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699" r:id="rId2"/>
  </p:sldMasterIdLst>
  <p:notesMasterIdLst>
    <p:notesMasterId r:id="rId44"/>
  </p:notesMasterIdLst>
  <p:handoutMasterIdLst>
    <p:handoutMasterId r:id="rId45"/>
  </p:handoutMasterIdLst>
  <p:sldIdLst>
    <p:sldId id="304" r:id="rId3"/>
    <p:sldId id="825" r:id="rId4"/>
    <p:sldId id="898" r:id="rId5"/>
    <p:sldId id="762" r:id="rId6"/>
    <p:sldId id="779" r:id="rId7"/>
    <p:sldId id="780" r:id="rId8"/>
    <p:sldId id="783" r:id="rId9"/>
    <p:sldId id="835" r:id="rId10"/>
    <p:sldId id="702" r:id="rId11"/>
    <p:sldId id="837" r:id="rId12"/>
    <p:sldId id="795" r:id="rId13"/>
    <p:sldId id="792" r:id="rId14"/>
    <p:sldId id="856" r:id="rId15"/>
    <p:sldId id="840" r:id="rId16"/>
    <p:sldId id="907" r:id="rId17"/>
    <p:sldId id="849" r:id="rId18"/>
    <p:sldId id="618" r:id="rId19"/>
    <p:sldId id="891" r:id="rId20"/>
    <p:sldId id="806" r:id="rId21"/>
    <p:sldId id="945" r:id="rId22"/>
    <p:sldId id="946" r:id="rId23"/>
    <p:sldId id="956" r:id="rId24"/>
    <p:sldId id="871" r:id="rId25"/>
    <p:sldId id="674" r:id="rId26"/>
    <p:sldId id="953" r:id="rId27"/>
    <p:sldId id="954" r:id="rId28"/>
    <p:sldId id="955" r:id="rId29"/>
    <p:sldId id="904" r:id="rId30"/>
    <p:sldId id="944" r:id="rId31"/>
    <p:sldId id="875" r:id="rId32"/>
    <p:sldId id="903" r:id="rId33"/>
    <p:sldId id="906" r:id="rId34"/>
    <p:sldId id="957" r:id="rId35"/>
    <p:sldId id="863" r:id="rId36"/>
    <p:sldId id="844" r:id="rId37"/>
    <p:sldId id="858" r:id="rId38"/>
    <p:sldId id="672" r:id="rId39"/>
    <p:sldId id="813" r:id="rId40"/>
    <p:sldId id="829" r:id="rId41"/>
    <p:sldId id="908" r:id="rId42"/>
    <p:sldId id="864" r:id="rId43"/>
  </p:sldIdLst>
  <p:sldSz cx="9144000" cy="5143500" type="screen16x9"/>
  <p:notesSz cx="6858000" cy="9144000"/>
  <p:defaultTextStyle>
    <a:defPPr>
      <a:defRPr lang="en-US"/>
    </a:defPPr>
    <a:lvl1pPr algn="l" defTabSz="457200" rtl="0" fontAlgn="base">
      <a:spcBef>
        <a:spcPct val="0"/>
      </a:spcBef>
      <a:spcAft>
        <a:spcPct val="0"/>
      </a:spcAft>
      <a:defRPr kern="1200">
        <a:solidFill>
          <a:schemeClr val="tx1"/>
        </a:solidFill>
        <a:latin typeface="Source Sans Pro" panose="020F0502020204030204" pitchFamily="34" charset="0"/>
        <a:ea typeface="ＭＳ Ｐゴシック" panose="020B0600070205080204" pitchFamily="34" charset="-128"/>
        <a:cs typeface="+mn-cs"/>
      </a:defRPr>
    </a:lvl1pPr>
    <a:lvl2pPr marL="457200" algn="l" defTabSz="457200" rtl="0" fontAlgn="base">
      <a:spcBef>
        <a:spcPct val="0"/>
      </a:spcBef>
      <a:spcAft>
        <a:spcPct val="0"/>
      </a:spcAft>
      <a:defRPr kern="1200">
        <a:solidFill>
          <a:schemeClr val="tx1"/>
        </a:solidFill>
        <a:latin typeface="Source Sans Pro" panose="020F0502020204030204" pitchFamily="34" charset="0"/>
        <a:ea typeface="ＭＳ Ｐゴシック" panose="020B0600070205080204" pitchFamily="34" charset="-128"/>
        <a:cs typeface="+mn-cs"/>
      </a:defRPr>
    </a:lvl2pPr>
    <a:lvl3pPr marL="914400" algn="l" defTabSz="457200" rtl="0" fontAlgn="base">
      <a:spcBef>
        <a:spcPct val="0"/>
      </a:spcBef>
      <a:spcAft>
        <a:spcPct val="0"/>
      </a:spcAft>
      <a:defRPr kern="1200">
        <a:solidFill>
          <a:schemeClr val="tx1"/>
        </a:solidFill>
        <a:latin typeface="Source Sans Pro" panose="020F0502020204030204" pitchFamily="34" charset="0"/>
        <a:ea typeface="ＭＳ Ｐゴシック" panose="020B0600070205080204" pitchFamily="34" charset="-128"/>
        <a:cs typeface="+mn-cs"/>
      </a:defRPr>
    </a:lvl3pPr>
    <a:lvl4pPr marL="1371600" algn="l" defTabSz="457200" rtl="0" fontAlgn="base">
      <a:spcBef>
        <a:spcPct val="0"/>
      </a:spcBef>
      <a:spcAft>
        <a:spcPct val="0"/>
      </a:spcAft>
      <a:defRPr kern="1200">
        <a:solidFill>
          <a:schemeClr val="tx1"/>
        </a:solidFill>
        <a:latin typeface="Source Sans Pro" panose="020F0502020204030204" pitchFamily="34" charset="0"/>
        <a:ea typeface="ＭＳ Ｐゴシック" panose="020B0600070205080204" pitchFamily="34" charset="-128"/>
        <a:cs typeface="+mn-cs"/>
      </a:defRPr>
    </a:lvl4pPr>
    <a:lvl5pPr marL="1828800" algn="l" defTabSz="457200" rtl="0" fontAlgn="base">
      <a:spcBef>
        <a:spcPct val="0"/>
      </a:spcBef>
      <a:spcAft>
        <a:spcPct val="0"/>
      </a:spcAft>
      <a:defRPr kern="1200">
        <a:solidFill>
          <a:schemeClr val="tx1"/>
        </a:solidFill>
        <a:latin typeface="Source Sans Pro" panose="020F050202020403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Source Sans Pro" panose="020F050202020403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Source Sans Pro" panose="020F050202020403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Source Sans Pro" panose="020F050202020403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Source Sans Pro" panose="020F050202020403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355A"/>
    <a:srgbClr val="C3C2C3"/>
    <a:srgbClr val="30466D"/>
    <a:srgbClr val="7F7E7F"/>
    <a:srgbClr val="C1BEBF"/>
    <a:srgbClr val="0071C0"/>
    <a:srgbClr val="013BB7"/>
    <a:srgbClr val="003CB7"/>
    <a:srgbClr val="003BB7"/>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2680"/>
    <p:restoredTop sz="69176"/>
  </p:normalViewPr>
  <p:slideViewPr>
    <p:cSldViewPr snapToGrid="0" snapToObjects="1">
      <p:cViewPr varScale="1">
        <p:scale>
          <a:sx n="110" d="100"/>
          <a:sy n="110" d="100"/>
        </p:scale>
        <p:origin x="960" y="168"/>
      </p:cViewPr>
      <p:guideLst/>
    </p:cSldViewPr>
  </p:slideViewPr>
  <p:notesTextViewPr>
    <p:cViewPr>
      <p:scale>
        <a:sx n="110" d="100"/>
        <a:sy n="110" d="100"/>
      </p:scale>
      <p:origin x="0" y="0"/>
    </p:cViewPr>
  </p:notesTextViewPr>
  <p:notesViewPr>
    <p:cSldViewPr snapToGrid="0" snapToObjects="1">
      <p:cViewPr varScale="1">
        <p:scale>
          <a:sx n="91" d="100"/>
          <a:sy n="91" d="100"/>
        </p:scale>
        <p:origin x="4192" y="2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D2AD396-9A62-6641-A2EF-B84756028361}"/>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a:extLst>
              <a:ext uri="{FF2B5EF4-FFF2-40B4-BE49-F238E27FC236}">
                <a16:creationId xmlns:a16="http://schemas.microsoft.com/office/drawing/2014/main" id="{FEA3E722-7FAA-6A45-A7F8-8FDFA07CC7DD}"/>
              </a:ext>
            </a:extLst>
          </p:cNvPr>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anose="020F0502020204030204" pitchFamily="34" charset="0"/>
              </a:defRPr>
            </a:lvl1pPr>
          </a:lstStyle>
          <a:p>
            <a:fld id="{B3F9D757-3ADF-4549-93B0-B490C438140F}" type="datetimeFigureOut">
              <a:rPr lang="en-US" altLang="en-US"/>
              <a:pPr/>
              <a:t>2/1/26</a:t>
            </a:fld>
            <a:endParaRPr lang="en-US" altLang="en-US"/>
          </a:p>
        </p:txBody>
      </p:sp>
      <p:sp>
        <p:nvSpPr>
          <p:cNvPr id="4" name="Footer Placeholder 3">
            <a:extLst>
              <a:ext uri="{FF2B5EF4-FFF2-40B4-BE49-F238E27FC236}">
                <a16:creationId xmlns:a16="http://schemas.microsoft.com/office/drawing/2014/main" id="{3E881075-1C38-AE42-A1C8-19EB101108FE}"/>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5" name="Slide Number Placeholder 4">
            <a:extLst>
              <a:ext uri="{FF2B5EF4-FFF2-40B4-BE49-F238E27FC236}">
                <a16:creationId xmlns:a16="http://schemas.microsoft.com/office/drawing/2014/main" id="{3AAB7C7B-C9CA-7C40-8999-73A92443247E}"/>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1F1FD86B-CB97-4241-9D52-AA63FFB09D3D}"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8346DED-FC76-2C45-93B3-724A4916547F}"/>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a:extLst>
              <a:ext uri="{FF2B5EF4-FFF2-40B4-BE49-F238E27FC236}">
                <a16:creationId xmlns:a16="http://schemas.microsoft.com/office/drawing/2014/main" id="{EA25FB05-8F0B-BA40-BE92-97803F0EBA64}"/>
              </a:ext>
            </a:extLst>
          </p:cNvPr>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anose="020F0502020204030204" pitchFamily="34" charset="0"/>
              </a:defRPr>
            </a:lvl1pPr>
          </a:lstStyle>
          <a:p>
            <a:fld id="{BFD178A9-E7B0-AB4A-82EC-DE5EFF95E640}" type="datetimeFigureOut">
              <a:rPr lang="en-US" altLang="en-US"/>
              <a:pPr/>
              <a:t>2/1/26</a:t>
            </a:fld>
            <a:endParaRPr lang="en-US" altLang="en-US"/>
          </a:p>
        </p:txBody>
      </p:sp>
      <p:sp>
        <p:nvSpPr>
          <p:cNvPr id="4" name="Slide Image Placeholder 3">
            <a:extLst>
              <a:ext uri="{FF2B5EF4-FFF2-40B4-BE49-F238E27FC236}">
                <a16:creationId xmlns:a16="http://schemas.microsoft.com/office/drawing/2014/main" id="{2E28B0AF-B478-B14D-BCB8-6BC50595F735}"/>
              </a:ext>
            </a:extLst>
          </p:cNvPr>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a:extLst>
              <a:ext uri="{FF2B5EF4-FFF2-40B4-BE49-F238E27FC236}">
                <a16:creationId xmlns:a16="http://schemas.microsoft.com/office/drawing/2014/main" id="{42197DD7-B53A-5D44-A712-C801E2759BC9}"/>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C22B30A7-A056-604B-9F69-9C079EE41508}"/>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a:extLst>
              <a:ext uri="{FF2B5EF4-FFF2-40B4-BE49-F238E27FC236}">
                <a16:creationId xmlns:a16="http://schemas.microsoft.com/office/drawing/2014/main" id="{73DE6F52-211A-6E4E-AFC6-EA18D683D6F1}"/>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64140ACE-2F39-6144-BA60-16D39D17057A}" type="slidenum">
              <a:rPr lang="en-US" altLang="en-US"/>
              <a:pPr/>
              <a:t>‹#›</a:t>
            </a:fld>
            <a:endParaRPr lang="en-US" altLang="en-US"/>
          </a:p>
        </p:txBody>
      </p:sp>
    </p:spTree>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a:solidFill>
                <a:schemeClr val="tx1"/>
              </a:solidFill>
              <a:effectLst/>
              <a:latin typeface="+mn-lt"/>
              <a:ea typeface="ＭＳ Ｐゴシック" charset="0"/>
              <a:cs typeface="ＭＳ Ｐゴシック" charset="0"/>
            </a:endParaRPr>
          </a:p>
        </p:txBody>
      </p:sp>
      <p:sp>
        <p:nvSpPr>
          <p:cNvPr id="4" name="Slide Number Placeholder 3"/>
          <p:cNvSpPr>
            <a:spLocks noGrp="1"/>
          </p:cNvSpPr>
          <p:nvPr>
            <p:ph type="sldNum" sz="quarter" idx="5"/>
          </p:nvPr>
        </p:nvSpPr>
        <p:spPr/>
        <p:txBody>
          <a:bodyPr/>
          <a:lstStyle/>
          <a:p>
            <a:fld id="{64140ACE-2F39-6144-BA60-16D39D17057A}" type="slidenum">
              <a:rPr lang="en-US" altLang="en-US" smtClean="0"/>
              <a:pPr/>
              <a:t>1</a:t>
            </a:fld>
            <a:endParaRPr lang="en-US" altLang="en-US"/>
          </a:p>
        </p:txBody>
      </p:sp>
    </p:spTree>
    <p:extLst>
      <p:ext uri="{BB962C8B-B14F-4D97-AF65-F5344CB8AC3E}">
        <p14:creationId xmlns:p14="http://schemas.microsoft.com/office/powerpoint/2010/main" val="34504515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mc:Choice xmlns:a14="http://schemas.microsoft.com/office/drawing/2010/main" Requires="a14">
          <p:sp>
            <p:nvSpPr>
              <p:cNvPr id="3" name="Notes Placeholder 2"/>
              <p:cNvSpPr>
                <a:spLocks noGrp="1"/>
              </p:cNvSpPr>
              <p:nvPr>
                <p:ph type="body" idx="1"/>
              </p:nvPr>
            </p:nvSpPr>
            <p:spPr/>
            <p:txBody>
              <a:bodyPr>
                <a:normAutofit/>
              </a:bodyPr>
              <a:lstStyle/>
              <a:p>
                <a:pPr marL="0" marR="0">
                  <a:spcBef>
                    <a:spcPts val="0"/>
                  </a:spcBef>
                  <a:spcAft>
                    <a:spcPts val="0"/>
                  </a:spcAft>
                </a:pPr>
                <a:r>
                  <a:rPr lang="en-US" sz="1800" dirty="0">
                    <a:effectLst/>
                    <a:latin typeface="Times"/>
                    <a:ea typeface="DengXian" panose="02010600030101010101" pitchFamily="2" charset="-122"/>
                    <a:cs typeface="Times New Roman" panose="02020603050405020304" pitchFamily="18" charset="0"/>
                  </a:rPr>
                  <a:t>I then introduce a preventive vaccine to the model. I denote by </a:t>
                </a:r>
                <a14:m>
                  <m:oMath xmlns:m="http://schemas.openxmlformats.org/officeDocument/2006/math">
                    <m:r>
                      <a:rPr lang="en-US" sz="1800" i="1">
                        <a:effectLst/>
                        <a:latin typeface="Cambria Math" panose="02040503050406030204" pitchFamily="18" charset="0"/>
                        <a:ea typeface="DengXian" panose="02010600030101010101" pitchFamily="2" charset="-122"/>
                        <a:cs typeface="Times New Roman" panose="02020603050405020304" pitchFamily="18" charset="0"/>
                      </a:rPr>
                      <m:t>𝜂</m:t>
                    </m:r>
                  </m:oMath>
                </a14:m>
                <a:r>
                  <a:rPr lang="en-US" sz="1800" dirty="0">
                    <a:effectLst/>
                    <a:latin typeface="Times"/>
                    <a:ea typeface="DengXian" panose="02010600030101010101" pitchFamily="2" charset="-122"/>
                    <a:cs typeface="Times New Roman" panose="02020603050405020304" pitchFamily="18" charset="0"/>
                  </a:rPr>
                  <a:t> its effectiveness. And I assume that a limited number of vaccines are available to be allocated at time 0. </a:t>
                </a:r>
                <a:endParaRPr lang="en-US" sz="1800" dirty="0">
                  <a:effectLst/>
                  <a:latin typeface="Calibri" panose="020F0502020204030204" pitchFamily="34" charset="0"/>
                  <a:ea typeface="DengXian" panose="02010600030101010101" pitchFamily="2" charset="-122"/>
                  <a:cs typeface="Times New Roman" panose="02020603050405020304" pitchFamily="18" charset="0"/>
                </a:endParaRPr>
              </a:p>
              <a:p>
                <a:pPr marL="0" marR="0">
                  <a:spcBef>
                    <a:spcPts val="0"/>
                  </a:spcBef>
                  <a:spcAft>
                    <a:spcPts val="0"/>
                  </a:spcAft>
                </a:pPr>
                <a:r>
                  <a:rPr lang="en-US" sz="1800" dirty="0">
                    <a:effectLst/>
                    <a:latin typeface="Times"/>
                    <a:ea typeface="DengXian" panose="02010600030101010101" pitchFamily="2" charset="-122"/>
                    <a:cs typeface="Times New Roman" panose="02020603050405020304" pitchFamily="18" charset="0"/>
                  </a:rPr>
                  <a:t>I denote by </a:t>
                </a:r>
                <a:r>
                  <a:rPr lang="en-US" sz="1800" i="1" dirty="0">
                    <a:effectLst/>
                    <a:latin typeface="Times"/>
                    <a:ea typeface="DengXian" panose="02010600030101010101" pitchFamily="2" charset="-122"/>
                    <a:cs typeface="Times New Roman" panose="02020603050405020304" pitchFamily="18" charset="0"/>
                  </a:rPr>
                  <a:t>v</a:t>
                </a:r>
                <a:r>
                  <a:rPr lang="en-US" sz="1800" dirty="0">
                    <a:effectLst/>
                    <a:latin typeface="Times"/>
                    <a:ea typeface="DengXian" panose="02010600030101010101" pitchFamily="2" charset="-122"/>
                    <a:cs typeface="Times New Roman" panose="02020603050405020304" pitchFamily="18" charset="0"/>
                  </a:rPr>
                  <a:t>, which is an </a:t>
                </a:r>
                <a:r>
                  <a:rPr lang="en-US" sz="1800" i="1" dirty="0">
                    <a:effectLst/>
                    <a:latin typeface="Times"/>
                    <a:ea typeface="DengXian" panose="02010600030101010101" pitchFamily="2" charset="-122"/>
                    <a:cs typeface="Times New Roman" panose="02020603050405020304" pitchFamily="18" charset="0"/>
                  </a:rPr>
                  <a:t>n</a:t>
                </a:r>
                <a:r>
                  <a:rPr lang="en-US" sz="1800" dirty="0">
                    <a:effectLst/>
                    <a:latin typeface="Times"/>
                    <a:ea typeface="DengXian" panose="02010600030101010101" pitchFamily="2" charset="-122"/>
                    <a:cs typeface="Times New Roman" panose="02020603050405020304" pitchFamily="18" charset="0"/>
                  </a:rPr>
                  <a:t> dimensional vector, the vaccine allocation to each group. Specifically, </a:t>
                </a:r>
                <a:r>
                  <a:rPr lang="en-US" sz="1800" dirty="0" err="1">
                    <a:effectLst/>
                    <a:latin typeface="Times"/>
                    <a:ea typeface="DengXian" panose="02010600030101010101" pitchFamily="2" charset="-122"/>
                    <a:cs typeface="Times New Roman" panose="02020603050405020304" pitchFamily="18" charset="0"/>
                  </a:rPr>
                  <a:t>v_i</a:t>
                </a:r>
                <a:r>
                  <a:rPr lang="en-US" sz="1800" dirty="0">
                    <a:effectLst/>
                    <a:latin typeface="Times"/>
                    <a:ea typeface="DengXian" panose="02010600030101010101" pitchFamily="2" charset="-122"/>
                    <a:cs typeface="Times New Roman" panose="02020603050405020304" pitchFamily="18" charset="0"/>
                  </a:rPr>
                  <a:t> is the proportion of individuals vaccinated in group </a:t>
                </a:r>
                <a:r>
                  <a:rPr lang="en-US" sz="1800" dirty="0" err="1">
                    <a:effectLst/>
                    <a:latin typeface="Times"/>
                    <a:ea typeface="DengXian" panose="02010600030101010101" pitchFamily="2" charset="-122"/>
                    <a:cs typeface="Times New Roman" panose="02020603050405020304" pitchFamily="18" charset="0"/>
                  </a:rPr>
                  <a:t>i</a:t>
                </a:r>
                <a:r>
                  <a:rPr lang="en-US" sz="1800" dirty="0">
                    <a:effectLst/>
                    <a:latin typeface="Times"/>
                    <a:ea typeface="DengXian" panose="02010600030101010101" pitchFamily="2" charset="-122"/>
                    <a:cs typeface="Times New Roman" panose="02020603050405020304" pitchFamily="18" charset="0"/>
                  </a:rPr>
                  <a:t>. </a:t>
                </a:r>
                <a:endParaRPr lang="en-US" sz="1800" dirty="0">
                  <a:effectLst/>
                  <a:latin typeface="Calibri" panose="020F0502020204030204" pitchFamily="34" charset="0"/>
                  <a:ea typeface="DengXian" panose="02010600030101010101" pitchFamily="2" charset="-122"/>
                  <a:cs typeface="Times New Roman" panose="02020603050405020304" pitchFamily="18" charset="0"/>
                </a:endParaRPr>
              </a:p>
              <a:p>
                <a:pPr marL="0" marR="0">
                  <a:spcBef>
                    <a:spcPts val="0"/>
                  </a:spcBef>
                  <a:spcAft>
                    <a:spcPts val="0"/>
                  </a:spcAft>
                </a:pPr>
                <a:r>
                  <a:rPr lang="en-US" sz="1800" dirty="0">
                    <a:effectLst/>
                    <a:latin typeface="Times"/>
                    <a:ea typeface="DengXian" panose="02010600030101010101" pitchFamily="2" charset="-122"/>
                    <a:cs typeface="Times New Roman" panose="02020603050405020304" pitchFamily="18" charset="0"/>
                  </a:rPr>
                  <a:t>Since the vaccine</a:t>
                </a:r>
                <a:r>
                  <a:rPr lang="en-US" sz="1800" baseline="0" dirty="0">
                    <a:effectLst/>
                    <a:latin typeface="Times"/>
                    <a:ea typeface="DengXian" panose="02010600030101010101" pitchFamily="2" charset="-122"/>
                    <a:cs typeface="Times New Roman" panose="02020603050405020304" pitchFamily="18" charset="0"/>
                  </a:rPr>
                  <a:t> is not perfect, </a:t>
                </a:r>
                <a:r>
                  <a:rPr lang="en-US" sz="1800" dirty="0">
                    <a:effectLst/>
                    <a:latin typeface="Times"/>
                    <a:ea typeface="DengXian" panose="02010600030101010101" pitchFamily="2" charset="-122"/>
                    <a:cs typeface="Times New Roman" panose="02020603050405020304" pitchFamily="18" charset="0"/>
                  </a:rPr>
                  <a:t>I assume that a proportion </a:t>
                </a:r>
                <a14:m>
                  <m:oMath xmlns:m="http://schemas.openxmlformats.org/officeDocument/2006/math">
                    <m:r>
                      <a:rPr lang="en-US" sz="1800" i="1">
                        <a:effectLst/>
                        <a:latin typeface="Cambria Math" panose="02040503050406030204" pitchFamily="18" charset="0"/>
                        <a:ea typeface="DengXian" panose="02010600030101010101" pitchFamily="2" charset="-122"/>
                        <a:cs typeface="Times New Roman" panose="02020603050405020304" pitchFamily="18" charset="0"/>
                      </a:rPr>
                      <m:t>𝜂</m:t>
                    </m:r>
                  </m:oMath>
                </a14:m>
                <a:r>
                  <a:rPr lang="en-US" sz="1800" dirty="0">
                    <a:effectLst/>
                    <a:latin typeface="Times"/>
                    <a:ea typeface="DengXian" panose="02010600030101010101" pitchFamily="2" charset="-122"/>
                    <a:cs typeface="Times New Roman" panose="02020603050405020304" pitchFamily="18" charset="0"/>
                  </a:rPr>
                  <a:t> of susceptible vaccinated individuals become fully immune to the disease. They can no longer infect other susceptible individuals. Therefore, a proportion </a:t>
                </a:r>
                <a14:m>
                  <m:oMath xmlns:m="http://schemas.openxmlformats.org/officeDocument/2006/math">
                    <m:r>
                      <a:rPr lang="en-US" sz="1800" i="1">
                        <a:effectLst/>
                        <a:latin typeface="Cambria Math" panose="02040503050406030204" pitchFamily="18" charset="0"/>
                        <a:ea typeface="DengXian" panose="02010600030101010101" pitchFamily="2" charset="-122"/>
                        <a:cs typeface="Times New Roman" panose="02020603050405020304" pitchFamily="18" charset="0"/>
                      </a:rPr>
                      <m:t>𝜂</m:t>
                    </m:r>
                  </m:oMath>
                </a14:m>
                <a:r>
                  <a:rPr lang="en-US" sz="1800" dirty="0">
                    <a:effectLst/>
                    <a:latin typeface="Times"/>
                    <a:ea typeface="DengXian" panose="02010600030101010101" pitchFamily="2" charset="-122"/>
                    <a:cs typeface="Times New Roman" panose="02020603050405020304" pitchFamily="18" charset="0"/>
                  </a:rPr>
                  <a:t> * </a:t>
                </a:r>
                <a:r>
                  <a:rPr lang="en-US" sz="1800" dirty="0" err="1">
                    <a:effectLst/>
                    <a:latin typeface="Times"/>
                    <a:ea typeface="DengXian" panose="02010600030101010101" pitchFamily="2" charset="-122"/>
                    <a:cs typeface="Times New Roman" panose="02020603050405020304" pitchFamily="18" charset="0"/>
                  </a:rPr>
                  <a:t>v_i</a:t>
                </a:r>
                <a:r>
                  <a:rPr lang="en-US" sz="1800" dirty="0">
                    <a:effectLst/>
                    <a:latin typeface="Times"/>
                    <a:ea typeface="DengXian" panose="02010600030101010101" pitchFamily="2" charset="-122"/>
                    <a:cs typeface="Times New Roman" panose="02020603050405020304" pitchFamily="18" charset="0"/>
                  </a:rPr>
                  <a:t> of individuals in group </a:t>
                </a:r>
                <a:r>
                  <a:rPr lang="en-US" sz="1800" i="1" dirty="0" err="1">
                    <a:effectLst/>
                    <a:latin typeface="Times"/>
                    <a:ea typeface="DengXian" panose="02010600030101010101" pitchFamily="2" charset="-122"/>
                    <a:cs typeface="Times New Roman" panose="02020603050405020304" pitchFamily="18" charset="0"/>
                  </a:rPr>
                  <a:t>i</a:t>
                </a:r>
                <a:r>
                  <a:rPr lang="en-US" sz="1800" dirty="0">
                    <a:effectLst/>
                    <a:latin typeface="Times"/>
                    <a:ea typeface="DengXian" panose="02010600030101010101" pitchFamily="2" charset="-122"/>
                    <a:cs typeface="Times New Roman" panose="02020603050405020304" pitchFamily="18" charset="0"/>
                  </a:rPr>
                  <a:t> move from the susceptible to the recovered group due to vaccination. </a:t>
                </a:r>
              </a:p>
            </p:txBody>
          </p:sp>
        </mc:Choice>
        <mc:Fallback>
          <p:sp>
            <p:nvSpPr>
              <p:cNvPr id="3" name="Notes Placeholder 2"/>
              <p:cNvSpPr>
                <a:spLocks noGrp="1"/>
              </p:cNvSpPr>
              <p:nvPr>
                <p:ph type="body" idx="1"/>
              </p:nvPr>
            </p:nvSpPr>
            <p:spPr/>
            <p:txBody>
              <a:bodyPr>
                <a:normAutofit/>
              </a:bodyPr>
              <a:lstStyle/>
              <a:p>
                <a:pPr marL="0" marR="0">
                  <a:spcBef>
                    <a:spcPts val="0"/>
                  </a:spcBef>
                  <a:spcAft>
                    <a:spcPts val="0"/>
                  </a:spcAft>
                </a:pPr>
                <a:r>
                  <a:rPr lang="en-US" sz="1800" dirty="0">
                    <a:effectLst/>
                    <a:latin typeface="Times"/>
                    <a:ea typeface="DengXian" panose="02010600030101010101" pitchFamily="2" charset="-122"/>
                    <a:cs typeface="Times New Roman" panose="02020603050405020304" pitchFamily="18" charset="0"/>
                  </a:rPr>
                  <a:t>I then introduce a preventive vaccine to the model. I denote by </a:t>
                </a:r>
                <a:r>
                  <a:rPr lang="en-US" sz="1800" i="0">
                    <a:effectLst/>
                    <a:latin typeface="Cambria Math" panose="02040503050406030204" pitchFamily="18" charset="0"/>
                    <a:ea typeface="DengXian" panose="02010600030101010101" pitchFamily="2" charset="-122"/>
                    <a:cs typeface="Times New Roman" panose="02020603050405020304" pitchFamily="18" charset="0"/>
                  </a:rPr>
                  <a:t>𝜂</a:t>
                </a:r>
                <a:r>
                  <a:rPr lang="en-US" sz="1800" dirty="0">
                    <a:effectLst/>
                    <a:latin typeface="Times"/>
                    <a:ea typeface="DengXian" panose="02010600030101010101" pitchFamily="2" charset="-122"/>
                    <a:cs typeface="Times New Roman" panose="02020603050405020304" pitchFamily="18" charset="0"/>
                  </a:rPr>
                  <a:t> its effectiveness. And I assume that a limited number of vaccines are available to be allocated at time 0. </a:t>
                </a:r>
                <a:endParaRPr lang="en-US" sz="1800" dirty="0">
                  <a:effectLst/>
                  <a:latin typeface="Calibri" panose="020F0502020204030204" pitchFamily="34" charset="0"/>
                  <a:ea typeface="DengXian" panose="02010600030101010101" pitchFamily="2" charset="-122"/>
                  <a:cs typeface="Times New Roman" panose="02020603050405020304" pitchFamily="18" charset="0"/>
                </a:endParaRPr>
              </a:p>
              <a:p>
                <a:pPr marL="0" marR="0">
                  <a:spcBef>
                    <a:spcPts val="0"/>
                  </a:spcBef>
                  <a:spcAft>
                    <a:spcPts val="0"/>
                  </a:spcAft>
                </a:pPr>
                <a:r>
                  <a:rPr lang="en-US" sz="1800" dirty="0">
                    <a:effectLst/>
                    <a:latin typeface="Times"/>
                    <a:ea typeface="DengXian" panose="02010600030101010101" pitchFamily="2" charset="-122"/>
                    <a:cs typeface="Times New Roman" panose="02020603050405020304" pitchFamily="18" charset="0"/>
                  </a:rPr>
                  <a:t>I denote by </a:t>
                </a:r>
                <a:r>
                  <a:rPr lang="en-US" sz="1800" i="1" dirty="0">
                    <a:effectLst/>
                    <a:latin typeface="Times"/>
                    <a:ea typeface="DengXian" panose="02010600030101010101" pitchFamily="2" charset="-122"/>
                    <a:cs typeface="Times New Roman" panose="02020603050405020304" pitchFamily="18" charset="0"/>
                  </a:rPr>
                  <a:t>v</a:t>
                </a:r>
                <a:r>
                  <a:rPr lang="en-US" sz="1800" dirty="0">
                    <a:effectLst/>
                    <a:latin typeface="Times"/>
                    <a:ea typeface="DengXian" panose="02010600030101010101" pitchFamily="2" charset="-122"/>
                    <a:cs typeface="Times New Roman" panose="02020603050405020304" pitchFamily="18" charset="0"/>
                  </a:rPr>
                  <a:t>, which is an </a:t>
                </a:r>
                <a:r>
                  <a:rPr lang="en-US" sz="1800" i="1" dirty="0">
                    <a:effectLst/>
                    <a:latin typeface="Times"/>
                    <a:ea typeface="DengXian" panose="02010600030101010101" pitchFamily="2" charset="-122"/>
                    <a:cs typeface="Times New Roman" panose="02020603050405020304" pitchFamily="18" charset="0"/>
                  </a:rPr>
                  <a:t>n</a:t>
                </a:r>
                <a:r>
                  <a:rPr lang="en-US" sz="1800" dirty="0">
                    <a:effectLst/>
                    <a:latin typeface="Times"/>
                    <a:ea typeface="DengXian" panose="02010600030101010101" pitchFamily="2" charset="-122"/>
                    <a:cs typeface="Times New Roman" panose="02020603050405020304" pitchFamily="18" charset="0"/>
                  </a:rPr>
                  <a:t> dimensional vector, the vaccine allocation to each group. Specifically, </a:t>
                </a:r>
                <a:r>
                  <a:rPr lang="en-US" sz="1800" dirty="0" err="1">
                    <a:effectLst/>
                    <a:latin typeface="Times"/>
                    <a:ea typeface="DengXian" panose="02010600030101010101" pitchFamily="2" charset="-122"/>
                    <a:cs typeface="Times New Roman" panose="02020603050405020304" pitchFamily="18" charset="0"/>
                  </a:rPr>
                  <a:t>v_i</a:t>
                </a:r>
                <a:r>
                  <a:rPr lang="en-US" sz="1800" dirty="0">
                    <a:effectLst/>
                    <a:latin typeface="Times"/>
                    <a:ea typeface="DengXian" panose="02010600030101010101" pitchFamily="2" charset="-122"/>
                    <a:cs typeface="Times New Roman" panose="02020603050405020304" pitchFamily="18" charset="0"/>
                  </a:rPr>
                  <a:t> is the proportion of individuals vaccinated in group </a:t>
                </a:r>
                <a:r>
                  <a:rPr lang="en-US" sz="1800" dirty="0" err="1">
                    <a:effectLst/>
                    <a:latin typeface="Times"/>
                    <a:ea typeface="DengXian" panose="02010600030101010101" pitchFamily="2" charset="-122"/>
                    <a:cs typeface="Times New Roman" panose="02020603050405020304" pitchFamily="18" charset="0"/>
                  </a:rPr>
                  <a:t>i</a:t>
                </a:r>
                <a:r>
                  <a:rPr lang="en-US" sz="1800" dirty="0">
                    <a:effectLst/>
                    <a:latin typeface="Times"/>
                    <a:ea typeface="DengXian" panose="02010600030101010101" pitchFamily="2" charset="-122"/>
                    <a:cs typeface="Times New Roman" panose="02020603050405020304" pitchFamily="18" charset="0"/>
                  </a:rPr>
                  <a:t>. </a:t>
                </a:r>
                <a:endParaRPr lang="en-US" sz="1800" dirty="0">
                  <a:effectLst/>
                  <a:latin typeface="Calibri" panose="020F0502020204030204" pitchFamily="34" charset="0"/>
                  <a:ea typeface="DengXian" panose="02010600030101010101" pitchFamily="2" charset="-122"/>
                  <a:cs typeface="Times New Roman" panose="02020603050405020304" pitchFamily="18" charset="0"/>
                </a:endParaRPr>
              </a:p>
              <a:p>
                <a:pPr marL="0" marR="0">
                  <a:spcBef>
                    <a:spcPts val="0"/>
                  </a:spcBef>
                  <a:spcAft>
                    <a:spcPts val="0"/>
                  </a:spcAft>
                </a:pPr>
                <a:r>
                  <a:rPr lang="en-US" sz="1800" dirty="0">
                    <a:effectLst/>
                    <a:latin typeface="Times"/>
                    <a:ea typeface="DengXian" panose="02010600030101010101" pitchFamily="2" charset="-122"/>
                    <a:cs typeface="Times New Roman" panose="02020603050405020304" pitchFamily="18" charset="0"/>
                  </a:rPr>
                  <a:t>Since the vaccine</a:t>
                </a:r>
                <a:r>
                  <a:rPr lang="en-US" sz="1800" baseline="0" dirty="0">
                    <a:effectLst/>
                    <a:latin typeface="Times"/>
                    <a:ea typeface="DengXian" panose="02010600030101010101" pitchFamily="2" charset="-122"/>
                    <a:cs typeface="Times New Roman" panose="02020603050405020304" pitchFamily="18" charset="0"/>
                  </a:rPr>
                  <a:t> is not perfect, </a:t>
                </a:r>
                <a:r>
                  <a:rPr lang="en-US" sz="1800" dirty="0">
                    <a:effectLst/>
                    <a:latin typeface="Times"/>
                    <a:ea typeface="DengXian" panose="02010600030101010101" pitchFamily="2" charset="-122"/>
                    <a:cs typeface="Times New Roman" panose="02020603050405020304" pitchFamily="18" charset="0"/>
                  </a:rPr>
                  <a:t>I assume that a proportion </a:t>
                </a:r>
                <a:r>
                  <a:rPr lang="en-US" sz="1800" i="0">
                    <a:effectLst/>
                    <a:latin typeface="Cambria Math" panose="02040503050406030204" pitchFamily="18" charset="0"/>
                    <a:ea typeface="DengXian" panose="02010600030101010101" pitchFamily="2" charset="-122"/>
                    <a:cs typeface="Times New Roman" panose="02020603050405020304" pitchFamily="18" charset="0"/>
                  </a:rPr>
                  <a:t>𝜂</a:t>
                </a:r>
                <a:r>
                  <a:rPr lang="en-US" sz="1800" dirty="0">
                    <a:effectLst/>
                    <a:latin typeface="Times"/>
                    <a:ea typeface="DengXian" panose="02010600030101010101" pitchFamily="2" charset="-122"/>
                    <a:cs typeface="Times New Roman" panose="02020603050405020304" pitchFamily="18" charset="0"/>
                  </a:rPr>
                  <a:t> of susceptible vaccinated individuals become fully immune to the disease. They can no longer infect other susceptible individuals. Therefore, a proportion </a:t>
                </a:r>
                <a:r>
                  <a:rPr lang="en-US" sz="1800" i="0">
                    <a:effectLst/>
                    <a:latin typeface="Cambria Math" panose="02040503050406030204" pitchFamily="18" charset="0"/>
                    <a:ea typeface="DengXian" panose="02010600030101010101" pitchFamily="2" charset="-122"/>
                    <a:cs typeface="Times New Roman" panose="02020603050405020304" pitchFamily="18" charset="0"/>
                  </a:rPr>
                  <a:t>𝜂</a:t>
                </a:r>
                <a:r>
                  <a:rPr lang="en-US" sz="1800" dirty="0">
                    <a:effectLst/>
                    <a:latin typeface="Times"/>
                    <a:ea typeface="DengXian" panose="02010600030101010101" pitchFamily="2" charset="-122"/>
                    <a:cs typeface="Times New Roman" panose="02020603050405020304" pitchFamily="18" charset="0"/>
                  </a:rPr>
                  <a:t> * </a:t>
                </a:r>
                <a:r>
                  <a:rPr lang="en-US" sz="1800" dirty="0" err="1">
                    <a:effectLst/>
                    <a:latin typeface="Times"/>
                    <a:ea typeface="DengXian" panose="02010600030101010101" pitchFamily="2" charset="-122"/>
                    <a:cs typeface="Times New Roman" panose="02020603050405020304" pitchFamily="18" charset="0"/>
                  </a:rPr>
                  <a:t>v_i</a:t>
                </a:r>
                <a:r>
                  <a:rPr lang="en-US" sz="1800" dirty="0">
                    <a:effectLst/>
                    <a:latin typeface="Times"/>
                    <a:ea typeface="DengXian" panose="02010600030101010101" pitchFamily="2" charset="-122"/>
                    <a:cs typeface="Times New Roman" panose="02020603050405020304" pitchFamily="18" charset="0"/>
                  </a:rPr>
                  <a:t> of individuals in group </a:t>
                </a:r>
                <a:r>
                  <a:rPr lang="en-US" sz="1800" i="1" dirty="0" err="1">
                    <a:effectLst/>
                    <a:latin typeface="Times"/>
                    <a:ea typeface="DengXian" panose="02010600030101010101" pitchFamily="2" charset="-122"/>
                    <a:cs typeface="Times New Roman" panose="02020603050405020304" pitchFamily="18" charset="0"/>
                  </a:rPr>
                  <a:t>i</a:t>
                </a:r>
                <a:r>
                  <a:rPr lang="en-US" sz="1800" dirty="0">
                    <a:effectLst/>
                    <a:latin typeface="Times"/>
                    <a:ea typeface="DengXian" panose="02010600030101010101" pitchFamily="2" charset="-122"/>
                    <a:cs typeface="Times New Roman" panose="02020603050405020304" pitchFamily="18" charset="0"/>
                  </a:rPr>
                  <a:t> move from the susceptible to the recovered group due to vaccination. </a:t>
                </a:r>
              </a:p>
            </p:txBody>
          </p:sp>
        </mc:Fallback>
      </mc:AlternateContent>
      <p:sp>
        <p:nvSpPr>
          <p:cNvPr id="4" name="Slide Number Placeholder 3"/>
          <p:cNvSpPr>
            <a:spLocks noGrp="1"/>
          </p:cNvSpPr>
          <p:nvPr>
            <p:ph type="sldNum" sz="quarter" idx="5"/>
          </p:nvPr>
        </p:nvSpPr>
        <p:spPr/>
        <p:txBody>
          <a:bodyPr/>
          <a:lstStyle/>
          <a:p>
            <a:fld id="{64140ACE-2F39-6144-BA60-16D39D17057A}" type="slidenum">
              <a:rPr lang="en-US" altLang="en-US" smtClean="0"/>
              <a:pPr/>
              <a:t>10</a:t>
            </a:fld>
            <a:endParaRPr lang="en-US" altLang="en-US"/>
          </a:p>
        </p:txBody>
      </p:sp>
    </p:spTree>
    <p:extLst>
      <p:ext uri="{BB962C8B-B14F-4D97-AF65-F5344CB8AC3E}">
        <p14:creationId xmlns:p14="http://schemas.microsoft.com/office/powerpoint/2010/main" val="1970908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marR="0">
              <a:spcBef>
                <a:spcPts val="0"/>
              </a:spcBef>
              <a:spcAft>
                <a:spcPts val="0"/>
              </a:spcAft>
            </a:pPr>
            <a:r>
              <a:rPr lang="en-US" sz="1800" dirty="0">
                <a:effectLst/>
                <a:latin typeface="Times"/>
                <a:ea typeface="DengXian" panose="02010600030101010101" pitchFamily="2" charset="-122"/>
                <a:cs typeface="Times New Roman" panose="02020603050405020304" pitchFamily="18" charset="0"/>
              </a:rPr>
              <a:t>As I mentioned earlier, I consider four different objective functions for the vaccine allocation problem. They are functions of v, the vaccine allocation, and also of T, which is the time horizon I consider. </a:t>
            </a:r>
            <a:endParaRPr lang="en-US" sz="1800" dirty="0">
              <a:effectLst/>
              <a:latin typeface="Calibri" panose="020F0502020204030204" pitchFamily="34" charset="0"/>
              <a:ea typeface="DengXian" panose="02010600030101010101" pitchFamily="2" charset="-122"/>
              <a:cs typeface="Times New Roman" panose="02020603050405020304" pitchFamily="18" charset="0"/>
            </a:endParaRPr>
          </a:p>
          <a:p>
            <a:pPr marL="0" marR="0">
              <a:spcBef>
                <a:spcPts val="0"/>
              </a:spcBef>
              <a:spcAft>
                <a:spcPts val="0"/>
              </a:spcAft>
            </a:pPr>
            <a:r>
              <a:rPr lang="en-US" sz="1800" dirty="0">
                <a:effectLst/>
                <a:latin typeface="Times"/>
                <a:ea typeface="DengXian" panose="02010600030101010101" pitchFamily="2" charset="-122"/>
                <a:cs typeface="Times New Roman" panose="02020603050405020304" pitchFamily="18" charset="0"/>
              </a:rPr>
              <a:t>For infections, I sum the proportion of people who have been infected. They are either still infectious, have recovered, or have died. </a:t>
            </a:r>
            <a:endParaRPr lang="en-US" sz="1800" dirty="0">
              <a:effectLst/>
              <a:latin typeface="Calibri" panose="020F0502020204030204" pitchFamily="34" charset="0"/>
              <a:ea typeface="DengXian" panose="02010600030101010101" pitchFamily="2" charset="-122"/>
              <a:cs typeface="Times New Roman" panose="02020603050405020304" pitchFamily="18" charset="0"/>
            </a:endParaRPr>
          </a:p>
          <a:p>
            <a:pPr marL="0" marR="0">
              <a:spcBef>
                <a:spcPts val="0"/>
              </a:spcBef>
              <a:spcAft>
                <a:spcPts val="0"/>
              </a:spcAft>
            </a:pPr>
            <a:r>
              <a:rPr lang="en-US" sz="1800" dirty="0">
                <a:effectLst/>
                <a:latin typeface="Times"/>
                <a:ea typeface="DengXian" panose="02010600030101010101" pitchFamily="2" charset="-122"/>
                <a:cs typeface="Times New Roman" panose="02020603050405020304" pitchFamily="18" charset="0"/>
              </a:rPr>
              <a:t>For deaths, I simply sum the proportion of people who have died. </a:t>
            </a:r>
            <a:endParaRPr lang="en-US" sz="1800" dirty="0">
              <a:effectLst/>
              <a:latin typeface="Calibri" panose="020F0502020204030204" pitchFamily="34" charset="0"/>
              <a:ea typeface="DengXian" panose="02010600030101010101" pitchFamily="2" charset="-122"/>
              <a:cs typeface="Times New Roman" panose="02020603050405020304" pitchFamily="18" charset="0"/>
            </a:endParaRPr>
          </a:p>
          <a:p>
            <a:pPr marL="0" marR="0">
              <a:spcBef>
                <a:spcPts val="0"/>
              </a:spcBef>
              <a:spcAft>
                <a:spcPts val="0"/>
              </a:spcAft>
            </a:pPr>
            <a:r>
              <a:rPr lang="en-US" sz="1800" dirty="0">
                <a:effectLst/>
                <a:latin typeface="Times"/>
                <a:ea typeface="DengXian" panose="02010600030101010101" pitchFamily="2" charset="-122"/>
                <a:cs typeface="Times New Roman" panose="02020603050405020304" pitchFamily="18" charset="0"/>
              </a:rPr>
              <a:t>To get life years lost, I multiply the proportion of people who have died by the expected life years lost Li in each group, and sum across all groups.</a:t>
            </a:r>
            <a:endParaRPr lang="en-US" sz="1800" dirty="0">
              <a:effectLst/>
              <a:latin typeface="Calibri" panose="020F0502020204030204" pitchFamily="34" charset="0"/>
              <a:ea typeface="DengXian" panose="02010600030101010101" pitchFamily="2" charset="-122"/>
              <a:cs typeface="Times New Roman" panose="02020603050405020304" pitchFamily="18" charset="0"/>
            </a:endParaRPr>
          </a:p>
          <a:p>
            <a:pPr marL="0" marR="0">
              <a:spcBef>
                <a:spcPts val="0"/>
              </a:spcBef>
              <a:spcAft>
                <a:spcPts val="0"/>
              </a:spcAft>
            </a:pPr>
            <a:r>
              <a:rPr lang="en-US" sz="1800" dirty="0">
                <a:effectLst/>
                <a:latin typeface="Times"/>
                <a:ea typeface="DengXian" panose="02010600030101010101" pitchFamily="2" charset="-122"/>
                <a:cs typeface="Times New Roman" panose="02020603050405020304" pitchFamily="18" charset="0"/>
              </a:rPr>
              <a:t>To get QALYs lost, I further multiply the expected life years lost by the utility </a:t>
            </a:r>
            <a:r>
              <a:rPr lang="en-US" sz="1800" dirty="0" err="1">
                <a:effectLst/>
                <a:latin typeface="Times"/>
                <a:ea typeface="DengXian" panose="02010600030101010101" pitchFamily="2" charset="-122"/>
                <a:cs typeface="Times New Roman" panose="02020603050405020304" pitchFamily="18" charset="0"/>
              </a:rPr>
              <a:t>q_i</a:t>
            </a:r>
            <a:r>
              <a:rPr lang="en-US" sz="1800" dirty="0">
                <a:effectLst/>
                <a:latin typeface="Times"/>
                <a:ea typeface="DengXian" panose="02010600030101010101" pitchFamily="2" charset="-122"/>
                <a:cs typeface="Times New Roman" panose="02020603050405020304" pitchFamily="18" charset="0"/>
              </a:rPr>
              <a:t>, which measures the quality of life for one year and is between 0 and 1. </a:t>
            </a:r>
            <a:endParaRPr lang="en-US" sz="1800" dirty="0">
              <a:effectLst/>
              <a:latin typeface="Calibri" panose="020F0502020204030204" pitchFamily="34" charset="0"/>
              <a:ea typeface="DengXian" panose="02010600030101010101" pitchFamily="2" charset="-122"/>
              <a:cs typeface="Times New Roman" panose="02020603050405020304" pitchFamily="18" charset="0"/>
            </a:endParaRPr>
          </a:p>
          <a:p>
            <a:pPr marL="0" marR="0">
              <a:spcBef>
                <a:spcPts val="0"/>
              </a:spcBef>
              <a:spcAft>
                <a:spcPts val="0"/>
              </a:spcAft>
            </a:pPr>
            <a:r>
              <a:rPr lang="en-US" sz="1800" dirty="0">
                <a:effectLst/>
                <a:latin typeface="Times"/>
                <a:ea typeface="DengXian" panose="02010600030101010101" pitchFamily="2" charset="-122"/>
                <a:cs typeface="Times New Roman" panose="02020603050405020304" pitchFamily="18" charset="0"/>
              </a:rPr>
              <a:t>I only consider QALYs that are lost due to deaths, I do not take into account QALY losses that occur when an individual is infected. </a:t>
            </a:r>
          </a:p>
          <a:p>
            <a:pPr marL="0" marR="0">
              <a:spcBef>
                <a:spcPts val="0"/>
              </a:spcBef>
              <a:spcAft>
                <a:spcPts val="0"/>
              </a:spcAft>
            </a:pPr>
            <a:endParaRPr lang="en-US" sz="1800" dirty="0">
              <a:effectLst/>
              <a:latin typeface="Times"/>
              <a:ea typeface="DengXian" panose="02010600030101010101" pitchFamily="2" charset="-122"/>
              <a:cs typeface="Times New Roman" panose="02020603050405020304" pitchFamily="18" charset="0"/>
            </a:endParaRPr>
          </a:p>
          <a:p>
            <a:pPr marL="0" marR="0">
              <a:spcBef>
                <a:spcPts val="0"/>
              </a:spcBef>
              <a:spcAft>
                <a:spcPts val="0"/>
              </a:spcAft>
            </a:pPr>
            <a:r>
              <a:rPr lang="en-US" sz="1800" dirty="0">
                <a:effectLst/>
                <a:latin typeface="Times"/>
                <a:ea typeface="DengXian" panose="02010600030101010101" pitchFamily="2" charset="-122"/>
                <a:cs typeface="Times New Roman" panose="02020603050405020304" pitchFamily="18" charset="0"/>
              </a:rPr>
              <a:t>We have this minus eta*</a:t>
            </a:r>
            <a:r>
              <a:rPr lang="en-US" sz="1800" dirty="0" err="1">
                <a:effectLst/>
                <a:latin typeface="Times"/>
                <a:ea typeface="DengXian" panose="02010600030101010101" pitchFamily="2" charset="-122"/>
                <a:cs typeface="Times New Roman" panose="02020603050405020304" pitchFamily="18" charset="0"/>
              </a:rPr>
              <a:t>v_i</a:t>
            </a:r>
            <a:r>
              <a:rPr lang="en-US" sz="1800" dirty="0">
                <a:effectLst/>
                <a:latin typeface="Times"/>
                <a:ea typeface="DengXian" panose="02010600030101010101" pitchFamily="2" charset="-122"/>
                <a:cs typeface="Times New Roman" panose="02020603050405020304" pitchFamily="18" charset="0"/>
              </a:rPr>
              <a:t> because we have artificially moved some people to the recovered group due to vaccination. </a:t>
            </a:r>
            <a:endParaRPr lang="en-US" sz="1800" dirty="0">
              <a:effectLst/>
              <a:latin typeface="Calibri" panose="020F0502020204030204" pitchFamily="34" charset="0"/>
              <a:ea typeface="DengXian" panose="02010600030101010101" pitchFamily="2" charset="-122"/>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64140ACE-2F39-6144-BA60-16D39D17057A}" type="slidenum">
              <a:rPr lang="en-US" altLang="en-US" smtClean="0"/>
              <a:pPr/>
              <a:t>11</a:t>
            </a:fld>
            <a:endParaRPr lang="en-US" altLang="en-US"/>
          </a:p>
        </p:txBody>
      </p:sp>
    </p:spTree>
    <p:extLst>
      <p:ext uri="{BB962C8B-B14F-4D97-AF65-F5344CB8AC3E}">
        <p14:creationId xmlns:p14="http://schemas.microsoft.com/office/powerpoint/2010/main" val="36554521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a:spcBef>
                <a:spcPts val="0"/>
              </a:spcBef>
              <a:spcAft>
                <a:spcPts val="0"/>
              </a:spcAft>
            </a:pPr>
            <a:r>
              <a:rPr lang="en-US" sz="1800" dirty="0">
                <a:effectLst/>
                <a:latin typeface="Times"/>
                <a:ea typeface="DengXian" panose="02010600030101010101" pitchFamily="2" charset="-122"/>
                <a:cs typeface="Times New Roman" panose="02020603050405020304" pitchFamily="18" charset="0"/>
              </a:rPr>
              <a:t>Now let’s formalize the optimal vaccine allocation problem. </a:t>
            </a:r>
            <a:endParaRPr lang="en-US" sz="1800" dirty="0">
              <a:effectLst/>
              <a:latin typeface="Calibri" panose="020F0502020204030204" pitchFamily="34" charset="0"/>
              <a:ea typeface="DengXian" panose="02010600030101010101" pitchFamily="2" charset="-122"/>
              <a:cs typeface="Times New Roman" panose="02020603050405020304" pitchFamily="18" charset="0"/>
            </a:endParaRPr>
          </a:p>
          <a:p>
            <a:pPr marL="0" marR="0">
              <a:spcBef>
                <a:spcPts val="0"/>
              </a:spcBef>
              <a:spcAft>
                <a:spcPts val="0"/>
              </a:spcAft>
            </a:pPr>
            <a:r>
              <a:rPr lang="en-US" sz="1800" dirty="0">
                <a:effectLst/>
                <a:latin typeface="Times"/>
                <a:ea typeface="DengXian" panose="02010600030101010101" pitchFamily="2" charset="-122"/>
                <a:cs typeface="Times New Roman" panose="02020603050405020304" pitchFamily="18" charset="0"/>
              </a:rPr>
              <a:t>I want to minimize this function f over the vaccine allocation v. f is one of the 4 objective functions I just described. </a:t>
            </a:r>
            <a:endParaRPr lang="en-US" sz="1800" dirty="0">
              <a:effectLst/>
              <a:latin typeface="Calibri" panose="020F0502020204030204" pitchFamily="34" charset="0"/>
              <a:ea typeface="DengXian" panose="02010600030101010101" pitchFamily="2" charset="-122"/>
              <a:cs typeface="Times New Roman" panose="02020603050405020304" pitchFamily="18" charset="0"/>
            </a:endParaRPr>
          </a:p>
          <a:p>
            <a:pPr marL="0" marR="0">
              <a:spcBef>
                <a:spcPts val="0"/>
              </a:spcBef>
              <a:spcAft>
                <a:spcPts val="0"/>
              </a:spcAft>
            </a:pPr>
            <a:r>
              <a:rPr lang="en-US" sz="1800" dirty="0">
                <a:effectLst/>
                <a:latin typeface="Times"/>
                <a:ea typeface="DengXian" panose="02010600030101010101" pitchFamily="2" charset="-122"/>
                <a:cs typeface="Times New Roman" panose="02020603050405020304" pitchFamily="18" charset="0"/>
              </a:rPr>
              <a:t>I have constraints on the vaccine allocation. The vaccine supply is limited to N/P, where N is the number of available vaccines and P the population size. </a:t>
            </a:r>
            <a:endParaRPr lang="en-US" sz="1800" dirty="0">
              <a:effectLst/>
              <a:latin typeface="Calibri" panose="020F0502020204030204" pitchFamily="34" charset="0"/>
              <a:ea typeface="DengXian" panose="02010600030101010101" pitchFamily="2" charset="-122"/>
              <a:cs typeface="Times New Roman" panose="02020603050405020304" pitchFamily="18" charset="0"/>
            </a:endParaRPr>
          </a:p>
          <a:p>
            <a:pPr marL="0" marR="0">
              <a:spcBef>
                <a:spcPts val="0"/>
              </a:spcBef>
              <a:spcAft>
                <a:spcPts val="0"/>
              </a:spcAft>
            </a:pPr>
            <a:r>
              <a:rPr lang="en-US" sz="1800" dirty="0">
                <a:effectLst/>
                <a:latin typeface="Times"/>
                <a:ea typeface="DengXian" panose="02010600030101010101" pitchFamily="2" charset="-122"/>
                <a:cs typeface="Times New Roman" panose="02020603050405020304" pitchFamily="18" charset="0"/>
              </a:rPr>
              <a:t>Allocation to each group is limited by the starting susceptible population size, and must be nonnegative. </a:t>
            </a:r>
            <a:endParaRPr lang="en-US" sz="1800" dirty="0">
              <a:effectLst/>
              <a:latin typeface="Calibri" panose="020F0502020204030204" pitchFamily="34" charset="0"/>
              <a:ea typeface="DengXian" panose="02010600030101010101" pitchFamily="2" charset="-122"/>
              <a:cs typeface="Times New Roman" panose="02020603050405020304" pitchFamily="18" charset="0"/>
            </a:endParaRPr>
          </a:p>
          <a:p>
            <a:pPr marL="0" marR="0">
              <a:spcBef>
                <a:spcPts val="0"/>
              </a:spcBef>
              <a:spcAft>
                <a:spcPts val="0"/>
              </a:spcAft>
            </a:pPr>
            <a:r>
              <a:rPr lang="en-US" sz="1800" dirty="0">
                <a:effectLst/>
                <a:latin typeface="Times"/>
                <a:ea typeface="DengXian" panose="02010600030101010101" pitchFamily="2" charset="-122"/>
                <a:cs typeface="Times New Roman" panose="02020603050405020304" pitchFamily="18" charset="0"/>
              </a:rPr>
              <a:t>Because the objective function depends on the nonlinear system of differential equations of the SIR model, the problem formulated here does not have an analytical solution.</a:t>
            </a:r>
            <a:endParaRPr lang="en-US" sz="1800" dirty="0">
              <a:effectLst/>
              <a:latin typeface="Calibri" panose="020F0502020204030204" pitchFamily="34" charset="0"/>
              <a:ea typeface="DengXian" panose="02010600030101010101" pitchFamily="2" charset="-122"/>
              <a:cs typeface="Times New Roman" panose="02020603050405020304" pitchFamily="18" charset="0"/>
            </a:endParaRPr>
          </a:p>
          <a:p>
            <a:pPr marL="0" marR="0">
              <a:spcBef>
                <a:spcPts val="0"/>
              </a:spcBef>
              <a:spcAft>
                <a:spcPts val="0"/>
              </a:spcAft>
            </a:pPr>
            <a:endParaRPr lang="en-US" sz="1800" dirty="0">
              <a:effectLst/>
              <a:latin typeface="Times" pitchFamily="2" charset="0"/>
              <a:ea typeface="DengXian" panose="02010600030101010101" pitchFamily="2" charset="-122"/>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64140ACE-2F39-6144-BA60-16D39D17057A}" type="slidenum">
              <a:rPr lang="en-US" altLang="en-US" smtClean="0"/>
              <a:pPr/>
              <a:t>12</a:t>
            </a:fld>
            <a:endParaRPr lang="en-US" altLang="en-US"/>
          </a:p>
        </p:txBody>
      </p:sp>
    </p:spTree>
    <p:extLst>
      <p:ext uri="{BB962C8B-B14F-4D97-AF65-F5344CB8AC3E}">
        <p14:creationId xmlns:p14="http://schemas.microsoft.com/office/powerpoint/2010/main" val="24917323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marL="0" marR="0">
              <a:spcBef>
                <a:spcPts val="0"/>
              </a:spcBef>
              <a:spcAft>
                <a:spcPts val="0"/>
              </a:spcAft>
            </a:pPr>
            <a:r>
              <a:rPr lang="en-US" sz="1800" dirty="0">
                <a:effectLst/>
                <a:latin typeface="Times"/>
                <a:ea typeface="DengXian" panose="02010600030101010101" pitchFamily="2" charset="-122"/>
                <a:cs typeface="Times New Roman" panose="02020603050405020304" pitchFamily="18" charset="0"/>
              </a:rPr>
              <a:t>In order to solve this, I simplify the problem by approximating the disease dynamics over the considered time horizon. I use first- and second-order Taylor expansions to linearize the nonlinear system of ODEs that governs the SIR model. </a:t>
            </a:r>
            <a:endParaRPr lang="en-US" sz="1800" dirty="0">
              <a:effectLst/>
              <a:latin typeface="Calibri" panose="020F0502020204030204" pitchFamily="34" charset="0"/>
              <a:ea typeface="DengXian" panose="02010600030101010101" pitchFamily="2" charset="-122"/>
              <a:cs typeface="Times New Roman" panose="02020603050405020304" pitchFamily="18" charset="0"/>
            </a:endParaRPr>
          </a:p>
          <a:p>
            <a:pPr marL="0" marR="0">
              <a:spcBef>
                <a:spcPts val="0"/>
              </a:spcBef>
              <a:spcAft>
                <a:spcPts val="0"/>
              </a:spcAft>
            </a:pPr>
            <a:r>
              <a:rPr lang="en-US" sz="1800" dirty="0">
                <a:effectLst/>
                <a:latin typeface="Times"/>
                <a:ea typeface="DengXian" panose="02010600030101010101" pitchFamily="2" charset="-122"/>
                <a:cs typeface="Times New Roman" panose="02020603050405020304" pitchFamily="18" charset="0"/>
              </a:rPr>
              <a:t>Before I go into the results, I want to give you some intuition as to why these approximations can yield good insight. This plot here shows the evolution of the infected compartment sizes over time for an SIR model with two interacting groups. We have this S shape curve here because of the bilinear term in the rate of change </a:t>
            </a:r>
            <a:r>
              <a:rPr lang="en-US" sz="1800" dirty="0" err="1">
                <a:effectLst/>
                <a:latin typeface="Times"/>
                <a:ea typeface="DengXian" panose="02010600030101010101" pitchFamily="2" charset="-122"/>
                <a:cs typeface="Times New Roman" panose="02020603050405020304" pitchFamily="18" charset="0"/>
              </a:rPr>
              <a:t>dI</a:t>
            </a:r>
            <a:r>
              <a:rPr lang="en-US" sz="1800" dirty="0">
                <a:effectLst/>
                <a:latin typeface="Times"/>
                <a:ea typeface="DengXian" panose="02010600030101010101" pitchFamily="2" charset="-122"/>
                <a:cs typeface="Times New Roman" panose="02020603050405020304" pitchFamily="18" charset="0"/>
              </a:rPr>
              <a:t>/dt. For the objective of minimizing infections,  I use first order Taylor approximations. As a refresher, first order Taylor expansions approximate the function locally by linearizing it. Here I just show this at an arbitrary time a. One other interesting thing to note here which might give some intuition later on, is that when infections are spreading, the force of infection is the leading term in </a:t>
            </a:r>
            <a:r>
              <a:rPr lang="en-US" sz="1800" dirty="0" err="1">
                <a:effectLst/>
                <a:latin typeface="Times"/>
                <a:ea typeface="DengXian" panose="02010600030101010101" pitchFamily="2" charset="-122"/>
                <a:cs typeface="Times New Roman" panose="02020603050405020304" pitchFamily="18" charset="0"/>
              </a:rPr>
              <a:t>dI</a:t>
            </a:r>
            <a:r>
              <a:rPr lang="en-US" sz="1800" dirty="0">
                <a:effectLst/>
                <a:latin typeface="Times"/>
                <a:ea typeface="DengXian" panose="02010600030101010101" pitchFamily="2" charset="-122"/>
                <a:cs typeface="Times New Roman" panose="02020603050405020304" pitchFamily="18" charset="0"/>
              </a:rPr>
              <a:t>/dt and it’s a good measure of the spread of the infections in each group: the larger the force of infection, the faster infections are spreading (in that group). </a:t>
            </a:r>
            <a:endParaRPr lang="en-US" sz="1800" dirty="0">
              <a:effectLst/>
              <a:latin typeface="Calibri" panose="020F0502020204030204" pitchFamily="34" charset="0"/>
              <a:ea typeface="DengXian" panose="02010600030101010101" pitchFamily="2" charset="-122"/>
              <a:cs typeface="Times New Roman" panose="02020603050405020304" pitchFamily="18" charset="0"/>
            </a:endParaRPr>
          </a:p>
          <a:p>
            <a:pPr marL="0" marR="0">
              <a:spcBef>
                <a:spcPts val="0"/>
              </a:spcBef>
              <a:spcAft>
                <a:spcPts val="0"/>
              </a:spcAft>
            </a:pPr>
            <a:r>
              <a:rPr lang="en-US" sz="1800" dirty="0">
                <a:effectLst/>
                <a:latin typeface="Times"/>
                <a:ea typeface="DengXian" panose="02010600030101010101" pitchFamily="2" charset="-122"/>
                <a:cs typeface="Times New Roman" panose="02020603050405020304" pitchFamily="18" charset="0"/>
              </a:rPr>
              <a:t>One other thing that I want to point out is that we need to be careful when handling these approximations. If vaccine levels are too high, then the approximation of infections can be negative, and the approximation of deaths can be decreasing, which would be nonsensical. Let me provide some more details as to why this happens. </a:t>
            </a:r>
            <a:endParaRPr lang="en-US" sz="1800" dirty="0">
              <a:effectLst/>
              <a:latin typeface="Calibri" panose="020F0502020204030204" pitchFamily="34" charset="0"/>
              <a:ea typeface="DengXian" panose="02010600030101010101" pitchFamily="2" charset="-122"/>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64140ACE-2F39-6144-BA60-16D39D17057A}" type="slidenum">
              <a:rPr lang="en-US" altLang="en-US" smtClean="0"/>
              <a:pPr/>
              <a:t>13</a:t>
            </a:fld>
            <a:endParaRPr lang="en-US" altLang="en-US"/>
          </a:p>
        </p:txBody>
      </p:sp>
    </p:spTree>
    <p:extLst>
      <p:ext uri="{BB962C8B-B14F-4D97-AF65-F5344CB8AC3E}">
        <p14:creationId xmlns:p14="http://schemas.microsoft.com/office/powerpoint/2010/main" val="11117413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marL="0" marR="0">
              <a:spcBef>
                <a:spcPts val="0"/>
              </a:spcBef>
              <a:spcAft>
                <a:spcPts val="0"/>
              </a:spcAft>
            </a:pPr>
            <a:r>
              <a:rPr lang="en-US" sz="1800" dirty="0">
                <a:effectLst/>
                <a:latin typeface="Times"/>
                <a:ea typeface="DengXian" panose="02010600030101010101" pitchFamily="2" charset="-122"/>
                <a:cs typeface="Times New Roman" panose="02020603050405020304" pitchFamily="18" charset="0"/>
              </a:rPr>
              <a:t>Let’s look at the case of minimizing infections first. Here is the exact equation from the SIR model. We saw earlier that the rate of change of the infected compartment is simply the incoming flow minus the outgoing flow. When the infected compartment size is equal to 0 then so is this term, so the infected compartment size is always positive. </a:t>
            </a:r>
            <a:endParaRPr lang="en-US" sz="1800" dirty="0">
              <a:effectLst/>
              <a:latin typeface="Calibri" panose="020F0502020204030204" pitchFamily="34" charset="0"/>
              <a:ea typeface="DengXian" panose="02010600030101010101" pitchFamily="2" charset="-122"/>
              <a:cs typeface="Times New Roman" panose="02020603050405020304" pitchFamily="18" charset="0"/>
            </a:endParaRPr>
          </a:p>
          <a:p>
            <a:pPr marL="0" marR="0">
              <a:spcBef>
                <a:spcPts val="0"/>
              </a:spcBef>
              <a:spcAft>
                <a:spcPts val="0"/>
              </a:spcAft>
            </a:pPr>
            <a:r>
              <a:rPr lang="en-US" sz="1800" dirty="0">
                <a:effectLst/>
                <a:latin typeface="Times"/>
                <a:ea typeface="DengXian" panose="02010600030101010101" pitchFamily="2" charset="-122"/>
                <a:cs typeface="Times New Roman" panose="02020603050405020304" pitchFamily="18" charset="0"/>
              </a:rPr>
              <a:t>Let’s look at what happens when I use the approximation. Specifically, I use Taylor expansions at time 0, since I assume that vaccines are allocated at time 0. I denote by I\tilde the approximation of infections. With the approximation, the rate of change of infections at any time t, </a:t>
            </a:r>
            <a:r>
              <a:rPr lang="en-US" sz="1800" dirty="0" err="1">
                <a:effectLst/>
                <a:latin typeface="Times"/>
                <a:ea typeface="DengXian" panose="02010600030101010101" pitchFamily="2" charset="-122"/>
                <a:cs typeface="Times New Roman" panose="02020603050405020304" pitchFamily="18" charset="0"/>
              </a:rPr>
              <a:t>dI</a:t>
            </a:r>
            <a:r>
              <a:rPr lang="en-US" sz="1800" dirty="0">
                <a:effectLst/>
                <a:latin typeface="Times"/>
                <a:ea typeface="DengXian" panose="02010600030101010101" pitchFamily="2" charset="-122"/>
                <a:cs typeface="Times New Roman" panose="02020603050405020304" pitchFamily="18" charset="0"/>
              </a:rPr>
              <a:t> tilde / dt, is constant and equal to the rate of change at time 0. If I \tilde = 0, the rate of change won’t adjust as it does with the SIR model, I tilde could keep decreasing and become negative.  </a:t>
            </a:r>
            <a:endParaRPr lang="en-US" sz="1800" dirty="0">
              <a:effectLst/>
              <a:latin typeface="Calibri" panose="020F0502020204030204" pitchFamily="34" charset="0"/>
              <a:ea typeface="DengXian" panose="02010600030101010101" pitchFamily="2" charset="-122"/>
              <a:cs typeface="Times New Roman" panose="02020603050405020304" pitchFamily="18" charset="0"/>
            </a:endParaRPr>
          </a:p>
          <a:p>
            <a:pPr marL="0" marR="0">
              <a:spcBef>
                <a:spcPts val="0"/>
              </a:spcBef>
              <a:spcAft>
                <a:spcPts val="0"/>
              </a:spcAft>
            </a:pPr>
            <a:r>
              <a:rPr lang="en-US" sz="1800" dirty="0">
                <a:effectLst/>
                <a:latin typeface="Times"/>
                <a:ea typeface="DengXian" panose="02010600030101010101" pitchFamily="2" charset="-122"/>
                <a:cs typeface="Times New Roman" panose="02020603050405020304" pitchFamily="18" charset="0"/>
              </a:rPr>
              <a:t>Let’s make that even more precise. We can write the approximation of the infected compartment size (I tilde), with vaccination level v, measured over the time horizon T. It is simply the size at time 0, plus the incoming flow * the time horizon T minus the outgoing flow times T. If vaccination level is too high, fewer people are susceptible and the outgoing flow becomes greater than the incoming flow, resulting in a negative size for the infected compartment. </a:t>
            </a:r>
            <a:endParaRPr lang="en-US" sz="1800" dirty="0">
              <a:effectLst/>
              <a:latin typeface="Calibri" panose="020F0502020204030204" pitchFamily="34" charset="0"/>
              <a:ea typeface="DengXian" panose="02010600030101010101" pitchFamily="2" charset="-122"/>
              <a:cs typeface="Times New Roman" panose="02020603050405020304" pitchFamily="18" charset="0"/>
            </a:endParaRPr>
          </a:p>
          <a:p>
            <a:pPr marL="0" marR="0">
              <a:spcBef>
                <a:spcPts val="0"/>
              </a:spcBef>
              <a:spcAft>
                <a:spcPts val="0"/>
              </a:spcAft>
            </a:pPr>
            <a:r>
              <a:rPr lang="en-US" sz="1800" dirty="0">
                <a:effectLst/>
                <a:latin typeface="Times"/>
                <a:ea typeface="DengXian" panose="02010600030101010101" pitchFamily="2" charset="-122"/>
                <a:cs typeface="Times New Roman" panose="02020603050405020304" pitchFamily="18" charset="0"/>
              </a:rPr>
              <a:t>I need to add this constraint: </a:t>
            </a:r>
            <a:r>
              <a:rPr lang="en-US" sz="1800" dirty="0" err="1">
                <a:effectLst/>
                <a:latin typeface="Times"/>
                <a:ea typeface="DengXian" panose="02010600030101010101" pitchFamily="2" charset="-122"/>
                <a:cs typeface="Times New Roman" panose="02020603050405020304" pitchFamily="18" charset="0"/>
              </a:rPr>
              <a:t>v_i</a:t>
            </a:r>
            <a:r>
              <a:rPr lang="en-US" sz="1800" dirty="0">
                <a:effectLst/>
                <a:latin typeface="Times"/>
                <a:ea typeface="DengXian" panose="02010600030101010101" pitchFamily="2" charset="-122"/>
                <a:cs typeface="Times New Roman" panose="02020603050405020304" pitchFamily="18" charset="0"/>
              </a:rPr>
              <a:t> has to be smaller than this quantity I calculated, that I denote by </a:t>
            </a:r>
            <a:r>
              <a:rPr lang="en-US" sz="1800" dirty="0" err="1">
                <a:effectLst/>
                <a:latin typeface="Times"/>
                <a:ea typeface="DengXian" panose="02010600030101010101" pitchFamily="2" charset="-122"/>
                <a:cs typeface="Times New Roman" panose="02020603050405020304" pitchFamily="18" charset="0"/>
              </a:rPr>
              <a:t>alpha_i</a:t>
            </a:r>
            <a:r>
              <a:rPr lang="en-US" sz="1800" dirty="0">
                <a:effectLst/>
                <a:latin typeface="Times"/>
                <a:ea typeface="DengXian" panose="02010600030101010101" pitchFamily="2" charset="-122"/>
                <a:cs typeface="Times New Roman" panose="02020603050405020304" pitchFamily="18" charset="0"/>
              </a:rPr>
              <a:t> which depends on the epidemic parameters and the starting population sizes. (You can think of this as a flow constraint.)</a:t>
            </a:r>
            <a:endParaRPr lang="en-US" sz="1800" dirty="0">
              <a:effectLst/>
              <a:latin typeface="Calibri" panose="020F0502020204030204" pitchFamily="34" charset="0"/>
              <a:ea typeface="DengXian" panose="02010600030101010101" pitchFamily="2" charset="-122"/>
              <a:cs typeface="Times New Roman" panose="02020603050405020304" pitchFamily="18" charset="0"/>
            </a:endParaRPr>
          </a:p>
          <a:p>
            <a:pPr marL="0" marR="0">
              <a:spcBef>
                <a:spcPts val="0"/>
              </a:spcBef>
              <a:spcAft>
                <a:spcPts val="0"/>
              </a:spcAft>
            </a:pPr>
            <a:r>
              <a:rPr lang="en-US" sz="1800" dirty="0">
                <a:effectLst/>
                <a:latin typeface="Times"/>
                <a:ea typeface="DengXian" panose="02010600030101010101" pitchFamily="2" charset="-122"/>
                <a:cs typeface="Times New Roman" panose="02020603050405020304" pitchFamily="18" charset="0"/>
              </a:rPr>
              <a:t>This constraint also makes sense in the real-world, as vaccine supply is limited anyways. </a:t>
            </a:r>
          </a:p>
          <a:p>
            <a:pPr marL="0" marR="0">
              <a:spcBef>
                <a:spcPts val="0"/>
              </a:spcBef>
              <a:spcAft>
                <a:spcPts val="0"/>
              </a:spcAft>
            </a:pPr>
            <a:r>
              <a:rPr lang="en-US" sz="1800" dirty="0">
                <a:effectLst/>
                <a:latin typeface="Times"/>
                <a:ea typeface="DengXian" panose="02010600030101010101" pitchFamily="2" charset="-122"/>
                <a:cs typeface="Times New Roman" panose="02020603050405020304" pitchFamily="18" charset="0"/>
              </a:rPr>
              <a:t>Not going to do this here but can show that with this same constraint, deaths remain increasing. </a:t>
            </a:r>
            <a:endParaRPr lang="en-US" sz="1800" dirty="0">
              <a:effectLst/>
              <a:latin typeface="Calibri" panose="020F0502020204030204" pitchFamily="34" charset="0"/>
              <a:ea typeface="DengXian" panose="02010600030101010101" pitchFamily="2" charset="-122"/>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64140ACE-2F39-6144-BA60-16D39D17057A}" type="slidenum">
              <a:rPr lang="en-US" altLang="en-US" smtClean="0"/>
              <a:pPr/>
              <a:t>14</a:t>
            </a:fld>
            <a:endParaRPr lang="en-US" altLang="en-US"/>
          </a:p>
        </p:txBody>
      </p:sp>
    </p:spTree>
    <p:extLst>
      <p:ext uri="{BB962C8B-B14F-4D97-AF65-F5344CB8AC3E}">
        <p14:creationId xmlns:p14="http://schemas.microsoft.com/office/powerpoint/2010/main" val="34781207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marR="0">
              <a:spcBef>
                <a:spcPts val="0"/>
              </a:spcBef>
              <a:spcAft>
                <a:spcPts val="0"/>
              </a:spcAft>
            </a:pPr>
            <a:r>
              <a:rPr lang="en-US" sz="1800" dirty="0">
                <a:effectLst/>
                <a:latin typeface="Times"/>
                <a:ea typeface="DengXian" panose="02010600030101010101" pitchFamily="2" charset="-122"/>
                <a:cs typeface="Times New Roman" panose="02020603050405020304" pitchFamily="18" charset="0"/>
              </a:rPr>
              <a:t>Now that we know the limitations of the approximation, let's go back to the optimal vaccine allocation problem. I need to add this constraint </a:t>
            </a:r>
            <a:r>
              <a:rPr lang="en-US" sz="1800" dirty="0" err="1">
                <a:effectLst/>
                <a:latin typeface="Times"/>
                <a:ea typeface="DengXian" panose="02010600030101010101" pitchFamily="2" charset="-122"/>
                <a:cs typeface="Times New Roman" panose="02020603050405020304" pitchFamily="18" charset="0"/>
              </a:rPr>
              <a:t>v_i</a:t>
            </a:r>
            <a:r>
              <a:rPr lang="en-US" sz="1800" dirty="0">
                <a:effectLst/>
                <a:latin typeface="Times"/>
                <a:ea typeface="DengXian" panose="02010600030101010101" pitchFamily="2" charset="-122"/>
                <a:cs typeface="Times New Roman" panose="02020603050405020304" pitchFamily="18" charset="0"/>
              </a:rPr>
              <a:t> &lt; </a:t>
            </a:r>
            <a:r>
              <a:rPr lang="en-US" sz="1800" dirty="0" err="1">
                <a:effectLst/>
                <a:latin typeface="Times"/>
                <a:ea typeface="DengXian" panose="02010600030101010101" pitchFamily="2" charset="-122"/>
                <a:cs typeface="Times New Roman" panose="02020603050405020304" pitchFamily="18" charset="0"/>
              </a:rPr>
              <a:t>alpha_i</a:t>
            </a:r>
            <a:r>
              <a:rPr lang="en-US" sz="1800" dirty="0">
                <a:effectLst/>
                <a:latin typeface="Times"/>
                <a:ea typeface="DengXian" panose="02010600030101010101" pitchFamily="2" charset="-122"/>
                <a:cs typeface="Times New Roman" panose="02020603050405020304" pitchFamily="18" charset="0"/>
              </a:rPr>
              <a:t> to ensure that the approximations are realistic. </a:t>
            </a:r>
            <a:endParaRPr lang="en-US" sz="1800" dirty="0">
              <a:effectLst/>
              <a:latin typeface="Calibri" panose="020F0502020204030204" pitchFamily="34" charset="0"/>
              <a:ea typeface="DengXian" panose="02010600030101010101" pitchFamily="2" charset="-122"/>
              <a:cs typeface="Times New Roman" panose="02020603050405020304" pitchFamily="18" charset="0"/>
            </a:endParaRPr>
          </a:p>
          <a:p>
            <a:pPr marL="0" marR="0">
              <a:spcBef>
                <a:spcPts val="0"/>
              </a:spcBef>
              <a:spcAft>
                <a:spcPts val="0"/>
              </a:spcAft>
            </a:pPr>
            <a:r>
              <a:rPr lang="en-US" sz="1800" dirty="0">
                <a:effectLst/>
                <a:latin typeface="Times"/>
                <a:ea typeface="DengXian" panose="02010600030101010101" pitchFamily="2" charset="-122"/>
                <a:cs typeface="Times New Roman" panose="02020603050405020304" pitchFamily="18" charset="0"/>
              </a:rPr>
              <a:t>In order to simplify the problem and to ensure that this constraint is satisfied, I further assume that the number of available vaccine is limited to the minimum across all groups of </a:t>
            </a:r>
            <a:r>
              <a:rPr lang="en-US" sz="1800" dirty="0" err="1">
                <a:effectLst/>
                <a:latin typeface="Times"/>
                <a:ea typeface="DengXian" panose="02010600030101010101" pitchFamily="2" charset="-122"/>
                <a:cs typeface="Times New Roman" panose="02020603050405020304" pitchFamily="18" charset="0"/>
              </a:rPr>
              <a:t>alpha_i</a:t>
            </a:r>
            <a:r>
              <a:rPr lang="en-US" sz="1800" dirty="0">
                <a:effectLst/>
                <a:latin typeface="Times"/>
                <a:ea typeface="DengXian" panose="02010600030101010101" pitchFamily="2" charset="-122"/>
                <a:cs typeface="Times New Roman" panose="02020603050405020304" pitchFamily="18" charset="0"/>
              </a:rPr>
              <a:t>. With this assumption, I prove that the optimal vaccine allocation problem reduces to a linear programming problem for all four objective. I am maximizing this objective function, which is a linear function of the vaccine allocation, where the coefficients </a:t>
            </a:r>
            <a:r>
              <a:rPr lang="en-US" sz="1800" dirty="0" err="1">
                <a:effectLst/>
                <a:latin typeface="Times"/>
                <a:ea typeface="DengXian" panose="02010600030101010101" pitchFamily="2" charset="-122"/>
                <a:cs typeface="Times New Roman" panose="02020603050405020304" pitchFamily="18" charset="0"/>
              </a:rPr>
              <a:t>c_i</a:t>
            </a:r>
            <a:r>
              <a:rPr lang="en-US" sz="1800" dirty="0">
                <a:effectLst/>
                <a:latin typeface="Times"/>
                <a:ea typeface="DengXian" panose="02010600030101010101" pitchFamily="2" charset="-122"/>
                <a:cs typeface="Times New Roman" panose="02020603050405020304" pitchFamily="18" charset="0"/>
              </a:rPr>
              <a:t> are positive and depend on the objective. And the constraints are linear in v as well. I show that the optimal solution to this linear programming problem is a greedy solution. By greedy solution, I mean that the approximated optimal solution is an all-or-nothing allocation. We allocate as much of the vaccine as possible to one group before moving on to the next population group until no vaccines remain. </a:t>
            </a:r>
            <a:endParaRPr lang="en-US" sz="1800" dirty="0">
              <a:effectLst/>
              <a:latin typeface="Calibri" panose="020F0502020204030204" pitchFamily="34" charset="0"/>
              <a:ea typeface="DengXian" panose="02010600030101010101" pitchFamily="2" charset="-122"/>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64140ACE-2F39-6144-BA60-16D39D17057A}" type="slidenum">
              <a:rPr lang="en-US" altLang="en-US" smtClean="0"/>
              <a:pPr/>
              <a:t>15</a:t>
            </a:fld>
            <a:endParaRPr lang="en-US" altLang="en-US"/>
          </a:p>
        </p:txBody>
      </p:sp>
    </p:spTree>
    <p:extLst>
      <p:ext uri="{BB962C8B-B14F-4D97-AF65-F5344CB8AC3E}">
        <p14:creationId xmlns:p14="http://schemas.microsoft.com/office/powerpoint/2010/main" val="4757714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pPr marL="0" marR="0">
              <a:spcBef>
                <a:spcPts val="0"/>
              </a:spcBef>
              <a:spcAft>
                <a:spcPts val="0"/>
              </a:spcAft>
            </a:pPr>
            <a:r>
              <a:rPr lang="en-US" sz="1800" dirty="0">
                <a:effectLst/>
                <a:latin typeface="Times"/>
                <a:ea typeface="DengXian" panose="02010600030101010101" pitchFamily="2" charset="-122"/>
                <a:cs typeface="Times New Roman" panose="02020603050405020304" pitchFamily="18" charset="0"/>
              </a:rPr>
              <a:t>The priority order of this all-or-nothing allocation is given by the coefficients </a:t>
            </a:r>
            <a:r>
              <a:rPr lang="en-US" sz="1800" dirty="0" err="1">
                <a:effectLst/>
                <a:latin typeface="Times"/>
                <a:ea typeface="DengXian" panose="02010600030101010101" pitchFamily="2" charset="-122"/>
                <a:cs typeface="Times New Roman" panose="02020603050405020304" pitchFamily="18" charset="0"/>
              </a:rPr>
              <a:t>c_i</a:t>
            </a:r>
            <a:r>
              <a:rPr lang="en-US" sz="1800" dirty="0">
                <a:effectLst/>
                <a:latin typeface="Times"/>
                <a:ea typeface="DengXian" panose="02010600030101010101" pitchFamily="2" charset="-122"/>
                <a:cs typeface="Times New Roman" panose="02020603050405020304" pitchFamily="18" charset="0"/>
              </a:rPr>
              <a:t> of the objective function of the LP problem. </a:t>
            </a:r>
            <a:endParaRPr lang="en-US" sz="1800" dirty="0">
              <a:effectLst/>
              <a:latin typeface="Calibri" panose="020F0502020204030204" pitchFamily="34" charset="0"/>
              <a:ea typeface="DengXian" panose="02010600030101010101" pitchFamily="2" charset="-122"/>
              <a:cs typeface="Times New Roman" panose="02020603050405020304" pitchFamily="18" charset="0"/>
            </a:endParaRPr>
          </a:p>
          <a:p>
            <a:pPr marL="0" marR="0">
              <a:spcBef>
                <a:spcPts val="0"/>
              </a:spcBef>
              <a:spcAft>
                <a:spcPts val="0"/>
              </a:spcAft>
            </a:pPr>
            <a:r>
              <a:rPr lang="en-US" sz="1800" dirty="0">
                <a:effectLst/>
                <a:latin typeface="Times"/>
                <a:ea typeface="DengXian" panose="02010600030101010101" pitchFamily="2" charset="-122"/>
                <a:cs typeface="Times New Roman" panose="02020603050405020304" pitchFamily="18" charset="0"/>
              </a:rPr>
              <a:t>To minimize infections, it is optimal to prioritize groups with the highest initial force of infection. It makes sense to see the force of infection as we saw earlier that the force of infection is a good measure of the disease spread for each population group. </a:t>
            </a:r>
            <a:r>
              <a:rPr lang="en-US" sz="1800" i="1" dirty="0">
                <a:effectLst/>
                <a:latin typeface="Times"/>
                <a:ea typeface="DengXian" panose="02010600030101010101" pitchFamily="2" charset="-122"/>
                <a:cs typeface="Times New Roman" panose="02020603050405020304" pitchFamily="18" charset="0"/>
              </a:rPr>
              <a:t>(And is the leading term as we saw earlier??) </a:t>
            </a:r>
            <a:endParaRPr lang="en-US" sz="1800" dirty="0">
              <a:effectLst/>
              <a:latin typeface="Calibri" panose="020F0502020204030204" pitchFamily="34" charset="0"/>
              <a:ea typeface="DengXian" panose="02010600030101010101" pitchFamily="2" charset="-122"/>
              <a:cs typeface="Times New Roman" panose="02020603050405020304" pitchFamily="18" charset="0"/>
            </a:endParaRPr>
          </a:p>
          <a:p>
            <a:pPr marL="0" marR="0">
              <a:spcBef>
                <a:spcPts val="0"/>
              </a:spcBef>
              <a:spcAft>
                <a:spcPts val="0"/>
              </a:spcAft>
            </a:pPr>
            <a:r>
              <a:rPr lang="en-US" sz="1800" dirty="0">
                <a:effectLst/>
                <a:latin typeface="Times"/>
                <a:ea typeface="DengXian" panose="02010600030101010101" pitchFamily="2" charset="-122"/>
                <a:cs typeface="Times New Roman" panose="02020603050405020304" pitchFamily="18" charset="0"/>
              </a:rPr>
              <a:t>For deaths, the coefficient is the force of infection multiplied by the mortality rates </a:t>
            </a:r>
            <a:r>
              <a:rPr lang="en-US" sz="1800" dirty="0" err="1">
                <a:effectLst/>
                <a:latin typeface="Times"/>
                <a:ea typeface="DengXian" panose="02010600030101010101" pitchFamily="2" charset="-122"/>
                <a:cs typeface="Times New Roman" panose="02020603050405020304" pitchFamily="18" charset="0"/>
              </a:rPr>
              <a:t>mu_i</a:t>
            </a:r>
            <a:r>
              <a:rPr lang="en-US" sz="1800" dirty="0">
                <a:effectLst/>
                <a:latin typeface="Times"/>
                <a:ea typeface="DengXian" panose="02010600030101010101" pitchFamily="2" charset="-122"/>
                <a:cs typeface="Times New Roman" panose="02020603050405020304" pitchFamily="18" charset="0"/>
              </a:rPr>
              <a:t>. This term can be interpreted as the rate at which people die after being infected. </a:t>
            </a:r>
            <a:endParaRPr lang="en-US" sz="1800" dirty="0">
              <a:effectLst/>
              <a:latin typeface="Calibri" panose="020F0502020204030204" pitchFamily="34" charset="0"/>
              <a:ea typeface="DengXian" panose="02010600030101010101" pitchFamily="2" charset="-122"/>
              <a:cs typeface="Times New Roman" panose="02020603050405020304" pitchFamily="18" charset="0"/>
            </a:endParaRPr>
          </a:p>
          <a:p>
            <a:pPr marL="0" marR="0">
              <a:spcBef>
                <a:spcPts val="0"/>
              </a:spcBef>
              <a:spcAft>
                <a:spcPts val="0"/>
              </a:spcAft>
            </a:pPr>
            <a:r>
              <a:rPr lang="en-US" sz="1800" dirty="0">
                <a:effectLst/>
                <a:latin typeface="Times"/>
                <a:ea typeface="DengXian" panose="02010600030101010101" pitchFamily="2" charset="-122"/>
                <a:cs typeface="Times New Roman" panose="02020603050405020304" pitchFamily="18" charset="0"/>
              </a:rPr>
              <a:t>For life years and QALYs, the results follow directly from the objective of minimizing deaths. Because deaths are multiplied by </a:t>
            </a:r>
            <a:r>
              <a:rPr lang="en-US" sz="1800" dirty="0" err="1">
                <a:effectLst/>
                <a:latin typeface="Times"/>
                <a:ea typeface="DengXian" panose="02010600030101010101" pitchFamily="2" charset="-122"/>
                <a:cs typeface="Times New Roman" panose="02020603050405020304" pitchFamily="18" charset="0"/>
              </a:rPr>
              <a:t>L_i</a:t>
            </a:r>
            <a:r>
              <a:rPr lang="en-US" sz="1800" dirty="0">
                <a:effectLst/>
                <a:latin typeface="Times"/>
                <a:ea typeface="DengXian" panose="02010600030101010101" pitchFamily="2" charset="-122"/>
                <a:cs typeface="Times New Roman" panose="02020603050405020304" pitchFamily="18" charset="0"/>
              </a:rPr>
              <a:t> and </a:t>
            </a:r>
            <a:r>
              <a:rPr lang="en-US" sz="1800" dirty="0" err="1">
                <a:effectLst/>
                <a:latin typeface="Times"/>
                <a:ea typeface="DengXian" panose="02010600030101010101" pitchFamily="2" charset="-122"/>
                <a:cs typeface="Times New Roman" panose="02020603050405020304" pitchFamily="18" charset="0"/>
              </a:rPr>
              <a:t>q_i</a:t>
            </a:r>
            <a:r>
              <a:rPr lang="en-US" sz="1800" dirty="0">
                <a:effectLst/>
                <a:latin typeface="Times"/>
                <a:ea typeface="DengXian" panose="02010600030101010101" pitchFamily="2" charset="-122"/>
                <a:cs typeface="Times New Roman" panose="02020603050405020304" pitchFamily="18" charset="0"/>
              </a:rPr>
              <a:t> </a:t>
            </a:r>
            <a:r>
              <a:rPr lang="en-US" sz="1800" dirty="0" err="1">
                <a:effectLst/>
                <a:latin typeface="Times"/>
                <a:ea typeface="DengXian" panose="02010600030101010101" pitchFamily="2" charset="-122"/>
                <a:cs typeface="Times New Roman" panose="02020603050405020304" pitchFamily="18" charset="0"/>
              </a:rPr>
              <a:t>L_i</a:t>
            </a:r>
            <a:r>
              <a:rPr lang="en-US" sz="1800" dirty="0">
                <a:effectLst/>
                <a:latin typeface="Times"/>
                <a:ea typeface="DengXian" panose="02010600030101010101" pitchFamily="2" charset="-122"/>
                <a:cs typeface="Times New Roman" panose="02020603050405020304" pitchFamily="18" charset="0"/>
              </a:rPr>
              <a:t> in the objective functions, then so are the coefficients. </a:t>
            </a:r>
            <a:endParaRPr lang="en-US" sz="1800" dirty="0">
              <a:effectLst/>
              <a:latin typeface="Calibri" panose="020F0502020204030204" pitchFamily="34" charset="0"/>
              <a:ea typeface="DengXian" panose="02010600030101010101" pitchFamily="2" charset="-122"/>
              <a:cs typeface="Times New Roman" panose="02020603050405020304" pitchFamily="18" charset="0"/>
            </a:endParaRPr>
          </a:p>
          <a:p>
            <a:pPr marL="0" marR="0">
              <a:spcBef>
                <a:spcPts val="0"/>
              </a:spcBef>
              <a:spcAft>
                <a:spcPts val="0"/>
              </a:spcAft>
            </a:pPr>
            <a:r>
              <a:rPr lang="en-US" sz="1800" dirty="0">
                <a:effectLst/>
                <a:latin typeface="Times"/>
                <a:ea typeface="DengXian" panose="02010600030101010101" pitchFamily="2" charset="-122"/>
                <a:cs typeface="Times New Roman" panose="02020603050405020304" pitchFamily="18" charset="0"/>
              </a:rPr>
              <a:t>This solution is very interpretable and intuitive, we simply vaccinate groups in the priority order given by the coefficients </a:t>
            </a:r>
            <a:r>
              <a:rPr lang="en-US" sz="1800" dirty="0" err="1">
                <a:effectLst/>
                <a:latin typeface="Times"/>
                <a:ea typeface="DengXian" panose="02010600030101010101" pitchFamily="2" charset="-122"/>
                <a:cs typeface="Times New Roman" panose="02020603050405020304" pitchFamily="18" charset="0"/>
              </a:rPr>
              <a:t>c_i</a:t>
            </a:r>
            <a:r>
              <a:rPr lang="en-US" sz="1800" dirty="0">
                <a:effectLst/>
                <a:latin typeface="Times"/>
                <a:ea typeface="DengXian" panose="02010600030101010101" pitchFamily="2" charset="-122"/>
                <a:cs typeface="Times New Roman" panose="02020603050405020304" pitchFamily="18" charset="0"/>
              </a:rPr>
              <a:t>. The solution also requires minimal data and is easy to implement in practice. The only epidemic parameters these optimality conditions depend on are the force of infection, and the mortality rates in each population group. </a:t>
            </a:r>
            <a:endParaRPr lang="en-US" sz="1800" dirty="0">
              <a:effectLst/>
              <a:latin typeface="Calibri" panose="020F0502020204030204" pitchFamily="34" charset="0"/>
              <a:ea typeface="DengXian" panose="02010600030101010101" pitchFamily="2" charset="-122"/>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64140ACE-2F39-6144-BA60-16D39D17057A}" type="slidenum">
              <a:rPr lang="en-US" altLang="en-US" smtClean="0"/>
              <a:pPr/>
              <a:t>16</a:t>
            </a:fld>
            <a:endParaRPr lang="en-US" altLang="en-US"/>
          </a:p>
        </p:txBody>
      </p:sp>
    </p:spTree>
    <p:extLst>
      <p:ext uri="{BB962C8B-B14F-4D97-AF65-F5344CB8AC3E}">
        <p14:creationId xmlns:p14="http://schemas.microsoft.com/office/powerpoint/2010/main" val="12948082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pPr marL="0" marR="0">
              <a:spcBef>
                <a:spcPts val="0"/>
              </a:spcBef>
              <a:spcAft>
                <a:spcPts val="0"/>
              </a:spcAft>
            </a:pPr>
            <a:r>
              <a:rPr lang="en-US" sz="1800" dirty="0">
                <a:effectLst/>
                <a:latin typeface="Times"/>
                <a:ea typeface="DengXian" panose="02010600030101010101" pitchFamily="2" charset="-122"/>
                <a:cs typeface="Times New Roman" panose="02020603050405020304" pitchFamily="18" charset="0"/>
              </a:rPr>
              <a:t>I've presented an approximation of the disease dynamics that allowed us to gain insight into the optimal solution. Now the question is, are these approximations useful, can they inform good vaccine allocations. </a:t>
            </a:r>
            <a:endParaRPr lang="en-US" sz="1800" dirty="0">
              <a:effectLst/>
              <a:latin typeface="Calibri" panose="020F0502020204030204" pitchFamily="34" charset="0"/>
              <a:ea typeface="DengXian" panose="02010600030101010101" pitchFamily="2" charset="-122"/>
              <a:cs typeface="Times New Roman" panose="02020603050405020304" pitchFamily="18" charset="0"/>
            </a:endParaRPr>
          </a:p>
          <a:p>
            <a:pPr marL="0" marR="0">
              <a:spcBef>
                <a:spcPts val="0"/>
              </a:spcBef>
              <a:spcAft>
                <a:spcPts val="0"/>
              </a:spcAft>
            </a:pPr>
            <a:r>
              <a:rPr lang="en-US" sz="1800" dirty="0">
                <a:effectLst/>
                <a:latin typeface="Times"/>
                <a:ea typeface="DengXian" panose="02010600030101010101" pitchFamily="2" charset="-122"/>
                <a:cs typeface="Times New Roman" panose="02020603050405020304" pitchFamily="18" charset="0"/>
              </a:rPr>
              <a:t>In order to answer this, I illustrate the allocation method with the example of COVID-19 as a proof of concept. I divide the population into two age groups. I assume that group 1 consists of individuals under age 65 and group 2 consists of individuals 65 years or older. </a:t>
            </a:r>
            <a:endParaRPr lang="en-US" sz="1800" dirty="0">
              <a:effectLst/>
              <a:latin typeface="Calibri" panose="020F0502020204030204" pitchFamily="34" charset="0"/>
              <a:ea typeface="DengXian" panose="02010600030101010101" pitchFamily="2" charset="-122"/>
              <a:cs typeface="Times New Roman" panose="02020603050405020304" pitchFamily="18" charset="0"/>
            </a:endParaRPr>
          </a:p>
          <a:p>
            <a:pPr marL="0" marR="0">
              <a:spcBef>
                <a:spcPts val="0"/>
              </a:spcBef>
              <a:spcAft>
                <a:spcPts val="0"/>
              </a:spcAft>
            </a:pPr>
            <a:r>
              <a:rPr lang="en-US" sz="1800" dirty="0">
                <a:effectLst/>
                <a:latin typeface="Times"/>
                <a:ea typeface="DengXian" panose="02010600030101010101" pitchFamily="2" charset="-122"/>
                <a:cs typeface="Times New Roman" panose="02020603050405020304" pitchFamily="18" charset="0"/>
              </a:rPr>
              <a:t>I consider three different time horizons over which the objective functions are measured. They are of length 30, 90 and 180 days. </a:t>
            </a:r>
            <a:endParaRPr lang="en-US" sz="1800" dirty="0">
              <a:effectLst/>
              <a:latin typeface="Calibri" panose="020F0502020204030204" pitchFamily="34" charset="0"/>
              <a:ea typeface="DengXian" panose="02010600030101010101" pitchFamily="2" charset="-122"/>
              <a:cs typeface="Times New Roman" panose="02020603050405020304" pitchFamily="18" charset="0"/>
            </a:endParaRPr>
          </a:p>
          <a:p>
            <a:pPr marL="0" marR="0">
              <a:spcBef>
                <a:spcPts val="0"/>
              </a:spcBef>
              <a:spcAft>
                <a:spcPts val="0"/>
              </a:spcAft>
            </a:pPr>
            <a:r>
              <a:rPr lang="en-US" sz="1800" dirty="0">
                <a:effectLst/>
                <a:latin typeface="Times"/>
                <a:ea typeface="DengXian" panose="02010600030101010101" pitchFamily="2" charset="-122"/>
                <a:cs typeface="Times New Roman" panose="02020603050405020304" pitchFamily="18" charset="0"/>
              </a:rPr>
              <a:t>To instantiate the model, I use data for COVID-19 in New York State that includes daily confirmed cases and deaths. I also estimate values for model parameters from the literature. </a:t>
            </a:r>
            <a:endParaRPr lang="en-US" sz="1800" dirty="0">
              <a:effectLst/>
              <a:latin typeface="Calibri" panose="020F0502020204030204" pitchFamily="34" charset="0"/>
              <a:ea typeface="DengXian" panose="02010600030101010101" pitchFamily="2" charset="-122"/>
              <a:cs typeface="Times New Roman" panose="02020603050405020304" pitchFamily="18" charset="0"/>
            </a:endParaRPr>
          </a:p>
          <a:p>
            <a:pPr marL="0" marR="0">
              <a:spcBef>
                <a:spcPts val="0"/>
              </a:spcBef>
              <a:spcAft>
                <a:spcPts val="0"/>
              </a:spcAft>
            </a:pPr>
            <a:r>
              <a:rPr lang="en-US" sz="1800" dirty="0">
                <a:effectLst/>
                <a:latin typeface="Times"/>
                <a:ea typeface="DengXian" panose="02010600030101010101" pitchFamily="2" charset="-122"/>
                <a:cs typeface="Times New Roman" panose="02020603050405020304" pitchFamily="18" charset="0"/>
              </a:rPr>
              <a:t>Since several studies have shown that the total number of cases are underreported, I calibrate transmission rates and the initial number of infected individuals to a 7-day rolling average of reported deaths from March to April 2020. This time frame corresponds to the initial COVID outbreak in New York. </a:t>
            </a:r>
            <a:endParaRPr lang="en-US" sz="1800" dirty="0">
              <a:effectLst/>
              <a:latin typeface="Calibri" panose="020F0502020204030204" pitchFamily="34" charset="0"/>
              <a:ea typeface="DengXian" panose="02010600030101010101" pitchFamily="2" charset="-122"/>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64140ACE-2F39-6144-BA60-16D39D17057A}" type="slidenum">
              <a:rPr lang="en-US" altLang="en-US" smtClean="0"/>
              <a:pPr/>
              <a:t>17</a:t>
            </a:fld>
            <a:endParaRPr lang="en-US" altLang="en-US"/>
          </a:p>
        </p:txBody>
      </p:sp>
    </p:spTree>
    <p:extLst>
      <p:ext uri="{BB962C8B-B14F-4D97-AF65-F5344CB8AC3E}">
        <p14:creationId xmlns:p14="http://schemas.microsoft.com/office/powerpoint/2010/main" val="27012171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a:spcBef>
                <a:spcPts val="0"/>
              </a:spcBef>
              <a:spcAft>
                <a:spcPts val="0"/>
              </a:spcAft>
            </a:pPr>
            <a:r>
              <a:rPr lang="en-US" sz="1800" dirty="0">
                <a:effectLst/>
                <a:latin typeface="Times"/>
                <a:ea typeface="DengXian" panose="02010600030101010101" pitchFamily="2" charset="-122"/>
                <a:cs typeface="Times New Roman" panose="02020603050405020304" pitchFamily="18" charset="0"/>
              </a:rPr>
              <a:t>The figure here shows the calibration results. I compare the models projected deaths (shown by the blue line) to reported deaths (shown by the red dots), and I find that the calibrated model’s output closely matches the reported deaths. </a:t>
            </a:r>
            <a:endParaRPr lang="en-US" sz="1800" dirty="0">
              <a:effectLst/>
              <a:latin typeface="Calibri" panose="020F0502020204030204" pitchFamily="34" charset="0"/>
              <a:ea typeface="DengXian" panose="02010600030101010101" pitchFamily="2" charset="-122"/>
              <a:cs typeface="Times New Roman" panose="02020603050405020304" pitchFamily="18" charset="0"/>
            </a:endParaRPr>
          </a:p>
          <a:p>
            <a:pPr marL="0" marR="0">
              <a:spcBef>
                <a:spcPts val="0"/>
              </a:spcBef>
              <a:spcAft>
                <a:spcPts val="0"/>
              </a:spcAft>
            </a:pPr>
            <a:r>
              <a:rPr lang="en-US" sz="1800" dirty="0">
                <a:effectLst/>
                <a:latin typeface="Times"/>
                <a:ea typeface="DengXian" panose="02010600030101010101" pitchFamily="2" charset="-122"/>
                <a:cs typeface="Times New Roman" panose="02020603050405020304" pitchFamily="18" charset="0"/>
              </a:rPr>
              <a:t>Even though I only calibrate to deaths, I still want to make sure that the model's projected cases reflect what is going on in the data. I compare the model’s projected cases to multiples of reported cases. I find that the model’s projections are 5 to 10 times higher than confirmed cases. This is consistent with other studies in the literature which suggest that the total number of infected people could be as high as 10 times the number of confirmed cases. This is due to a large population of asymptomatic or untested individuals. </a:t>
            </a:r>
            <a:endParaRPr lang="en-US" sz="1800" dirty="0">
              <a:effectLst/>
              <a:latin typeface="Calibri" panose="020F0502020204030204" pitchFamily="34" charset="0"/>
              <a:ea typeface="DengXian" panose="02010600030101010101" pitchFamily="2" charset="-122"/>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64140ACE-2F39-6144-BA60-16D39D17057A}" type="slidenum">
              <a:rPr lang="en-US" altLang="en-US" smtClean="0"/>
              <a:pPr/>
              <a:t>18</a:t>
            </a:fld>
            <a:endParaRPr lang="en-US" altLang="en-US"/>
          </a:p>
        </p:txBody>
      </p:sp>
    </p:spTree>
    <p:extLst>
      <p:ext uri="{BB962C8B-B14F-4D97-AF65-F5344CB8AC3E}">
        <p14:creationId xmlns:p14="http://schemas.microsoft.com/office/powerpoint/2010/main" val="4484847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62500" lnSpcReduction="20000"/>
          </a:bodyPr>
          <a:lstStyle/>
          <a:p>
            <a:pPr marL="0" marR="0">
              <a:spcBef>
                <a:spcPts val="0"/>
              </a:spcBef>
              <a:spcAft>
                <a:spcPts val="0"/>
              </a:spcAft>
            </a:pPr>
            <a:r>
              <a:rPr lang="en-US" sz="1800" dirty="0">
                <a:effectLst/>
                <a:latin typeface="Times"/>
                <a:ea typeface="DengXian" panose="02010600030101010101" pitchFamily="2" charset="-122"/>
                <a:cs typeface="Times New Roman" panose="02020603050405020304" pitchFamily="18" charset="0"/>
              </a:rPr>
              <a:t>Using the calibrated parameters, I then determine the approximated optimal allocation for each objective. The allocations varied for the different objectives, but did not vary for the time horizon considered. To minimize infections, it is optimal to vaccinate younger individuals. That’s because individuals in the younger group have a higher transmission rates than individuals in the older group. However to minimize deaths, it is optimal to vaccinate older individuals. This is because their mortality rate is much higher. Similarly for life years and QALYs lost, it is better to vaccinate older individuals, as the gain in life years and QALYs for younger individuals is not enough to offset the higher mortality rate among older individuals. (Mortality in group 2 is 23 times higher than in group 1.)</a:t>
            </a:r>
          </a:p>
          <a:p>
            <a:pPr marL="0" marR="0">
              <a:spcBef>
                <a:spcPts val="0"/>
              </a:spcBef>
              <a:spcAft>
                <a:spcPts val="0"/>
              </a:spcAft>
            </a:pPr>
            <a:endParaRPr lang="en-US" sz="1800" dirty="0">
              <a:effectLst/>
              <a:latin typeface="Times"/>
              <a:ea typeface="DengXian" panose="02010600030101010101" pitchFamily="2" charset="-122"/>
              <a:cs typeface="Times New Roman" panose="02020603050405020304" pitchFamily="18" charset="0"/>
            </a:endParaRPr>
          </a:p>
          <a:p>
            <a:pPr marL="0" marR="0">
              <a:spcBef>
                <a:spcPts val="0"/>
              </a:spcBef>
              <a:spcAft>
                <a:spcPts val="0"/>
              </a:spcAft>
            </a:pPr>
            <a:r>
              <a:rPr lang="en-US" sz="1800" dirty="0">
                <a:effectLst/>
                <a:latin typeface="Times"/>
                <a:ea typeface="DengXian" panose="02010600030101010101" pitchFamily="2" charset="-122"/>
                <a:cs typeface="Times New Roman" panose="02020603050405020304" pitchFamily="18" charset="0"/>
              </a:rPr>
              <a:t>These findings are consistent with CDC and other recommendations to prioritize older age groups for vaccination to minimize deaths. </a:t>
            </a:r>
            <a:endParaRPr lang="en-US" sz="1800" dirty="0">
              <a:effectLst/>
              <a:latin typeface="Calibri" panose="020F0502020204030204" pitchFamily="34" charset="0"/>
              <a:ea typeface="DengXian" panose="02010600030101010101" pitchFamily="2" charset="-122"/>
              <a:cs typeface="Times New Roman" panose="02020603050405020304" pitchFamily="18" charset="0"/>
            </a:endParaRPr>
          </a:p>
          <a:p>
            <a:pPr marL="0" marR="0">
              <a:spcBef>
                <a:spcPts val="0"/>
              </a:spcBef>
              <a:spcAft>
                <a:spcPts val="0"/>
              </a:spcAft>
            </a:pPr>
            <a:endParaRPr lang="en-US" sz="1800" dirty="0">
              <a:effectLst/>
              <a:latin typeface="Calibri" panose="020F0502020204030204" pitchFamily="34" charset="0"/>
              <a:ea typeface="DengXian" panose="02010600030101010101" pitchFamily="2" charset="-122"/>
              <a:cs typeface="Times New Roman" panose="02020603050405020304" pitchFamily="18" charset="0"/>
            </a:endParaRPr>
          </a:p>
          <a:p>
            <a:pPr marL="0" marR="0">
              <a:spcBef>
                <a:spcPts val="0"/>
              </a:spcBef>
              <a:spcAft>
                <a:spcPts val="0"/>
              </a:spcAft>
            </a:pPr>
            <a:r>
              <a:rPr lang="en-US" sz="1800" dirty="0">
                <a:effectLst/>
                <a:latin typeface="Times"/>
                <a:ea typeface="DengXian" panose="02010600030101010101" pitchFamily="2" charset="-122"/>
                <a:cs typeface="Times New Roman" panose="02020603050405020304" pitchFamily="18" charset="0"/>
              </a:rPr>
              <a:t>I then evaluate the accuracy of the approximated optimal allocations with numerical simulations. I determine the optimal solution via exhaustive search using the exact equations of the SIR model. </a:t>
            </a:r>
            <a:endParaRPr lang="en-US" sz="1800" dirty="0">
              <a:effectLst/>
              <a:latin typeface="Calibri" panose="020F0502020204030204" pitchFamily="34" charset="0"/>
              <a:ea typeface="DengXian" panose="02010600030101010101" pitchFamily="2" charset="-122"/>
              <a:cs typeface="Times New Roman" panose="02020603050405020304" pitchFamily="18" charset="0"/>
            </a:endParaRPr>
          </a:p>
          <a:p>
            <a:pPr marL="0" marR="0">
              <a:spcBef>
                <a:spcPts val="0"/>
              </a:spcBef>
              <a:spcAft>
                <a:spcPts val="0"/>
              </a:spcAft>
            </a:pPr>
            <a:r>
              <a:rPr lang="en-US" sz="1800" dirty="0">
                <a:effectLst/>
                <a:latin typeface="Times"/>
                <a:ea typeface="DengXian" panose="02010600030101010101" pitchFamily="2" charset="-122"/>
                <a:cs typeface="Times New Roman" panose="02020603050405020304" pitchFamily="18" charset="0"/>
              </a:rPr>
              <a:t>I consider a wide range of scenarios, varying the length of the time horizon, transmission rates, the initial proportion of infected and recovered individuals, as well as the number of available vaccines. And I find that in all cases, the approximate solution matches the true optimal solution. The approximated solution performs very well.  </a:t>
            </a:r>
            <a:endParaRPr lang="en-US" sz="1800" dirty="0">
              <a:effectLst/>
              <a:latin typeface="Calibri" panose="020F0502020204030204" pitchFamily="34" charset="0"/>
              <a:ea typeface="DengXian" panose="02010600030101010101" pitchFamily="2" charset="-122"/>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64140ACE-2F39-6144-BA60-16D39D17057A}" type="slidenum">
              <a:rPr lang="en-US" altLang="en-US" smtClean="0"/>
              <a:pPr/>
              <a:t>19</a:t>
            </a:fld>
            <a:endParaRPr lang="en-US" altLang="en-US"/>
          </a:p>
        </p:txBody>
      </p:sp>
    </p:spTree>
    <p:extLst>
      <p:ext uri="{BB962C8B-B14F-4D97-AF65-F5344CB8AC3E}">
        <p14:creationId xmlns:p14="http://schemas.microsoft.com/office/powerpoint/2010/main" val="36981197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sz="1200" dirty="0">
                <a:effectLst/>
                <a:latin typeface="Times"/>
                <a:ea typeface="DengXian" panose="02010600030101010101" pitchFamily="2" charset="-122"/>
                <a:cs typeface="Times New Roman" panose="02020603050405020304" pitchFamily="18" charset="0"/>
              </a:rPr>
              <a:t>I want to start by providing some motivation for my research. Over the past few years, through public health crisis such as COVID-19 and opioid use disorder, it has become clear that we are unprepared for epidemics. Part of the trouble is that we don’t know how to respond to epidemics. </a:t>
            </a:r>
            <a:r>
              <a:rPr lang="en-US" dirty="0"/>
              <a:t>And that has led to substantial losses in health and life. During the COVID-19 pandemic, the life expectancy at birth in the US declined by nearly three years from 2019 to 2021, reaching 76.1 years, its lowest level since 1996. </a:t>
            </a:r>
            <a:r>
              <a:rPr lang="en-US" sz="1200" dirty="0">
                <a:effectLst/>
                <a:latin typeface="Times" pitchFamily="2" charset="0"/>
                <a:ea typeface="DengXian" panose="02010600030101010101" pitchFamily="2" charset="-122"/>
                <a:cs typeface="Times New Roman" panose="02020603050405020304" pitchFamily="18" charset="0"/>
              </a:rPr>
              <a:t>That decline was largely driven by the pandemic. COVID-19 deaths contributed to 66% of the decline. And drug overdose deaths was the second cause, contributing to another 5% of the decline.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sz="1200" dirty="0">
              <a:effectLst/>
              <a:latin typeface="Times" pitchFamily="2" charset="0"/>
              <a:ea typeface="DengXian" panose="02010600030101010101" pitchFamily="2" charset="-122"/>
              <a:cs typeface="Times New Roman" panose="02020603050405020304" pitchFamily="18" charset="0"/>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en-US" sz="1200" dirty="0">
                <a:effectLst/>
                <a:latin typeface="Times"/>
                <a:ea typeface="DengXian" panose="02010600030101010101" pitchFamily="2" charset="-122"/>
                <a:cs typeface="Times New Roman" panose="02020603050405020304" pitchFamily="18" charset="0"/>
              </a:rPr>
              <a:t>Through my research, I integrate tools from operations research, epidemiology, and health policy to design more effective responses for epidemic control.</a:t>
            </a:r>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sz="1200" dirty="0">
              <a:effectLst/>
              <a:latin typeface="Times" pitchFamily="2" charset="0"/>
              <a:ea typeface="DengXian" panose="02010600030101010101" pitchFamily="2" charset="-122"/>
              <a:cs typeface="Times New Roman" panose="02020603050405020304" pitchFamily="18" charset="0"/>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en-US" sz="1200" dirty="0">
                <a:effectLst/>
                <a:latin typeface="Times" pitchFamily="2" charset="0"/>
                <a:ea typeface="DengXian" panose="02010600030101010101" pitchFamily="2" charset="-122"/>
                <a:cs typeface="Times New Roman" panose="02020603050405020304" pitchFamily="18" charset="0"/>
              </a:rPr>
              <a:t>Heart and chronic liver disease.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64140ACE-2F39-6144-BA60-16D39D17057A}" type="slidenum">
              <a:rPr lang="en-US" altLang="en-US" smtClean="0"/>
              <a:pPr/>
              <a:t>2</a:t>
            </a:fld>
            <a:endParaRPr lang="en-US" altLang="en-US"/>
          </a:p>
        </p:txBody>
      </p:sp>
    </p:spTree>
    <p:extLst>
      <p:ext uri="{BB962C8B-B14F-4D97-AF65-F5344CB8AC3E}">
        <p14:creationId xmlns:p14="http://schemas.microsoft.com/office/powerpoint/2010/main" val="12717319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62500" lnSpcReduction="20000"/>
          </a:bodyPr>
          <a:lstStyle/>
          <a:p>
            <a:pPr marL="0" marR="0">
              <a:spcBef>
                <a:spcPts val="0"/>
              </a:spcBef>
              <a:spcAft>
                <a:spcPts val="0"/>
              </a:spcAft>
            </a:pPr>
            <a:r>
              <a:rPr lang="en-US" sz="1800" dirty="0">
                <a:effectLst/>
                <a:latin typeface="Times"/>
                <a:ea typeface="DengXian" panose="02010600030101010101" pitchFamily="2" charset="-122"/>
                <a:cs typeface="Times New Roman" panose="02020603050405020304" pitchFamily="18" charset="0"/>
              </a:rPr>
              <a:t>The paper I just presented has several limitations. First, it considers a single allocation of vaccines. In reality, vaccination efforts extend over time. Second, the Taylor expansions I use provide reasonable approximations in the short term but might not be as accurate for longer time horizons. And finally, the work was published before it became clear that COVID will not be eradicated in the near future. To address these shortcomings, in this second paper, we extend the model to an endemic setting and consider booster doses to take into account waning immunity from vaccination. We also extend the framework to a dynamic setting, considering multiple time periods. </a:t>
            </a:r>
          </a:p>
          <a:p>
            <a:pPr marL="0" marR="0">
              <a:spcBef>
                <a:spcPts val="0"/>
              </a:spcBef>
              <a:spcAft>
                <a:spcPts val="0"/>
              </a:spcAft>
            </a:pPr>
            <a:endParaRPr lang="en-US" sz="1800" dirty="0">
              <a:effectLst/>
              <a:latin typeface="Calibri" panose="020F0502020204030204" pitchFamily="34" charset="0"/>
              <a:ea typeface="DengXian" panose="02010600030101010101" pitchFamily="2" charset="-122"/>
              <a:cs typeface="Times New Roman" panose="02020603050405020304" pitchFamily="18" charset="0"/>
            </a:endParaRPr>
          </a:p>
          <a:p>
            <a:pPr marL="0" marR="0">
              <a:spcBef>
                <a:spcPts val="0"/>
              </a:spcBef>
              <a:spcAft>
                <a:spcPts val="0"/>
              </a:spcAft>
            </a:pPr>
            <a:r>
              <a:rPr lang="en-US" sz="1800" dirty="0">
                <a:effectLst/>
                <a:latin typeface="Times"/>
                <a:ea typeface="DengXian" panose="02010600030101010101" pitchFamily="2" charset="-122"/>
                <a:cs typeface="Times New Roman" panose="02020603050405020304" pitchFamily="18" charset="0"/>
              </a:rPr>
              <a:t>We augment the SIR model with new compartments to distinguish susceptible and infected individuals based on their immunity status. We assume that individuals can receive up to m vaccine doses. The figure shows the model for one population group, and the rows represent the different immunity levels. </a:t>
            </a:r>
          </a:p>
          <a:p>
            <a:pPr marL="0" marR="0">
              <a:spcBef>
                <a:spcPts val="0"/>
              </a:spcBef>
              <a:spcAft>
                <a:spcPts val="0"/>
              </a:spcAft>
            </a:pPr>
            <a:endParaRPr lang="en-US" sz="1800" dirty="0">
              <a:effectLst/>
              <a:latin typeface="Calibri" panose="020F0502020204030204" pitchFamily="34" charset="0"/>
              <a:ea typeface="DengXian" panose="02010600030101010101" pitchFamily="2" charset="-122"/>
              <a:cs typeface="Times New Roman" panose="02020603050405020304" pitchFamily="18" charset="0"/>
            </a:endParaRPr>
          </a:p>
          <a:p>
            <a:pPr marL="0" marR="0">
              <a:spcBef>
                <a:spcPts val="0"/>
              </a:spcBef>
              <a:spcAft>
                <a:spcPts val="0"/>
              </a:spcAft>
            </a:pPr>
            <a:r>
              <a:rPr lang="en-US" sz="1800" dirty="0">
                <a:effectLst/>
                <a:latin typeface="Times"/>
                <a:ea typeface="DengXian" panose="02010600030101010101" pitchFamily="2" charset="-122"/>
                <a:cs typeface="Times New Roman" panose="02020603050405020304" pitchFamily="18" charset="0"/>
              </a:rPr>
              <a:t>The model now allows for reinfection: instead of having infected people move to the recovered group, they move to a higher immunity level. </a:t>
            </a:r>
            <a:endParaRPr lang="en-US" sz="1800" dirty="0">
              <a:effectLst/>
              <a:latin typeface="Calibri" panose="020F0502020204030204" pitchFamily="34" charset="0"/>
              <a:ea typeface="DengXian" panose="02010600030101010101" pitchFamily="2" charset="-122"/>
              <a:cs typeface="Times New Roman" panose="02020603050405020304" pitchFamily="18" charset="0"/>
            </a:endParaRPr>
          </a:p>
          <a:p>
            <a:pPr marL="0" marR="0">
              <a:spcBef>
                <a:spcPts val="0"/>
              </a:spcBef>
              <a:spcAft>
                <a:spcPts val="0"/>
              </a:spcAft>
            </a:pPr>
            <a:r>
              <a:rPr lang="en-US" sz="1800" dirty="0">
                <a:effectLst/>
                <a:latin typeface="Times"/>
                <a:ea typeface="DengXian" panose="02010600030101010101" pitchFamily="2" charset="-122"/>
                <a:cs typeface="Times New Roman" panose="02020603050405020304" pitchFamily="18" charset="0"/>
              </a:rPr>
              <a:t>[CLICK] We denote by $\eta_{</a:t>
            </a:r>
            <a:r>
              <a:rPr lang="en-US" sz="1800" dirty="0" err="1">
                <a:effectLst/>
                <a:latin typeface="Times"/>
                <a:ea typeface="DengXian" panose="02010600030101010101" pitchFamily="2" charset="-122"/>
                <a:cs typeface="Times New Roman" panose="02020603050405020304" pitchFamily="18" charset="0"/>
              </a:rPr>
              <a:t>i,k</a:t>
            </a:r>
            <a:r>
              <a:rPr lang="en-US" sz="1800" dirty="0">
                <a:effectLst/>
                <a:latin typeface="Times"/>
                <a:ea typeface="DengXian" panose="02010600030101010101" pitchFamily="2" charset="-122"/>
                <a:cs typeface="Times New Roman" panose="02020603050405020304" pitchFamily="18" charset="0"/>
              </a:rPr>
              <a:t>}$ the effectiveness of vaccine dose k for individuals in group $</a:t>
            </a:r>
            <a:r>
              <a:rPr lang="en-US" sz="1800" dirty="0" err="1">
                <a:effectLst/>
                <a:latin typeface="Times"/>
                <a:ea typeface="DengXian" panose="02010600030101010101" pitchFamily="2" charset="-122"/>
                <a:cs typeface="Times New Roman" panose="02020603050405020304" pitchFamily="18" charset="0"/>
              </a:rPr>
              <a:t>i</a:t>
            </a:r>
            <a:r>
              <a:rPr lang="en-US" sz="1800" dirty="0">
                <a:effectLst/>
                <a:latin typeface="Times"/>
                <a:ea typeface="DengXian" panose="02010600030101010101" pitchFamily="2" charset="-122"/>
                <a:cs typeface="Times New Roman" panose="02020603050405020304" pitchFamily="18" charset="0"/>
              </a:rPr>
              <a:t>$. And let $\beta_{</a:t>
            </a:r>
            <a:r>
              <a:rPr lang="en-US" sz="1800" dirty="0" err="1">
                <a:effectLst/>
                <a:latin typeface="Times"/>
                <a:ea typeface="DengXian" panose="02010600030101010101" pitchFamily="2" charset="-122"/>
                <a:cs typeface="Times New Roman" panose="02020603050405020304" pitchFamily="18" charset="0"/>
              </a:rPr>
              <a:t>ij</a:t>
            </a:r>
            <a:r>
              <a:rPr lang="en-US" sz="1800" dirty="0">
                <a:effectLst/>
                <a:latin typeface="Times"/>
                <a:ea typeface="DengXian" panose="02010600030101010101" pitchFamily="2" charset="-122"/>
                <a:cs typeface="Times New Roman" panose="02020603050405020304" pitchFamily="18" charset="0"/>
              </a:rPr>
              <a:t>}$ denote the transmission rate between susceptible individuals in population group $</a:t>
            </a:r>
            <a:r>
              <a:rPr lang="en-US" sz="1800" dirty="0" err="1">
                <a:effectLst/>
                <a:latin typeface="Times"/>
                <a:ea typeface="DengXian" panose="02010600030101010101" pitchFamily="2" charset="-122"/>
                <a:cs typeface="Times New Roman" panose="02020603050405020304" pitchFamily="18" charset="0"/>
              </a:rPr>
              <a:t>i</a:t>
            </a:r>
            <a:r>
              <a:rPr lang="en-US" sz="1800" dirty="0">
                <a:effectLst/>
                <a:latin typeface="Times"/>
                <a:ea typeface="DengXian" panose="02010600030101010101" pitchFamily="2" charset="-122"/>
                <a:cs typeface="Times New Roman" panose="02020603050405020304" pitchFamily="18" charset="0"/>
              </a:rPr>
              <a:t>$ and infected individuals in population group $j$. Vaccination dampens the transmission rates by a factor $(1-\eta_{</a:t>
            </a:r>
            <a:r>
              <a:rPr lang="en-US" sz="1800" dirty="0" err="1">
                <a:effectLst/>
                <a:latin typeface="Times"/>
                <a:ea typeface="DengXian" panose="02010600030101010101" pitchFamily="2" charset="-122"/>
                <a:cs typeface="Times New Roman" panose="02020603050405020304" pitchFamily="18" charset="0"/>
              </a:rPr>
              <a:t>i,k</a:t>
            </a:r>
            <a:r>
              <a:rPr lang="en-US" sz="1800" dirty="0">
                <a:effectLst/>
                <a:latin typeface="Times"/>
                <a:ea typeface="DengXian" panose="02010600030101010101" pitchFamily="2" charset="-122"/>
                <a:cs typeface="Times New Roman" panose="02020603050405020304" pitchFamily="18" charset="0"/>
              </a:rPr>
              <a:t>})$. </a:t>
            </a:r>
            <a:endParaRPr lang="en-US" sz="1800" dirty="0">
              <a:effectLst/>
              <a:latin typeface="Calibri" panose="020F0502020204030204" pitchFamily="34" charset="0"/>
              <a:ea typeface="DengXian" panose="02010600030101010101" pitchFamily="2" charset="-122"/>
              <a:cs typeface="Times New Roman" panose="02020603050405020304" pitchFamily="18" charset="0"/>
            </a:endParaRPr>
          </a:p>
          <a:p>
            <a:pPr marL="0" marR="0">
              <a:spcBef>
                <a:spcPts val="0"/>
              </a:spcBef>
              <a:spcAft>
                <a:spcPts val="0"/>
              </a:spcAft>
            </a:pPr>
            <a:r>
              <a:rPr lang="en-US" sz="1800" dirty="0">
                <a:effectLst/>
                <a:latin typeface="Times"/>
                <a:ea typeface="DengXian" panose="02010600030101010101" pitchFamily="2" charset="-122"/>
                <a:cs typeface="Times New Roman" panose="02020603050405020304" pitchFamily="18" charset="0"/>
              </a:rPr>
              <a:t>[CLICK] The model evolves over time according to this system of differential equations. </a:t>
            </a:r>
            <a:endParaRPr lang="en-US" sz="1800" dirty="0">
              <a:effectLst/>
              <a:latin typeface="Calibri" panose="020F0502020204030204" pitchFamily="34" charset="0"/>
              <a:ea typeface="DengXian" panose="02010600030101010101" pitchFamily="2" charset="-122"/>
              <a:cs typeface="Times New Roman" panose="02020603050405020304" pitchFamily="18" charset="0"/>
            </a:endParaRPr>
          </a:p>
          <a:p>
            <a:pPr marL="0" marR="0">
              <a:spcBef>
                <a:spcPts val="0"/>
              </a:spcBef>
              <a:spcAft>
                <a:spcPts val="0"/>
              </a:spcAft>
            </a:pPr>
            <a:r>
              <a:rPr lang="en-US" sz="1800" dirty="0">
                <a:effectLst/>
                <a:latin typeface="Times"/>
                <a:ea typeface="DengXian" panose="02010600030101010101" pitchFamily="2" charset="-122"/>
                <a:cs typeface="Times New Roman" panose="02020603050405020304" pitchFamily="18" charset="0"/>
              </a:rPr>
              <a:t>The force of infection here is the sum across all groups of the transmission rate multiplied by (1-eta_ik) and the infected compartment size. </a:t>
            </a:r>
            <a:endParaRPr lang="en-US" sz="1800" dirty="0">
              <a:effectLst/>
              <a:latin typeface="Calibri" panose="020F0502020204030204" pitchFamily="34" charset="0"/>
              <a:ea typeface="DengXian" panose="02010600030101010101" pitchFamily="2" charset="-122"/>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64140ACE-2F39-6144-BA60-16D39D17057A}" type="slidenum">
              <a:rPr lang="en-US" altLang="en-US" smtClean="0"/>
              <a:pPr/>
              <a:t>20</a:t>
            </a:fld>
            <a:endParaRPr lang="en-US" altLang="en-US"/>
          </a:p>
        </p:txBody>
      </p:sp>
    </p:spTree>
    <p:extLst>
      <p:ext uri="{BB962C8B-B14F-4D97-AF65-F5344CB8AC3E}">
        <p14:creationId xmlns:p14="http://schemas.microsoft.com/office/powerpoint/2010/main" val="23548674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pPr marL="0" marR="0" lvl="0" indent="0" algn="l" defTabSz="457200" rtl="0" eaLnBrk="0" fontAlgn="base" latinLnBrk="0" hangingPunct="0">
              <a:lnSpc>
                <a:spcPct val="100000"/>
              </a:lnSpc>
              <a:spcBef>
                <a:spcPts val="0"/>
              </a:spcBef>
              <a:spcAft>
                <a:spcPts val="0"/>
              </a:spcAft>
              <a:buClrTx/>
              <a:buSzTx/>
              <a:buFontTx/>
              <a:buNone/>
              <a:tabLst/>
              <a:defRPr/>
            </a:pPr>
            <a:r>
              <a:rPr lang="en-US" sz="1800" dirty="0">
                <a:effectLst/>
                <a:latin typeface="Times" pitchFamily="2" charset="0"/>
                <a:ea typeface="DengXian" panose="02010600030101010101" pitchFamily="2" charset="-122"/>
                <a:cs typeface="Times New Roman" panose="02020603050405020304" pitchFamily="18" charset="0"/>
              </a:rPr>
              <a:t>[CLICK] In this dynamic setting, we consider T discrete time periods. </a:t>
            </a:r>
          </a:p>
          <a:p>
            <a:pPr marL="0" marR="0" lvl="0" indent="0" algn="l" defTabSz="457200" rtl="0" eaLnBrk="0" fontAlgn="base" latinLnBrk="0" hangingPunct="0">
              <a:lnSpc>
                <a:spcPct val="100000"/>
              </a:lnSpc>
              <a:spcBef>
                <a:spcPts val="0"/>
              </a:spcBef>
              <a:spcAft>
                <a:spcPts val="0"/>
              </a:spcAft>
              <a:buClrTx/>
              <a:buSzTx/>
              <a:buFontTx/>
              <a:buNone/>
              <a:tabLst/>
              <a:defRPr/>
            </a:pPr>
            <a:r>
              <a:rPr lang="en-US" sz="1800" dirty="0">
                <a:effectLst/>
                <a:latin typeface="Times"/>
                <a:ea typeface="DengXian" panose="02010600030101010101" pitchFamily="2" charset="-122"/>
                <a:cs typeface="Times New Roman" panose="02020603050405020304" pitchFamily="18" charset="0"/>
              </a:rPr>
              <a:t>Instead of a single allocation of vaccines, I assume that a limited number of vaccines are available to be distributed at the start of each time period. </a:t>
            </a:r>
            <a:endParaRPr lang="en-US" sz="1800" dirty="0">
              <a:effectLst/>
              <a:latin typeface="Times" pitchFamily="2" charset="0"/>
              <a:ea typeface="DengXian" panose="02010600030101010101" pitchFamily="2" charset="-122"/>
              <a:cs typeface="Times New Roman" panose="02020603050405020304" pitchFamily="18" charset="0"/>
            </a:endParaRPr>
          </a:p>
          <a:p>
            <a:pPr marL="0" marR="0">
              <a:spcBef>
                <a:spcPts val="0"/>
              </a:spcBef>
              <a:spcAft>
                <a:spcPts val="0"/>
              </a:spcAft>
            </a:pPr>
            <a:r>
              <a:rPr lang="en-US" sz="1800" dirty="0">
                <a:effectLst/>
                <a:latin typeface="Times" pitchFamily="2" charset="0"/>
                <a:ea typeface="DengXian" panose="02010600030101010101" pitchFamily="2" charset="-122"/>
                <a:cs typeface="Times New Roman" panose="02020603050405020304" pitchFamily="18" charset="0"/>
              </a:rPr>
              <a:t>[CLICK] Let me now introduce some notations. </a:t>
            </a:r>
            <a:r>
              <a:rPr lang="en-US" sz="1800" dirty="0" err="1">
                <a:effectLst/>
                <a:latin typeface="Times" pitchFamily="2" charset="0"/>
                <a:ea typeface="DengXian" panose="02010600030101010101" pitchFamily="2" charset="-122"/>
                <a:cs typeface="Times New Roman" panose="02020603050405020304" pitchFamily="18" charset="0"/>
              </a:rPr>
              <a:t>v_ik</a:t>
            </a:r>
            <a:r>
              <a:rPr lang="en-US" sz="1800" dirty="0">
                <a:effectLst/>
                <a:latin typeface="Times" pitchFamily="2" charset="0"/>
                <a:ea typeface="DengXian" panose="02010600030101010101" pitchFamily="2" charset="-122"/>
                <a:cs typeface="Times New Roman" panose="02020603050405020304" pitchFamily="18" charset="0"/>
              </a:rPr>
              <a:t>\tau is the proportion of individuals who receive dose k of the vaccine at the beginning of time period $\tau$ and belong to the age group </a:t>
            </a:r>
            <a:r>
              <a:rPr lang="en-US" sz="1800" dirty="0" err="1">
                <a:effectLst/>
                <a:latin typeface="Times" pitchFamily="2" charset="0"/>
                <a:ea typeface="DengXian" panose="02010600030101010101" pitchFamily="2" charset="-122"/>
                <a:cs typeface="Times New Roman" panose="02020603050405020304" pitchFamily="18" charset="0"/>
              </a:rPr>
              <a:t>i</a:t>
            </a:r>
            <a:r>
              <a:rPr lang="en-US" sz="1800" dirty="0">
                <a:effectLst/>
                <a:latin typeface="Times" pitchFamily="2" charset="0"/>
                <a:ea typeface="DengXian" panose="02010600030101010101" pitchFamily="2" charset="-122"/>
                <a:cs typeface="Times New Roman" panose="02020603050405020304" pitchFamily="18" charset="0"/>
              </a:rPr>
              <a:t>. </a:t>
            </a:r>
            <a:r>
              <a:rPr lang="en-US" sz="1800" dirty="0" err="1">
                <a:effectLst/>
                <a:latin typeface="Times" pitchFamily="2" charset="0"/>
                <a:ea typeface="DengXian" panose="02010600030101010101" pitchFamily="2" charset="-122"/>
                <a:cs typeface="Times New Roman" panose="02020603050405020304" pitchFamily="18" charset="0"/>
              </a:rPr>
              <a:t>V_tau</a:t>
            </a:r>
            <a:r>
              <a:rPr lang="en-US" sz="1800" dirty="0">
                <a:effectLst/>
                <a:latin typeface="Times" pitchFamily="2" charset="0"/>
                <a:ea typeface="DengXian" panose="02010600030101010101" pitchFamily="2" charset="-122"/>
                <a:cs typeface="Times New Roman" panose="02020603050405020304" pitchFamily="18" charset="0"/>
              </a:rPr>
              <a:t> is a matrix that captures the vaccine allocation at time period tau. </a:t>
            </a:r>
          </a:p>
          <a:p>
            <a:pPr marL="0" marR="0">
              <a:spcBef>
                <a:spcPts val="0"/>
              </a:spcBef>
              <a:spcAft>
                <a:spcPts val="0"/>
              </a:spcAft>
            </a:pPr>
            <a:r>
              <a:rPr lang="en-US" sz="1800" dirty="0">
                <a:effectLst/>
                <a:latin typeface="Times" pitchFamily="2" charset="0"/>
                <a:ea typeface="DengXian" panose="02010600030101010101" pitchFamily="2" charset="-122"/>
                <a:cs typeface="Times New Roman" panose="02020603050405020304" pitchFamily="18" charset="0"/>
              </a:rPr>
              <a:t>Capital V is the full set of vaccine allocation, and is our decision variable. </a:t>
            </a:r>
            <a:endParaRPr lang="en-US" sz="1800" dirty="0">
              <a:effectLst/>
              <a:latin typeface="Calibri" panose="020F0502020204030204" pitchFamily="34" charset="0"/>
              <a:ea typeface="DengXian" panose="02010600030101010101" pitchFamily="2" charset="-122"/>
              <a:cs typeface="Times New Roman" panose="02020603050405020304" pitchFamily="18" charset="0"/>
            </a:endParaRPr>
          </a:p>
          <a:p>
            <a:pPr marL="0" marR="0">
              <a:spcBef>
                <a:spcPts val="0"/>
              </a:spcBef>
              <a:spcAft>
                <a:spcPts val="0"/>
              </a:spcAft>
            </a:pPr>
            <a:r>
              <a:rPr lang="en-US" sz="1800" dirty="0">
                <a:effectLst/>
                <a:latin typeface="Times" pitchFamily="2" charset="0"/>
                <a:ea typeface="DengXian" panose="02010600030101010101" pitchFamily="2" charset="-122"/>
                <a:cs typeface="Times New Roman" panose="02020603050405020304" pitchFamily="18" charset="0"/>
              </a:rPr>
              <a:t>We assume that vaccination moves individuals to a higher level of immunity s</a:t>
            </a:r>
            <a:r>
              <a:rPr lang="en-US" sz="1800" dirty="0">
                <a:effectLst/>
                <a:latin typeface="Times"/>
                <a:ea typeface="DengXian" panose="02010600030101010101" pitchFamily="2" charset="-122"/>
                <a:cs typeface="Times New Roman" panose="02020603050405020304" pitchFamily="18" charset="0"/>
              </a:rPr>
              <a:t>o vaccination and recovery from infection have the same effect in this model. </a:t>
            </a:r>
            <a:r>
              <a:rPr lang="en-US" sz="1800" dirty="0">
                <a:effectLst/>
                <a:latin typeface="Times" pitchFamily="2" charset="0"/>
                <a:ea typeface="DengXian" panose="02010600030101010101" pitchFamily="2" charset="-122"/>
                <a:cs typeface="Times New Roman" panose="02020603050405020304" pitchFamily="18" charset="0"/>
              </a:rPr>
              <a:t>Vaccination impacts the compartment sizes at the beginning of each time period in the following way: we add to the compartment </a:t>
            </a:r>
            <a:r>
              <a:rPr lang="en-US" sz="1800" dirty="0" err="1">
                <a:effectLst/>
                <a:latin typeface="Times" pitchFamily="2" charset="0"/>
                <a:ea typeface="DengXian" panose="02010600030101010101" pitchFamily="2" charset="-122"/>
                <a:cs typeface="Times New Roman" panose="02020603050405020304" pitchFamily="18" charset="0"/>
              </a:rPr>
              <a:t>S_ik</a:t>
            </a:r>
            <a:r>
              <a:rPr lang="en-US" sz="1800" dirty="0">
                <a:effectLst/>
                <a:latin typeface="Times" pitchFamily="2" charset="0"/>
                <a:ea typeface="DengXian" panose="02010600030101010101" pitchFamily="2" charset="-122"/>
                <a:cs typeface="Times New Roman" panose="02020603050405020304" pitchFamily="18" charset="0"/>
              </a:rPr>
              <a:t> individuals who are receiving dose k of the vaccine and remove individuals receiving their k+1 dose. </a:t>
            </a:r>
          </a:p>
          <a:p>
            <a:pPr marL="0" marR="0" lvl="0" indent="0" algn="l" defTabSz="457200" rtl="0" eaLnBrk="0" fontAlgn="base" latinLnBrk="0" hangingPunct="0">
              <a:lnSpc>
                <a:spcPct val="100000"/>
              </a:lnSpc>
              <a:spcBef>
                <a:spcPts val="0"/>
              </a:spcBef>
              <a:spcAft>
                <a:spcPts val="0"/>
              </a:spcAft>
              <a:buClrTx/>
              <a:buSzTx/>
              <a:buFontTx/>
              <a:buNone/>
              <a:tabLst/>
              <a:defRPr/>
            </a:pPr>
            <a:endParaRPr lang="en-US" sz="1800" dirty="0">
              <a:effectLst/>
              <a:latin typeface="Times"/>
              <a:ea typeface="DengXian" panose="02010600030101010101" pitchFamily="2" charset="-122"/>
              <a:cs typeface="Times New Roman" panose="02020603050405020304" pitchFamily="18" charset="0"/>
            </a:endParaRPr>
          </a:p>
          <a:p>
            <a:pPr marL="0" marR="0">
              <a:spcBef>
                <a:spcPts val="0"/>
              </a:spcBef>
              <a:spcAft>
                <a:spcPts val="0"/>
              </a:spcAft>
            </a:pPr>
            <a:endParaRPr lang="en-US" sz="1800" dirty="0">
              <a:effectLst/>
              <a:latin typeface="Times" pitchFamily="2" charset="0"/>
              <a:ea typeface="DengXian" panose="02010600030101010101" pitchFamily="2" charset="-122"/>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64140ACE-2F39-6144-BA60-16D39D17057A}" type="slidenum">
              <a:rPr lang="en-US" altLang="en-US" smtClean="0"/>
              <a:pPr/>
              <a:t>21</a:t>
            </a:fld>
            <a:endParaRPr lang="en-US" altLang="en-US"/>
          </a:p>
        </p:txBody>
      </p:sp>
    </p:spTree>
    <p:extLst>
      <p:ext uri="{BB962C8B-B14F-4D97-AF65-F5344CB8AC3E}">
        <p14:creationId xmlns:p14="http://schemas.microsoft.com/office/powerpoint/2010/main" val="18678836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mc:Choice xmlns:a14="http://schemas.microsoft.com/office/drawing/2010/main" Requires="a14">
          <p:sp>
            <p:nvSpPr>
              <p:cNvPr id="3" name="Notes Placeholder 2"/>
              <p:cNvSpPr>
                <a:spLocks noGrp="1"/>
              </p:cNvSpPr>
              <p:nvPr>
                <p:ph type="body" idx="1"/>
              </p:nvPr>
            </p:nvSpPr>
            <p:spPr/>
            <p:txBody>
              <a:bodyPr>
                <a:normAutofit fontScale="85000" lnSpcReduction="10000"/>
              </a:bodyPr>
              <a:lstStyle/>
              <a:p>
                <a:pPr marL="0" marR="0">
                  <a:spcBef>
                    <a:spcPts val="0"/>
                  </a:spcBef>
                  <a:spcAft>
                    <a:spcPts val="0"/>
                  </a:spcAft>
                </a:pPr>
                <a:r>
                  <a:rPr lang="en-US" sz="1800" dirty="0">
                    <a:effectLst/>
                    <a:latin typeface="Times"/>
                    <a:ea typeface="DengXian" panose="02010600030101010101" pitchFamily="2" charset="-122"/>
                    <a:cs typeface="Times New Roman" panose="02020603050405020304" pitchFamily="18" charset="0"/>
                  </a:rPr>
                  <a:t>I formalize the optimal vaccine allocation problem considering multiple allocations. </a:t>
                </a:r>
              </a:p>
              <a:p>
                <a:pPr marL="0" marR="0">
                  <a:spcBef>
                    <a:spcPts val="0"/>
                  </a:spcBef>
                  <a:spcAft>
                    <a:spcPts val="0"/>
                  </a:spcAft>
                </a:pPr>
                <a:r>
                  <a:rPr lang="en-US" sz="1800" dirty="0">
                    <a:effectLst/>
                    <a:latin typeface="Times" pitchFamily="2" charset="0"/>
                    <a:ea typeface="DengXian" panose="02010600030101010101" pitchFamily="2" charset="-122"/>
                    <a:cs typeface="Times New Roman" panose="02020603050405020304" pitchFamily="18" charset="0"/>
                  </a:rPr>
                  <a:t>I consider the same four objective functions, but the function f is a bit more complex here because it relies on the augmented SIR model that has new compartments to distinguish immunity levels. </a:t>
                </a:r>
              </a:p>
              <a:p>
                <a:pPr marL="0" marR="0">
                  <a:spcBef>
                    <a:spcPts val="0"/>
                  </a:spcBef>
                  <a:spcAft>
                    <a:spcPts val="0"/>
                  </a:spcAft>
                </a:pPr>
                <a:r>
                  <a:rPr lang="en-US" sz="1800" dirty="0">
                    <a:effectLst/>
                    <a:latin typeface="Times"/>
                    <a:ea typeface="DengXian" panose="02010600030101010101" pitchFamily="2" charset="-122"/>
                    <a:cs typeface="Times New Roman" panose="02020603050405020304" pitchFamily="18" charset="0"/>
                  </a:rPr>
                  <a:t>I have similar constraints on vaccine allocation, but this time repeated for each time period. </a:t>
                </a:r>
              </a:p>
              <a:p>
                <a:pPr marL="0" marR="0">
                  <a:spcBef>
                    <a:spcPts val="0"/>
                  </a:spcBef>
                  <a:spcAft>
                    <a:spcPts val="0"/>
                  </a:spcAft>
                </a:pPr>
                <a:r>
                  <a:rPr lang="en-US" sz="1800" dirty="0">
                    <a:effectLst/>
                    <a:latin typeface="Times"/>
                    <a:ea typeface="DengXian" panose="02010600030101010101" pitchFamily="2" charset="-122"/>
                    <a:cs typeface="Times New Roman" panose="02020603050405020304" pitchFamily="18" charset="0"/>
                  </a:rPr>
                  <a:t>What really changes is the decision space. We have two additional dimensions. Our decision variable, </a:t>
                </a:r>
                <a:r>
                  <a:rPr lang="en-US" sz="1800" dirty="0">
                    <a:effectLst/>
                    <a:latin typeface="Times" pitchFamily="2" charset="0"/>
                    <a:ea typeface="DengXian" panose="02010600030101010101" pitchFamily="2" charset="-122"/>
                    <a:cs typeface="Times New Roman" panose="02020603050405020304" pitchFamily="18" charset="0"/>
                  </a:rPr>
                  <a:t>capital V</a:t>
                </a:r>
                <a:r>
                  <a:rPr lang="en-US" sz="1800" baseline="0" dirty="0">
                    <a:effectLst/>
                    <a:latin typeface="Times" pitchFamily="2" charset="0"/>
                    <a:ea typeface="DengXian" panose="02010600030101010101" pitchFamily="2" charset="-122"/>
                    <a:cs typeface="Times New Roman" panose="02020603050405020304" pitchFamily="18" charset="0"/>
                  </a:rPr>
                  <a:t> </a:t>
                </a:r>
                <a:r>
                  <a:rPr lang="en-US" sz="1800" dirty="0">
                    <a:effectLst/>
                    <a:latin typeface="Times" pitchFamily="2" charset="0"/>
                    <a:ea typeface="DengXian" panose="02010600030101010101" pitchFamily="2" charset="-122"/>
                    <a:cs typeface="Times New Roman" panose="02020603050405020304" pitchFamily="18" charset="0"/>
                  </a:rPr>
                  <a:t>captures the vaccine allocation for each group, vaccine dose and time period.</a:t>
                </a:r>
                <a:r>
                  <a:rPr lang="en-US" sz="1800" dirty="0">
                    <a:effectLst/>
                    <a:latin typeface="Times"/>
                    <a:ea typeface="DengXian" panose="02010600030101010101" pitchFamily="2" charset="-122"/>
                    <a:cs typeface="Times New Roman" panose="02020603050405020304" pitchFamily="18" charset="0"/>
                  </a:rPr>
                  <a:t> </a:t>
                </a:r>
                <a:r>
                  <a:rPr lang="en-US" sz="1800" dirty="0"/>
                  <a:t>Previously, we only chose a single allocation across groups, so the decision variable was an </a:t>
                </a:r>
                <a14:m>
                  <m:oMath xmlns:m="http://schemas.openxmlformats.org/officeDocument/2006/math">
                    <m:r>
                      <a:rPr lang="en-US" sz="1200" i="1" kern="1200">
                        <a:solidFill>
                          <a:schemeClr val="tx1"/>
                        </a:solidFill>
                        <a:latin typeface="+mn-lt"/>
                        <a:ea typeface="ＭＳ Ｐゴシック" charset="0"/>
                        <a:cs typeface="ＭＳ Ｐゴシック" charset="0"/>
                      </a:rPr>
                      <m:t>𝑛</m:t>
                    </m:r>
                  </m:oMath>
                </a14:m>
                <a:r>
                  <a:rPr lang="en-US" sz="1800" dirty="0"/>
                  <a:t>-dimensional vector, whereas here we have a three dimensional array. </a:t>
                </a:r>
              </a:p>
              <a:p>
                <a:pPr marL="0" marR="0">
                  <a:spcBef>
                    <a:spcPts val="0"/>
                  </a:spcBef>
                  <a:spcAft>
                    <a:spcPts val="0"/>
                  </a:spcAft>
                </a:pPr>
                <a:endParaRPr lang="en-US" sz="1800" dirty="0">
                  <a:effectLst/>
                  <a:latin typeface="Times"/>
                  <a:ea typeface="DengXian" panose="02010600030101010101" pitchFamily="2" charset="-122"/>
                  <a:cs typeface="Times New Roman" panose="02020603050405020304" pitchFamily="18" charset="0"/>
                </a:endParaRPr>
              </a:p>
              <a:p>
                <a:pPr marL="0" marR="0">
                  <a:spcBef>
                    <a:spcPts val="0"/>
                  </a:spcBef>
                  <a:spcAft>
                    <a:spcPts val="0"/>
                  </a:spcAft>
                </a:pPr>
                <a:r>
                  <a:rPr lang="en-US" sz="1800" dirty="0">
                    <a:effectLst/>
                    <a:latin typeface="Times"/>
                    <a:ea typeface="DengXian" panose="02010600030101010101" pitchFamily="2" charset="-122"/>
                    <a:cs typeface="Times New Roman" panose="02020603050405020304" pitchFamily="18" charset="0"/>
                  </a:rPr>
                  <a:t>This is a much more complex problem</a:t>
                </a:r>
                <a:r>
                  <a:rPr lang="en-US" sz="1800" baseline="0" dirty="0">
                    <a:effectLst/>
                    <a:latin typeface="Times"/>
                    <a:ea typeface="DengXian" panose="02010600030101010101" pitchFamily="2" charset="-122"/>
                    <a:cs typeface="Times New Roman" panose="02020603050405020304" pitchFamily="18" charset="0"/>
                  </a:rPr>
                  <a:t> </a:t>
                </a:r>
                <a:r>
                  <a:rPr lang="en-US" sz="1800" dirty="0">
                    <a:effectLst/>
                    <a:latin typeface="Times"/>
                    <a:ea typeface="DengXian" panose="02010600030101010101" pitchFamily="2" charset="-122"/>
                    <a:cs typeface="Times New Roman" panose="02020603050405020304" pitchFamily="18" charset="0"/>
                  </a:rPr>
                  <a:t>because vaccination occurs over multiple time periods. In this dynamic setting, the epidemic evolves continuously, and at discrete time points, the trajectory is changed by vaccine allocation. And this vaccine allocation can have a nonlinear effect on epidemic evolution. </a:t>
                </a:r>
              </a:p>
              <a:p>
                <a:pPr marL="0" marR="0">
                  <a:spcBef>
                    <a:spcPts val="0"/>
                  </a:spcBef>
                  <a:spcAft>
                    <a:spcPts val="0"/>
                  </a:spcAft>
                </a:pPr>
                <a:endParaRPr lang="en-US" sz="1800" dirty="0">
                  <a:effectLst/>
                  <a:latin typeface="Calibri" panose="020F0502020204030204" pitchFamily="34" charset="0"/>
                  <a:ea typeface="DengXian" panose="02010600030101010101" pitchFamily="2" charset="-122"/>
                  <a:cs typeface="Times New Roman" panose="02020603050405020304" pitchFamily="18" charset="0"/>
                </a:endParaRPr>
              </a:p>
              <a:p>
                <a:pPr marL="0" marR="0">
                  <a:spcBef>
                    <a:spcPts val="0"/>
                  </a:spcBef>
                  <a:spcAft>
                    <a:spcPts val="0"/>
                  </a:spcAft>
                </a:pPr>
                <a:endParaRPr lang="en-US" sz="1800" dirty="0">
                  <a:effectLst/>
                  <a:latin typeface="Calibri" panose="020F0502020204030204" pitchFamily="34" charset="0"/>
                  <a:ea typeface="DengXian" panose="02010600030101010101" pitchFamily="2" charset="-122"/>
                  <a:cs typeface="Times New Roman" panose="02020603050405020304" pitchFamily="18" charset="0"/>
                </a:endParaRPr>
              </a:p>
            </p:txBody>
          </p:sp>
        </mc:Choice>
        <mc:Fallback>
          <p:sp>
            <p:nvSpPr>
              <p:cNvPr id="3" name="Notes Placeholder 2"/>
              <p:cNvSpPr>
                <a:spLocks noGrp="1"/>
              </p:cNvSpPr>
              <p:nvPr>
                <p:ph type="body" idx="1"/>
              </p:nvPr>
            </p:nvSpPr>
            <p:spPr/>
            <p:txBody>
              <a:bodyPr>
                <a:normAutofit fontScale="85000" lnSpcReduction="10000"/>
              </a:bodyPr>
              <a:lstStyle/>
              <a:p>
                <a:pPr marL="0" marR="0">
                  <a:spcBef>
                    <a:spcPts val="0"/>
                  </a:spcBef>
                  <a:spcAft>
                    <a:spcPts val="0"/>
                  </a:spcAft>
                </a:pPr>
                <a:r>
                  <a:rPr lang="en-US" sz="1800" dirty="0">
                    <a:effectLst/>
                    <a:latin typeface="Times"/>
                    <a:ea typeface="DengXian" panose="02010600030101010101" pitchFamily="2" charset="-122"/>
                    <a:cs typeface="Times New Roman" panose="02020603050405020304" pitchFamily="18" charset="0"/>
                  </a:rPr>
                  <a:t>I formalize the optimal vaccine allocation problem considering multiple allocations. </a:t>
                </a:r>
              </a:p>
              <a:p>
                <a:pPr marL="0" marR="0">
                  <a:spcBef>
                    <a:spcPts val="0"/>
                  </a:spcBef>
                  <a:spcAft>
                    <a:spcPts val="0"/>
                  </a:spcAft>
                </a:pPr>
                <a:r>
                  <a:rPr lang="en-US" sz="1800" dirty="0">
                    <a:effectLst/>
                    <a:latin typeface="Times" pitchFamily="2" charset="0"/>
                    <a:ea typeface="DengXian" panose="02010600030101010101" pitchFamily="2" charset="-122"/>
                    <a:cs typeface="Times New Roman" panose="02020603050405020304" pitchFamily="18" charset="0"/>
                  </a:rPr>
                  <a:t>I consider the same four objective functions, but the function f is a bit more complex here because it relies on the augmented SIR model that has new compartments to distinguish immunity levels. </a:t>
                </a:r>
              </a:p>
              <a:p>
                <a:pPr marL="0" marR="0">
                  <a:spcBef>
                    <a:spcPts val="0"/>
                  </a:spcBef>
                  <a:spcAft>
                    <a:spcPts val="0"/>
                  </a:spcAft>
                </a:pPr>
                <a:r>
                  <a:rPr lang="en-US" sz="1800" dirty="0">
                    <a:effectLst/>
                    <a:latin typeface="Times"/>
                    <a:ea typeface="DengXian" panose="02010600030101010101" pitchFamily="2" charset="-122"/>
                    <a:cs typeface="Times New Roman" panose="02020603050405020304" pitchFamily="18" charset="0"/>
                  </a:rPr>
                  <a:t>I have similar constraints on vaccine allocation, but this time repeated for each time period. </a:t>
                </a:r>
              </a:p>
              <a:p>
                <a:pPr marL="0" marR="0">
                  <a:spcBef>
                    <a:spcPts val="0"/>
                  </a:spcBef>
                  <a:spcAft>
                    <a:spcPts val="0"/>
                  </a:spcAft>
                </a:pPr>
                <a:r>
                  <a:rPr lang="en-US" sz="1800" dirty="0">
                    <a:effectLst/>
                    <a:latin typeface="Times"/>
                    <a:ea typeface="DengXian" panose="02010600030101010101" pitchFamily="2" charset="-122"/>
                    <a:cs typeface="Times New Roman" panose="02020603050405020304" pitchFamily="18" charset="0"/>
                  </a:rPr>
                  <a:t>What really changes is the decision space. We have two additional dimensions. Our decision variable, </a:t>
                </a:r>
                <a:r>
                  <a:rPr lang="en-US" sz="1800" dirty="0">
                    <a:effectLst/>
                    <a:latin typeface="Times" pitchFamily="2" charset="0"/>
                    <a:ea typeface="DengXian" panose="02010600030101010101" pitchFamily="2" charset="-122"/>
                    <a:cs typeface="Times New Roman" panose="02020603050405020304" pitchFamily="18" charset="0"/>
                  </a:rPr>
                  <a:t>capital V</a:t>
                </a:r>
                <a:r>
                  <a:rPr lang="en-US" sz="1800" baseline="0" dirty="0">
                    <a:effectLst/>
                    <a:latin typeface="Times" pitchFamily="2" charset="0"/>
                    <a:ea typeface="DengXian" panose="02010600030101010101" pitchFamily="2" charset="-122"/>
                    <a:cs typeface="Times New Roman" panose="02020603050405020304" pitchFamily="18" charset="0"/>
                  </a:rPr>
                  <a:t> </a:t>
                </a:r>
                <a:r>
                  <a:rPr lang="en-US" sz="1800" dirty="0">
                    <a:effectLst/>
                    <a:latin typeface="Times" pitchFamily="2" charset="0"/>
                    <a:ea typeface="DengXian" panose="02010600030101010101" pitchFamily="2" charset="-122"/>
                    <a:cs typeface="Times New Roman" panose="02020603050405020304" pitchFamily="18" charset="0"/>
                  </a:rPr>
                  <a:t>captures the vaccine allocation for each group, vaccine dose and time period.</a:t>
                </a:r>
                <a:r>
                  <a:rPr lang="en-US" sz="1800" dirty="0">
                    <a:effectLst/>
                    <a:latin typeface="Times"/>
                    <a:ea typeface="DengXian" panose="02010600030101010101" pitchFamily="2" charset="-122"/>
                    <a:cs typeface="Times New Roman" panose="02020603050405020304" pitchFamily="18" charset="0"/>
                  </a:rPr>
                  <a:t> </a:t>
                </a:r>
                <a:r>
                  <a:rPr lang="en-US" sz="1800" dirty="0"/>
                  <a:t>Previously, we only chose a single allocation across groups, so the decision variable was an </a:t>
                </a:r>
                <a:r>
                  <a:rPr lang="en-US" sz="1200" i="0" kern="1200">
                    <a:solidFill>
                      <a:schemeClr val="tx1"/>
                    </a:solidFill>
                    <a:latin typeface="+mn-lt"/>
                    <a:ea typeface="ＭＳ Ｐゴシック" charset="0"/>
                    <a:cs typeface="ＭＳ Ｐゴシック" charset="0"/>
                  </a:rPr>
                  <a:t>𝑛</a:t>
                </a:r>
                <a:r>
                  <a:rPr lang="en-US" sz="1800" dirty="0"/>
                  <a:t>-dimensional vector, whereas here we have a three dimensional array. </a:t>
                </a:r>
              </a:p>
              <a:p>
                <a:pPr marL="0" marR="0">
                  <a:spcBef>
                    <a:spcPts val="0"/>
                  </a:spcBef>
                  <a:spcAft>
                    <a:spcPts val="0"/>
                  </a:spcAft>
                </a:pPr>
                <a:endParaRPr lang="en-US" sz="1800" dirty="0">
                  <a:effectLst/>
                  <a:latin typeface="Times"/>
                  <a:ea typeface="DengXian" panose="02010600030101010101" pitchFamily="2" charset="-122"/>
                  <a:cs typeface="Times New Roman" panose="02020603050405020304" pitchFamily="18" charset="0"/>
                </a:endParaRPr>
              </a:p>
              <a:p>
                <a:pPr marL="0" marR="0">
                  <a:spcBef>
                    <a:spcPts val="0"/>
                  </a:spcBef>
                  <a:spcAft>
                    <a:spcPts val="0"/>
                  </a:spcAft>
                </a:pPr>
                <a:r>
                  <a:rPr lang="en-US" sz="1800" dirty="0">
                    <a:effectLst/>
                    <a:latin typeface="Times"/>
                    <a:ea typeface="DengXian" panose="02010600030101010101" pitchFamily="2" charset="-122"/>
                    <a:cs typeface="Times New Roman" panose="02020603050405020304" pitchFamily="18" charset="0"/>
                  </a:rPr>
                  <a:t>This is a much more complex problem</a:t>
                </a:r>
                <a:r>
                  <a:rPr lang="en-US" sz="1800" baseline="0" dirty="0">
                    <a:effectLst/>
                    <a:latin typeface="Times"/>
                    <a:ea typeface="DengXian" panose="02010600030101010101" pitchFamily="2" charset="-122"/>
                    <a:cs typeface="Times New Roman" panose="02020603050405020304" pitchFamily="18" charset="0"/>
                  </a:rPr>
                  <a:t> </a:t>
                </a:r>
                <a:r>
                  <a:rPr lang="en-US" sz="1800" dirty="0">
                    <a:effectLst/>
                    <a:latin typeface="Times"/>
                    <a:ea typeface="DengXian" panose="02010600030101010101" pitchFamily="2" charset="-122"/>
                    <a:cs typeface="Times New Roman" panose="02020603050405020304" pitchFamily="18" charset="0"/>
                  </a:rPr>
                  <a:t>because vaccination occurs over multiple time periods. In this dynamic setting, the epidemic evolves continuously, and at discrete time points, the trajectory is changed by vaccine allocation. And this vaccine allocation can have a nonlinear effect on epidemic evolution. </a:t>
                </a:r>
              </a:p>
              <a:p>
                <a:pPr marL="0" marR="0">
                  <a:spcBef>
                    <a:spcPts val="0"/>
                  </a:spcBef>
                  <a:spcAft>
                    <a:spcPts val="0"/>
                  </a:spcAft>
                </a:pPr>
                <a:endParaRPr lang="en-US" sz="1800" dirty="0">
                  <a:effectLst/>
                  <a:latin typeface="Calibri" panose="020F0502020204030204" pitchFamily="34" charset="0"/>
                  <a:ea typeface="DengXian" panose="02010600030101010101" pitchFamily="2" charset="-122"/>
                  <a:cs typeface="Times New Roman" panose="02020603050405020304" pitchFamily="18" charset="0"/>
                </a:endParaRPr>
              </a:p>
              <a:p>
                <a:pPr marL="0" marR="0">
                  <a:spcBef>
                    <a:spcPts val="0"/>
                  </a:spcBef>
                  <a:spcAft>
                    <a:spcPts val="0"/>
                  </a:spcAft>
                </a:pPr>
                <a:endParaRPr lang="en-US" sz="1800" dirty="0">
                  <a:effectLst/>
                  <a:latin typeface="Calibri" panose="020F0502020204030204" pitchFamily="34" charset="0"/>
                  <a:ea typeface="DengXian" panose="02010600030101010101" pitchFamily="2" charset="-122"/>
                  <a:cs typeface="Times New Roman" panose="02020603050405020304" pitchFamily="18" charset="0"/>
                </a:endParaRPr>
              </a:p>
            </p:txBody>
          </p:sp>
        </mc:Fallback>
      </mc:AlternateContent>
      <p:sp>
        <p:nvSpPr>
          <p:cNvPr id="4" name="Slide Number Placeholder 3"/>
          <p:cNvSpPr>
            <a:spLocks noGrp="1"/>
          </p:cNvSpPr>
          <p:nvPr>
            <p:ph type="sldNum" sz="quarter" idx="5"/>
          </p:nvPr>
        </p:nvSpPr>
        <p:spPr/>
        <p:txBody>
          <a:bodyPr/>
          <a:lstStyle/>
          <a:p>
            <a:fld id="{64140ACE-2F39-6144-BA60-16D39D17057A}" type="slidenum">
              <a:rPr lang="en-US" altLang="en-US" smtClean="0"/>
              <a:pPr/>
              <a:t>22</a:t>
            </a:fld>
            <a:endParaRPr lang="en-US" altLang="en-US"/>
          </a:p>
        </p:txBody>
      </p:sp>
    </p:spTree>
    <p:extLst>
      <p:ext uri="{BB962C8B-B14F-4D97-AF65-F5344CB8AC3E}">
        <p14:creationId xmlns:p14="http://schemas.microsoft.com/office/powerpoint/2010/main" val="24917323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a:spcBef>
                <a:spcPts val="0"/>
              </a:spcBef>
              <a:spcAft>
                <a:spcPts val="0"/>
              </a:spcAft>
            </a:pPr>
            <a:r>
              <a:rPr lang="en-US" sz="1800" dirty="0">
                <a:effectLst/>
                <a:latin typeface="Times"/>
                <a:ea typeface="DengXian" panose="02010600030101010101" pitchFamily="2" charset="-122"/>
                <a:cs typeface="Times New Roman" panose="02020603050405020304" pitchFamily="18" charset="0"/>
              </a:rPr>
              <a:t>In order to derive interpretable conditions, I take a myopic approach: for each time period, I solve the previous optimization problem for a single time period. </a:t>
            </a:r>
            <a:endParaRPr lang="en-US" sz="1800" dirty="0">
              <a:effectLst/>
              <a:latin typeface="Calibri" panose="020F0502020204030204" pitchFamily="34" charset="0"/>
              <a:ea typeface="DengXian" panose="02010600030101010101" pitchFamily="2" charset="-122"/>
              <a:cs typeface="Times New Roman" panose="02020603050405020304" pitchFamily="18" charset="0"/>
            </a:endParaRPr>
          </a:p>
          <a:p>
            <a:pPr marL="0" marR="0">
              <a:spcBef>
                <a:spcPts val="0"/>
              </a:spcBef>
              <a:spcAft>
                <a:spcPts val="0"/>
              </a:spcAft>
            </a:pPr>
            <a:r>
              <a:rPr lang="en-US" sz="1800" dirty="0">
                <a:effectLst/>
                <a:latin typeface="Times"/>
                <a:ea typeface="DengXian" panose="02010600030101010101" pitchFamily="2" charset="-122"/>
                <a:cs typeface="Times New Roman" panose="02020603050405020304" pitchFamily="18" charset="0"/>
              </a:rPr>
              <a:t>I use Taylor expansions to approximate epidemic dynamics, but I extend the approximations to higher levels of vaccination. In the previous paper, I had to constrain the level of vaccination to be lower than the minimum of the </a:t>
            </a:r>
            <a:r>
              <a:rPr lang="en-US" sz="1800" dirty="0" err="1">
                <a:effectLst/>
                <a:latin typeface="Times"/>
                <a:ea typeface="DengXian" panose="02010600030101010101" pitchFamily="2" charset="-122"/>
                <a:cs typeface="Times New Roman" panose="02020603050405020304" pitchFamily="18" charset="0"/>
              </a:rPr>
              <a:t>alpha_is</a:t>
            </a:r>
            <a:r>
              <a:rPr lang="en-US" sz="1800" dirty="0">
                <a:effectLst/>
                <a:latin typeface="Times"/>
                <a:ea typeface="DengXian" panose="02010600030101010101" pitchFamily="2" charset="-122"/>
                <a:cs typeface="Times New Roman" panose="02020603050405020304" pitchFamily="18" charset="0"/>
              </a:rPr>
              <a:t> so that the approximations are realistic. Here, I am able to remove this constraint. With this relaxed assumption, the optimal vaccine allocation problem can no longer be reduced to a linear programming problem, but I show that the objective functions are piecewise linear with a greedy solution. </a:t>
            </a:r>
          </a:p>
          <a:p>
            <a:pPr marL="0" marR="0">
              <a:spcBef>
                <a:spcPts val="0"/>
              </a:spcBef>
              <a:spcAft>
                <a:spcPts val="0"/>
              </a:spcAft>
            </a:pPr>
            <a:r>
              <a:rPr lang="en-US" sz="1800" dirty="0">
                <a:effectLst/>
                <a:latin typeface="Times" pitchFamily="2" charset="0"/>
                <a:ea typeface="DengXian" panose="02010600030101010101" pitchFamily="2" charset="-122"/>
                <a:cs typeface="Times New Roman" panose="02020603050405020304" pitchFamily="18" charset="0"/>
              </a:rPr>
              <a:t>Similar to the previous paper, the greedy solution is an all or nothing allocation. We allocate vaccines in decreasing order of the coefficients summarized in this table. </a:t>
            </a:r>
            <a:endParaRPr lang="en-US" sz="1800" dirty="0">
              <a:effectLst/>
              <a:latin typeface="Calibri" panose="020F0502020204030204" pitchFamily="34" charset="0"/>
              <a:ea typeface="DengXian" panose="02010600030101010101" pitchFamily="2" charset="-122"/>
              <a:cs typeface="Times New Roman" panose="02020603050405020304" pitchFamily="18" charset="0"/>
            </a:endParaRPr>
          </a:p>
          <a:p>
            <a:pPr marL="0" marR="0">
              <a:spcBef>
                <a:spcPts val="0"/>
              </a:spcBef>
              <a:spcAft>
                <a:spcPts val="0"/>
              </a:spcAft>
            </a:pPr>
            <a:r>
              <a:rPr lang="en-US" sz="1800" dirty="0">
                <a:effectLst/>
                <a:latin typeface="Times" pitchFamily="2" charset="0"/>
                <a:ea typeface="DengXian" panose="02010600030101010101" pitchFamily="2" charset="-122"/>
                <a:cs typeface="Times New Roman" panose="02020603050405020304" pitchFamily="18" charset="0"/>
              </a:rPr>
              <a:t>[CLICK] To minimize infections, it is optimal to vaccinate group sin decreasing order of their initial force of infection multiplied by the incremental effectiveness of the vaccine dose.</a:t>
            </a:r>
            <a:endParaRPr lang="en-US" sz="1800" dirty="0">
              <a:effectLst/>
              <a:latin typeface="Calibri" panose="020F0502020204030204" pitchFamily="34" charset="0"/>
              <a:ea typeface="DengXian" panose="02010600030101010101" pitchFamily="2" charset="-122"/>
              <a:cs typeface="Times New Roman" panose="02020603050405020304" pitchFamily="18" charset="0"/>
            </a:endParaRPr>
          </a:p>
          <a:p>
            <a:pPr marL="0" marR="0">
              <a:spcBef>
                <a:spcPts val="0"/>
              </a:spcBef>
              <a:spcAft>
                <a:spcPts val="0"/>
              </a:spcAft>
            </a:pPr>
            <a:r>
              <a:rPr lang="en-US" sz="1800" dirty="0">
                <a:effectLst/>
                <a:latin typeface="Times" pitchFamily="2" charset="0"/>
                <a:ea typeface="DengXian" panose="02010600030101010101" pitchFamily="2" charset="-122"/>
                <a:cs typeface="Times New Roman" panose="02020603050405020304" pitchFamily="18" charset="0"/>
              </a:rPr>
              <a:t>[CLICK] For deaths, the coefficient is the force of infection multiplied by the mortality rates </a:t>
            </a:r>
            <a:r>
              <a:rPr lang="en-US" sz="1800" dirty="0" err="1">
                <a:effectLst/>
                <a:latin typeface="Times" pitchFamily="2" charset="0"/>
                <a:ea typeface="DengXian" panose="02010600030101010101" pitchFamily="2" charset="-122"/>
                <a:cs typeface="Times New Roman" panose="02020603050405020304" pitchFamily="18" charset="0"/>
              </a:rPr>
              <a:t>mu_i</a:t>
            </a:r>
            <a:r>
              <a:rPr lang="en-US" sz="1800" dirty="0">
                <a:effectLst/>
                <a:latin typeface="Times" pitchFamily="2" charset="0"/>
                <a:ea typeface="DengXian" panose="02010600030101010101" pitchFamily="2" charset="-122"/>
                <a:cs typeface="Times New Roman" panose="02020603050405020304" pitchFamily="18" charset="0"/>
              </a:rPr>
              <a:t> and the effectiveness of the vaccine dose.</a:t>
            </a:r>
            <a:endParaRPr lang="en-US" sz="1800" dirty="0">
              <a:effectLst/>
              <a:latin typeface="Calibri" panose="020F0502020204030204" pitchFamily="34" charset="0"/>
              <a:ea typeface="DengXian" panose="02010600030101010101" pitchFamily="2" charset="-122"/>
              <a:cs typeface="Times New Roman" panose="02020603050405020304" pitchFamily="18" charset="0"/>
            </a:endParaRPr>
          </a:p>
          <a:p>
            <a:pPr marL="0" marR="0">
              <a:spcBef>
                <a:spcPts val="0"/>
              </a:spcBef>
              <a:spcAft>
                <a:spcPts val="0"/>
              </a:spcAft>
            </a:pPr>
            <a:r>
              <a:rPr lang="en-US" sz="1800" dirty="0">
                <a:effectLst/>
                <a:latin typeface="Times" pitchFamily="2" charset="0"/>
                <a:ea typeface="DengXian" panose="02010600030101010101" pitchFamily="2" charset="-122"/>
                <a:cs typeface="Times New Roman" panose="02020603050405020304" pitchFamily="18" charset="0"/>
              </a:rPr>
              <a:t>[CLICK] For life years and QALYs, the coefficients are further multiplied by </a:t>
            </a:r>
            <a:r>
              <a:rPr lang="en-US" sz="1800" dirty="0" err="1">
                <a:effectLst/>
                <a:latin typeface="Times" pitchFamily="2" charset="0"/>
                <a:ea typeface="DengXian" panose="02010600030101010101" pitchFamily="2" charset="-122"/>
                <a:cs typeface="Times New Roman" panose="02020603050405020304" pitchFamily="18" charset="0"/>
              </a:rPr>
              <a:t>L_i</a:t>
            </a:r>
            <a:r>
              <a:rPr lang="en-US" sz="1800" dirty="0">
                <a:effectLst/>
                <a:latin typeface="Times" pitchFamily="2" charset="0"/>
                <a:ea typeface="DengXian" panose="02010600030101010101" pitchFamily="2" charset="-122"/>
                <a:cs typeface="Times New Roman" panose="02020603050405020304" pitchFamily="18" charset="0"/>
              </a:rPr>
              <a:t> and </a:t>
            </a:r>
            <a:r>
              <a:rPr lang="en-US" sz="1800" dirty="0" err="1">
                <a:effectLst/>
                <a:latin typeface="Times" pitchFamily="2" charset="0"/>
                <a:ea typeface="DengXian" panose="02010600030101010101" pitchFamily="2" charset="-122"/>
                <a:cs typeface="Times New Roman" panose="02020603050405020304" pitchFamily="18" charset="0"/>
              </a:rPr>
              <a:t>q_i</a:t>
            </a:r>
            <a:r>
              <a:rPr lang="en-US" sz="1800" dirty="0">
                <a:effectLst/>
                <a:latin typeface="Times" pitchFamily="2" charset="0"/>
                <a:ea typeface="DengXian" panose="02010600030101010101" pitchFamily="2" charset="-122"/>
                <a:cs typeface="Times New Roman" panose="02020603050405020304" pitchFamily="18" charset="0"/>
              </a:rPr>
              <a:t> </a:t>
            </a:r>
            <a:r>
              <a:rPr lang="en-US" sz="1800" dirty="0" err="1">
                <a:effectLst/>
                <a:latin typeface="Times" pitchFamily="2" charset="0"/>
                <a:ea typeface="DengXian" panose="02010600030101010101" pitchFamily="2" charset="-122"/>
                <a:cs typeface="Times New Roman" panose="02020603050405020304" pitchFamily="18" charset="0"/>
              </a:rPr>
              <a:t>L_i</a:t>
            </a:r>
            <a:r>
              <a:rPr lang="en-US" sz="1800" dirty="0">
                <a:effectLst/>
                <a:latin typeface="Times" pitchFamily="2" charset="0"/>
                <a:ea typeface="DengXian" panose="02010600030101010101" pitchFamily="2" charset="-122"/>
                <a:cs typeface="Times New Roman" panose="02020603050405020304" pitchFamily="18" charset="0"/>
              </a:rPr>
              <a:t>, as in the objective function. </a:t>
            </a:r>
            <a:endParaRPr lang="en-US" sz="1800" dirty="0">
              <a:effectLst/>
              <a:latin typeface="Calibri" panose="020F0502020204030204" pitchFamily="34" charset="0"/>
              <a:ea typeface="DengXian" panose="02010600030101010101" pitchFamily="2" charset="-122"/>
              <a:cs typeface="Times New Roman" panose="02020603050405020304" pitchFamily="18" charset="0"/>
            </a:endParaRPr>
          </a:p>
          <a:p>
            <a:pPr marL="0" marR="0">
              <a:spcBef>
                <a:spcPts val="0"/>
              </a:spcBef>
              <a:spcAft>
                <a:spcPts val="0"/>
              </a:spcAft>
            </a:pPr>
            <a:endParaRPr lang="en-US" sz="1800" dirty="0">
              <a:effectLst/>
              <a:latin typeface="Calibri" panose="020F0502020204030204" pitchFamily="34" charset="0"/>
              <a:ea typeface="DengXian" panose="02010600030101010101" pitchFamily="2" charset="-122"/>
              <a:cs typeface="Times New Roman" panose="02020603050405020304" pitchFamily="18" charset="0"/>
            </a:endParaRPr>
          </a:p>
          <a:p>
            <a:pPr marL="0" marR="0">
              <a:spcBef>
                <a:spcPts val="0"/>
              </a:spcBef>
              <a:spcAft>
                <a:spcPts val="0"/>
              </a:spcAft>
            </a:pPr>
            <a:endParaRPr lang="en-US" sz="1800" dirty="0">
              <a:effectLst/>
              <a:latin typeface="Calibri" panose="020F0502020204030204" pitchFamily="34" charset="0"/>
              <a:ea typeface="DengXian" panose="02010600030101010101" pitchFamily="2" charset="-122"/>
              <a:cs typeface="Times New Roman" panose="02020603050405020304" pitchFamily="18" charset="0"/>
            </a:endParaRPr>
          </a:p>
          <a:p>
            <a:pPr marL="0" marR="0">
              <a:spcBef>
                <a:spcPts val="0"/>
              </a:spcBef>
              <a:spcAft>
                <a:spcPts val="0"/>
              </a:spcAft>
            </a:pPr>
            <a:endParaRPr lang="en-US" sz="1800" dirty="0">
              <a:effectLst/>
              <a:latin typeface="Calibri" panose="020F0502020204030204" pitchFamily="34" charset="0"/>
              <a:ea typeface="DengXian" panose="02010600030101010101" pitchFamily="2" charset="-122"/>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64140ACE-2F39-6144-BA60-16D39D17057A}" type="slidenum">
              <a:rPr lang="en-US" altLang="en-US" smtClean="0"/>
              <a:pPr/>
              <a:t>23</a:t>
            </a:fld>
            <a:endParaRPr lang="en-US" altLang="en-US"/>
          </a:p>
        </p:txBody>
      </p:sp>
    </p:spTree>
    <p:extLst>
      <p:ext uri="{BB962C8B-B14F-4D97-AF65-F5344CB8AC3E}">
        <p14:creationId xmlns:p14="http://schemas.microsoft.com/office/powerpoint/2010/main" val="17406286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marR="0">
              <a:spcBef>
                <a:spcPts val="0"/>
              </a:spcBef>
              <a:spcAft>
                <a:spcPts val="0"/>
              </a:spcAft>
            </a:pPr>
            <a:r>
              <a:rPr lang="en-US" sz="1800" dirty="0">
                <a:effectLst/>
                <a:latin typeface="Times"/>
                <a:ea typeface="DengXian" panose="02010600030101010101" pitchFamily="2" charset="-122"/>
                <a:cs typeface="Times New Roman" panose="02020603050405020304" pitchFamily="18" charset="0"/>
              </a:rPr>
              <a:t>To summarize the sequential approach: at time 0, I use the single-period optimality conditions to solve the problem for tau = 0. I then allocate the vaccines according to the optimal solution v_0. Given this vaccine allocation, the epidemic then evolves. Because the optimality conditions depend on the starting population at each time period, the model needs to be updated. We do so by simulating the model forward in time. I can then use the approximation to determine the optimal allocation at the next time period v1. I repeat this for each time period until I get the complete optimal vaccine allocation.</a:t>
            </a:r>
            <a:endParaRPr lang="en-US" sz="1800" dirty="0">
              <a:effectLst/>
              <a:latin typeface="Calibri" panose="020F0502020204030204" pitchFamily="34" charset="0"/>
              <a:ea typeface="DengXian" panose="02010600030101010101" pitchFamily="2" charset="-122"/>
              <a:cs typeface="Times New Roman" panose="02020603050405020304" pitchFamily="18" charset="0"/>
            </a:endParaRPr>
          </a:p>
          <a:p>
            <a:pPr marL="0" marR="0">
              <a:spcBef>
                <a:spcPts val="0"/>
              </a:spcBef>
              <a:spcAft>
                <a:spcPts val="0"/>
              </a:spcAft>
            </a:pPr>
            <a:r>
              <a:rPr lang="en-US" sz="1800" dirty="0">
                <a:effectLst/>
                <a:latin typeface="Times"/>
                <a:ea typeface="DengXian" panose="02010600030101010101" pitchFamily="2" charset="-122"/>
                <a:cs typeface="Times New Roman" panose="02020603050405020304" pitchFamily="18" charset="0"/>
              </a:rPr>
              <a:t>I take a myopic approach because if I were to use the Taylor series expansions directly in the original multi-period problem, I would get a non-convex problem with no analytical solution. I have instead chosen to use a heuristic approach that yields analytical insight. </a:t>
            </a:r>
            <a:endParaRPr lang="en-US" sz="1800" dirty="0">
              <a:effectLst/>
              <a:latin typeface="Calibri" panose="020F0502020204030204" pitchFamily="34" charset="0"/>
              <a:ea typeface="DengXian" panose="02010600030101010101" pitchFamily="2" charset="-122"/>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64140ACE-2F39-6144-BA60-16D39D17057A}" type="slidenum">
              <a:rPr lang="en-US" altLang="en-US" smtClean="0"/>
              <a:pPr/>
              <a:t>24</a:t>
            </a:fld>
            <a:endParaRPr lang="en-US" altLang="en-US"/>
          </a:p>
        </p:txBody>
      </p:sp>
    </p:spTree>
    <p:extLst>
      <p:ext uri="{BB962C8B-B14F-4D97-AF65-F5344CB8AC3E}">
        <p14:creationId xmlns:p14="http://schemas.microsoft.com/office/powerpoint/2010/main" val="16683573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pPr marL="0" marR="0">
              <a:spcBef>
                <a:spcPts val="0"/>
              </a:spcBef>
              <a:spcAft>
                <a:spcPts val="0"/>
              </a:spcAft>
            </a:pPr>
            <a:r>
              <a:rPr lang="en-US" sz="1800" dirty="0">
                <a:effectLst/>
                <a:latin typeface="Times"/>
                <a:ea typeface="DengXian" panose="02010600030101010101" pitchFamily="2" charset="-122"/>
                <a:cs typeface="Times New Roman" panose="02020603050405020304" pitchFamily="18" charset="0"/>
              </a:rPr>
              <a:t>And I will now show with a numerical example calibrated to COVID-19 that this heuristic performs very well. </a:t>
            </a:r>
            <a:endParaRPr lang="en-US" sz="1800" dirty="0">
              <a:effectLst/>
              <a:latin typeface="Calibri" panose="020F0502020204030204" pitchFamily="34" charset="0"/>
              <a:ea typeface="DengXian" panose="02010600030101010101" pitchFamily="2" charset="-122"/>
              <a:cs typeface="Times New Roman" panose="02020603050405020304" pitchFamily="18" charset="0"/>
            </a:endParaRPr>
          </a:p>
          <a:p>
            <a:pPr marL="0" marR="0">
              <a:spcBef>
                <a:spcPts val="0"/>
              </a:spcBef>
              <a:spcAft>
                <a:spcPts val="0"/>
              </a:spcAft>
            </a:pPr>
            <a:r>
              <a:rPr lang="en-US" sz="1800" dirty="0">
                <a:effectLst/>
                <a:latin typeface="Times"/>
                <a:ea typeface="DengXian" panose="02010600030101010101" pitchFamily="2" charset="-122"/>
                <a:cs typeface="Times New Roman" panose="02020603050405020304" pitchFamily="18" charset="0"/>
              </a:rPr>
              <a:t>I divide the population into 4 age groups (individuals under age 20 (group 1), individuals aged 20-39 (group 2), individuals aged 40-65 (group 3), and individuals over age 65 (group 4)) </a:t>
            </a:r>
          </a:p>
          <a:p>
            <a:pPr marL="0" marR="0" lvl="0" indent="0" algn="l" defTabSz="457200" rtl="0" eaLnBrk="0" fontAlgn="base" latinLnBrk="0" hangingPunct="0">
              <a:lnSpc>
                <a:spcPct val="100000"/>
              </a:lnSpc>
              <a:spcBef>
                <a:spcPts val="0"/>
              </a:spcBef>
              <a:spcAft>
                <a:spcPts val="0"/>
              </a:spcAft>
              <a:buClrTx/>
              <a:buSzTx/>
              <a:buFontTx/>
              <a:buNone/>
              <a:tabLst/>
              <a:defRPr/>
            </a:pPr>
            <a:r>
              <a:rPr lang="en-US" sz="1800" dirty="0">
                <a:effectLst/>
                <a:latin typeface="Times" pitchFamily="2" charset="0"/>
                <a:ea typeface="DengXian" panose="02010600030101010101" pitchFamily="2" charset="-122"/>
                <a:cs typeface="Times New Roman" panose="02020603050405020304" pitchFamily="18" charset="0"/>
              </a:rPr>
              <a:t>[CLICK] I consider two vaccine doses (initial vaccine and booster shot), and two time periods with a length, of 7 and 15. </a:t>
            </a:r>
            <a:endParaRPr lang="en-US" sz="1800" dirty="0">
              <a:effectLst/>
              <a:latin typeface="Calibri" panose="020F0502020204030204" pitchFamily="34" charset="0"/>
              <a:ea typeface="DengXian" panose="02010600030101010101" pitchFamily="2" charset="-122"/>
              <a:cs typeface="Times New Roman" panose="02020603050405020304" pitchFamily="18" charset="0"/>
            </a:endParaRPr>
          </a:p>
          <a:p>
            <a:pPr marL="0" marR="0" lvl="0" indent="0" algn="l" defTabSz="457200" rtl="0" eaLnBrk="0" fontAlgn="base" latinLnBrk="0" hangingPunct="0">
              <a:lnSpc>
                <a:spcPct val="100000"/>
              </a:lnSpc>
              <a:spcBef>
                <a:spcPts val="0"/>
              </a:spcBef>
              <a:spcAft>
                <a:spcPts val="0"/>
              </a:spcAft>
              <a:buClrTx/>
              <a:buSzTx/>
              <a:buFontTx/>
              <a:buNone/>
              <a:tabLst/>
              <a:defRPr/>
            </a:pPr>
            <a:r>
              <a:rPr lang="en-US" sz="1800" dirty="0">
                <a:effectLst/>
                <a:latin typeface="Times" pitchFamily="2" charset="0"/>
                <a:ea typeface="DengXian" panose="02010600030101010101" pitchFamily="2" charset="-122"/>
                <a:cs typeface="Times New Roman" panose="02020603050405020304" pitchFamily="18" charset="0"/>
              </a:rPr>
              <a:t>[CLICK] I calibrate the model using epidemic data for New York State from December 2021 to January 2022. This time frame corresponds to the omicron wave. </a:t>
            </a:r>
          </a:p>
          <a:p>
            <a:pPr marL="0" marR="0">
              <a:spcBef>
                <a:spcPts val="0"/>
              </a:spcBef>
              <a:spcAft>
                <a:spcPts val="0"/>
              </a:spcAft>
            </a:pPr>
            <a:endParaRPr lang="en-US" sz="1800" dirty="0">
              <a:effectLst/>
              <a:latin typeface="Calibri" panose="020F0502020204030204" pitchFamily="34" charset="0"/>
              <a:ea typeface="DengXian" panose="02010600030101010101" pitchFamily="2" charset="-122"/>
              <a:cs typeface="Times New Roman" panose="02020603050405020304" pitchFamily="18" charset="0"/>
            </a:endParaRPr>
          </a:p>
          <a:p>
            <a:pPr marL="0" marR="0">
              <a:spcBef>
                <a:spcPts val="0"/>
              </a:spcBef>
              <a:spcAft>
                <a:spcPts val="0"/>
              </a:spcAft>
            </a:pPr>
            <a:endParaRPr lang="en-US" sz="1200" dirty="0">
              <a:effectLst/>
              <a:latin typeface="Times" pitchFamily="2" charset="0"/>
              <a:ea typeface="DengXian" panose="02010600030101010101" pitchFamily="2" charset="-122"/>
              <a:cs typeface="Times New Roman" panose="02020603050405020304" pitchFamily="18" charset="0"/>
            </a:endParaRPr>
          </a:p>
          <a:p>
            <a:pPr marL="0" marR="0">
              <a:spcBef>
                <a:spcPts val="0"/>
              </a:spcBef>
              <a:spcAft>
                <a:spcPts val="0"/>
              </a:spcAft>
            </a:pPr>
            <a:endParaRPr lang="en-US" sz="1200" dirty="0">
              <a:effectLst/>
              <a:latin typeface="Times" pitchFamily="2" charset="0"/>
              <a:ea typeface="DengXian" panose="02010600030101010101" pitchFamily="2" charset="-122"/>
              <a:cs typeface="Times New Roman" panose="02020603050405020304" pitchFamily="18" charset="0"/>
            </a:endParaRPr>
          </a:p>
          <a:p>
            <a:pPr marL="0" marR="0">
              <a:spcBef>
                <a:spcPts val="0"/>
              </a:spcBef>
              <a:spcAft>
                <a:spcPts val="0"/>
              </a:spcAft>
            </a:pPr>
            <a:endParaRPr lang="en-US" sz="1200" dirty="0">
              <a:effectLst/>
              <a:latin typeface="Times" pitchFamily="2" charset="0"/>
              <a:ea typeface="DengXian" panose="02010600030101010101" pitchFamily="2" charset="-122"/>
              <a:cs typeface="Times New Roman" panose="02020603050405020304" pitchFamily="18" charset="0"/>
            </a:endParaRPr>
          </a:p>
          <a:p>
            <a:pPr marL="0" marR="0">
              <a:spcBef>
                <a:spcPts val="0"/>
              </a:spcBef>
              <a:spcAft>
                <a:spcPts val="0"/>
              </a:spcAft>
            </a:pPr>
            <a:endParaRPr lang="en-US" sz="1200" dirty="0">
              <a:effectLst/>
              <a:latin typeface="Calibri" panose="020F0502020204030204" pitchFamily="34" charset="0"/>
              <a:ea typeface="DengXian" panose="02010600030101010101" pitchFamily="2" charset="-122"/>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64140ACE-2F39-6144-BA60-16D39D17057A}" type="slidenum">
              <a:rPr lang="en-US" altLang="en-US" smtClean="0"/>
              <a:pPr/>
              <a:t>25</a:t>
            </a:fld>
            <a:endParaRPr lang="en-US" altLang="en-US"/>
          </a:p>
        </p:txBody>
      </p:sp>
    </p:spTree>
    <p:extLst>
      <p:ext uri="{BB962C8B-B14F-4D97-AF65-F5344CB8AC3E}">
        <p14:creationId xmlns:p14="http://schemas.microsoft.com/office/powerpoint/2010/main" val="37971096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62500" lnSpcReduction="20000"/>
          </a:bodyPr>
          <a:lstStyle/>
          <a:p>
            <a:pPr marL="0" marR="0">
              <a:spcBef>
                <a:spcPts val="0"/>
              </a:spcBef>
              <a:spcAft>
                <a:spcPts val="0"/>
              </a:spcAft>
            </a:pPr>
            <a:r>
              <a:rPr lang="en-US" sz="1800" dirty="0">
                <a:effectLst/>
                <a:latin typeface="Times" pitchFamily="2" charset="0"/>
                <a:ea typeface="DengXian" panose="02010600030101010101" pitchFamily="2" charset="-122"/>
                <a:cs typeface="Times New Roman" panose="02020603050405020304" pitchFamily="18" charset="0"/>
              </a:rPr>
              <a:t>Using the calibrated parameters, I then determine the approximated optimal allocation for each objective. In the interest of time, I will only present results for the objective of minimizing infections and deaths for a time period length of 15 days, but the intuition holds for the other scenarios. </a:t>
            </a:r>
          </a:p>
          <a:p>
            <a:pPr marL="0" marR="0">
              <a:spcBef>
                <a:spcPts val="0"/>
              </a:spcBef>
              <a:spcAft>
                <a:spcPts val="0"/>
              </a:spcAft>
            </a:pPr>
            <a:r>
              <a:rPr lang="en-US" sz="1800" dirty="0">
                <a:effectLst/>
                <a:latin typeface="Times" pitchFamily="2" charset="0"/>
                <a:ea typeface="DengXian" panose="02010600030101010101" pitchFamily="2" charset="-122"/>
                <a:cs typeface="Times New Roman" panose="02020603050405020304" pitchFamily="18" charset="0"/>
              </a:rPr>
              <a:t>This table shows the optimal group order of vaccination for the top 4 groups. Vi means vaccination group </a:t>
            </a:r>
            <a:r>
              <a:rPr lang="en-US" sz="1800" dirty="0" err="1">
                <a:effectLst/>
                <a:latin typeface="Times" pitchFamily="2" charset="0"/>
                <a:ea typeface="DengXian" panose="02010600030101010101" pitchFamily="2" charset="-122"/>
                <a:cs typeface="Times New Roman" panose="02020603050405020304" pitchFamily="18" charset="0"/>
              </a:rPr>
              <a:t>i</a:t>
            </a:r>
            <a:r>
              <a:rPr lang="en-US" sz="1800" dirty="0">
                <a:effectLst/>
                <a:latin typeface="Times" pitchFamily="2" charset="0"/>
                <a:ea typeface="DengXian" panose="02010600030101010101" pitchFamily="2" charset="-122"/>
                <a:cs typeface="Times New Roman" panose="02020603050405020304" pitchFamily="18" charset="0"/>
              </a:rPr>
              <a:t>, bi means boosting group </a:t>
            </a:r>
            <a:r>
              <a:rPr lang="en-US" sz="1800" dirty="0" err="1">
                <a:effectLst/>
                <a:latin typeface="Times" pitchFamily="2" charset="0"/>
                <a:ea typeface="DengXian" panose="02010600030101010101" pitchFamily="2" charset="-122"/>
                <a:cs typeface="Times New Roman" panose="02020603050405020304" pitchFamily="18" charset="0"/>
              </a:rPr>
              <a:t>i</a:t>
            </a:r>
            <a:r>
              <a:rPr lang="en-US" sz="1800" dirty="0">
                <a:effectLst/>
                <a:latin typeface="Times" pitchFamily="2" charset="0"/>
                <a:ea typeface="DengXian" panose="02010600030101010101" pitchFamily="2" charset="-122"/>
                <a:cs typeface="Times New Roman" panose="02020603050405020304" pitchFamily="18" charset="0"/>
              </a:rPr>
              <a:t>. </a:t>
            </a:r>
          </a:p>
          <a:p>
            <a:pPr marL="0" marR="0">
              <a:spcBef>
                <a:spcPts val="0"/>
              </a:spcBef>
              <a:spcAft>
                <a:spcPts val="0"/>
              </a:spcAft>
            </a:pPr>
            <a:r>
              <a:rPr lang="en-US" sz="1800" dirty="0">
                <a:effectLst/>
                <a:latin typeface="Times" pitchFamily="2" charset="0"/>
                <a:ea typeface="DengXian" panose="02010600030101010101" pitchFamily="2" charset="-122"/>
                <a:cs typeface="Times New Roman" panose="02020603050405020304" pitchFamily="18" charset="0"/>
              </a:rPr>
              <a:t>To minimize infections, it is optimal to prioritize initial vaccines over booster doses because the incremental effectiveness of boosters is lower than the effectiveness of initial vaccines. </a:t>
            </a:r>
          </a:p>
          <a:p>
            <a:pPr marL="0" marR="0">
              <a:spcBef>
                <a:spcPts val="0"/>
              </a:spcBef>
              <a:spcAft>
                <a:spcPts val="0"/>
              </a:spcAft>
            </a:pPr>
            <a:r>
              <a:rPr lang="en-US" sz="1800" dirty="0">
                <a:effectLst/>
                <a:latin typeface="Times" pitchFamily="2" charset="0"/>
                <a:ea typeface="DengXian" panose="02010600030101010101" pitchFamily="2" charset="-122"/>
                <a:cs typeface="Times New Roman" panose="02020603050405020304" pitchFamily="18" charset="0"/>
              </a:rPr>
              <a:t>However to minimize deaths, it is optimal to vaccinate older age groups, then provide boosters to individuals $\geq$65 years old. </a:t>
            </a:r>
          </a:p>
        </p:txBody>
      </p:sp>
      <p:sp>
        <p:nvSpPr>
          <p:cNvPr id="4" name="Slide Number Placeholder 3"/>
          <p:cNvSpPr>
            <a:spLocks noGrp="1"/>
          </p:cNvSpPr>
          <p:nvPr>
            <p:ph type="sldNum" sz="quarter" idx="5"/>
          </p:nvPr>
        </p:nvSpPr>
        <p:spPr/>
        <p:txBody>
          <a:bodyPr/>
          <a:lstStyle/>
          <a:p>
            <a:fld id="{64140ACE-2F39-6144-BA60-16D39D17057A}" type="slidenum">
              <a:rPr lang="en-US" altLang="en-US" smtClean="0"/>
              <a:pPr/>
              <a:t>26</a:t>
            </a:fld>
            <a:endParaRPr lang="en-US" altLang="en-US"/>
          </a:p>
        </p:txBody>
      </p:sp>
    </p:spTree>
    <p:extLst>
      <p:ext uri="{BB962C8B-B14F-4D97-AF65-F5344CB8AC3E}">
        <p14:creationId xmlns:p14="http://schemas.microsoft.com/office/powerpoint/2010/main" val="29818195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marL="0" marR="0">
              <a:spcBef>
                <a:spcPts val="0"/>
              </a:spcBef>
              <a:spcAft>
                <a:spcPts val="0"/>
              </a:spcAft>
            </a:pPr>
            <a:r>
              <a:rPr lang="en-US" sz="1800" dirty="0"/>
              <a:t>Finally, we compare the approximated optimal allocation to commonly used heuristic policies (first five lines). Using simulation, we evaluate reductions in infections, deaths, life years lost, and QALYs lost when 10% of the population is vaccinated. The table shows that the approximated allocation substantially outperforms simple allocation rules, reducing 70% of deaths compared to allocating booster doses proportionally. </a:t>
            </a:r>
            <a:endParaRPr lang="en-US" sz="1800" dirty="0">
              <a:effectLst/>
              <a:latin typeface="Calibri" panose="020F0502020204030204" pitchFamily="34" charset="0"/>
              <a:ea typeface="DengXian" panose="02010600030101010101" pitchFamily="2" charset="-122"/>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64140ACE-2F39-6144-BA60-16D39D17057A}" type="slidenum">
              <a:rPr lang="en-US" altLang="en-US" smtClean="0"/>
              <a:pPr/>
              <a:t>27</a:t>
            </a:fld>
            <a:endParaRPr lang="en-US" altLang="en-US"/>
          </a:p>
        </p:txBody>
      </p:sp>
    </p:spTree>
    <p:extLst>
      <p:ext uri="{BB962C8B-B14F-4D97-AF65-F5344CB8AC3E}">
        <p14:creationId xmlns:p14="http://schemas.microsoft.com/office/powerpoint/2010/main" val="38576051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marR="0">
              <a:spcBef>
                <a:spcPts val="0"/>
              </a:spcBef>
              <a:spcAft>
                <a:spcPts val="0"/>
              </a:spcAft>
            </a:pPr>
            <a:r>
              <a:rPr lang="en-US" sz="1800" dirty="0">
                <a:effectLst/>
                <a:latin typeface="Times"/>
                <a:ea typeface="DengXian" panose="02010600030101010101" pitchFamily="2" charset="-122"/>
                <a:cs typeface="Times New Roman" panose="02020603050405020304" pitchFamily="18" charset="0"/>
              </a:rPr>
              <a:t>A few thoughts to conclude. QALYs are generally used in health economics to measure health outcomes. However, the appropriate objective for vaccine allocation depends on the decision environment. </a:t>
            </a:r>
            <a:endParaRPr lang="en-US" sz="1800" dirty="0">
              <a:effectLst/>
              <a:latin typeface="Calibri" panose="020F0502020204030204" pitchFamily="34" charset="0"/>
              <a:ea typeface="DengXian" panose="02010600030101010101" pitchFamily="2" charset="-122"/>
              <a:cs typeface="Times New Roman" panose="02020603050405020304" pitchFamily="18" charset="0"/>
            </a:endParaRPr>
          </a:p>
          <a:p>
            <a:pPr marL="0" marR="0">
              <a:spcBef>
                <a:spcPts val="0"/>
              </a:spcBef>
              <a:spcAft>
                <a:spcPts val="0"/>
              </a:spcAft>
            </a:pPr>
            <a:r>
              <a:rPr lang="en-US" sz="1800" dirty="0">
                <a:effectLst/>
                <a:latin typeface="Times"/>
                <a:ea typeface="DengXian" panose="02010600030101010101" pitchFamily="2" charset="-122"/>
                <a:cs typeface="Times New Roman" panose="02020603050405020304" pitchFamily="18" charset="0"/>
              </a:rPr>
              <a:t>The model I developed addresses gaps in current approaches. Most studies on vaccine allocation rely on black box models. My model, on the other hand, provides interpretable, actionable and accurate insights into resource allocation problems. </a:t>
            </a:r>
            <a:r>
              <a:rPr lang="en-US" sz="1800" b="1" dirty="0">
                <a:effectLst/>
                <a:latin typeface="Times"/>
                <a:ea typeface="DengXian" panose="02010600030101010101" pitchFamily="2" charset="-122"/>
                <a:cs typeface="Times New Roman" panose="02020603050405020304" pitchFamily="18" charset="0"/>
              </a:rPr>
              <a:t>Interpretability is especially important in public health as policy makers are expected to be accountable for their decisions.</a:t>
            </a:r>
            <a:r>
              <a:rPr lang="en-US" sz="1800" dirty="0">
                <a:effectLst/>
                <a:latin typeface="Times"/>
                <a:ea typeface="DengXian" panose="02010600030101010101" pitchFamily="2" charset="-122"/>
                <a:cs typeface="Times New Roman" panose="02020603050405020304" pitchFamily="18" charset="0"/>
              </a:rPr>
              <a:t> </a:t>
            </a:r>
            <a:endParaRPr lang="en-US" sz="1800" dirty="0">
              <a:effectLst/>
              <a:latin typeface="Calibri" panose="020F0502020204030204" pitchFamily="34" charset="0"/>
              <a:ea typeface="DengXian" panose="02010600030101010101" pitchFamily="2" charset="-122"/>
              <a:cs typeface="Times New Roman" panose="02020603050405020304" pitchFamily="18" charset="0"/>
            </a:endParaRPr>
          </a:p>
          <a:p>
            <a:r>
              <a:rPr lang="en-US" sz="1800" dirty="0">
                <a:effectLst/>
                <a:latin typeface="Times"/>
                <a:ea typeface="DengXian" panose="02010600030101010101" pitchFamily="2" charset="-122"/>
                <a:cs typeface="Times New Roman" panose="02020603050405020304" pitchFamily="18" charset="0"/>
              </a:rPr>
              <a:t>Additionally, most models in the literature only solve a specific instance of the problem and require careful calibration of epidemic parameters. Whereas the general theoretical framework that I developed requires minimal data and can be adapted to other public health challenges for epidemic control beyond COVID-19. </a:t>
            </a:r>
            <a:endParaRPr lang="en-US" sz="1800" dirty="0">
              <a:effectLst/>
              <a:latin typeface="Times" pitchFamily="2" charset="0"/>
              <a:ea typeface="DengXian" panose="02010600030101010101" pitchFamily="2" charset="-122"/>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64140ACE-2F39-6144-BA60-16D39D17057A}" type="slidenum">
              <a:rPr lang="en-US" altLang="en-US" smtClean="0"/>
              <a:pPr/>
              <a:t>28</a:t>
            </a:fld>
            <a:endParaRPr lang="en-US" altLang="en-US"/>
          </a:p>
        </p:txBody>
      </p:sp>
    </p:spTree>
    <p:extLst>
      <p:ext uri="{BB962C8B-B14F-4D97-AF65-F5344CB8AC3E}">
        <p14:creationId xmlns:p14="http://schemas.microsoft.com/office/powerpoint/2010/main" val="407175218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rgbClr val="013BB7"/>
              </a:solidFill>
            </a:endParaRPr>
          </a:p>
        </p:txBody>
      </p:sp>
      <p:sp>
        <p:nvSpPr>
          <p:cNvPr id="4" name="Slide Number Placeholder 3"/>
          <p:cNvSpPr>
            <a:spLocks noGrp="1"/>
          </p:cNvSpPr>
          <p:nvPr>
            <p:ph type="sldNum" sz="quarter" idx="5"/>
          </p:nvPr>
        </p:nvSpPr>
        <p:spPr/>
        <p:txBody>
          <a:bodyPr/>
          <a:lstStyle/>
          <a:p>
            <a:fld id="{64140ACE-2F39-6144-BA60-16D39D17057A}" type="slidenum">
              <a:rPr lang="en-US" altLang="en-US" smtClean="0"/>
              <a:pPr/>
              <a:t>29</a:t>
            </a:fld>
            <a:endParaRPr lang="en-US" altLang="en-US"/>
          </a:p>
        </p:txBody>
      </p:sp>
    </p:spTree>
    <p:extLst>
      <p:ext uri="{BB962C8B-B14F-4D97-AF65-F5344CB8AC3E}">
        <p14:creationId xmlns:p14="http://schemas.microsoft.com/office/powerpoint/2010/main" val="4865781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a:spcBef>
                <a:spcPts val="0"/>
              </a:spcBef>
              <a:spcAft>
                <a:spcPts val="0"/>
              </a:spcAft>
            </a:pPr>
            <a:r>
              <a:rPr lang="en-US" sz="1800" dirty="0">
                <a:effectLst/>
                <a:latin typeface="Times" pitchFamily="2" charset="0"/>
                <a:ea typeface="DengXian" panose="02010600030101010101" pitchFamily="2" charset="-122"/>
                <a:cs typeface="Times New Roman" panose="02020603050405020304" pitchFamily="18" charset="0"/>
              </a:rPr>
              <a:t>Today, I will present how we developed an interpretable approach to allocate limited supplies of vaccines to control the spread of an infectious disease. This work is based on these two following papers. </a:t>
            </a:r>
            <a:endParaRPr lang="en-US" sz="1800" dirty="0">
              <a:effectLst/>
              <a:latin typeface="Calibri" panose="020F0502020204030204" pitchFamily="34" charset="0"/>
              <a:ea typeface="DengXian" panose="02010600030101010101" pitchFamily="2" charset="-122"/>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64140ACE-2F39-6144-BA60-16D39D17057A}" type="slidenum">
              <a:rPr lang="en-US" altLang="en-US" smtClean="0"/>
              <a:pPr/>
              <a:t>3</a:t>
            </a:fld>
            <a:endParaRPr lang="en-US" altLang="en-US"/>
          </a:p>
        </p:txBody>
      </p:sp>
    </p:spTree>
    <p:extLst>
      <p:ext uri="{BB962C8B-B14F-4D97-AF65-F5344CB8AC3E}">
        <p14:creationId xmlns:p14="http://schemas.microsoft.com/office/powerpoint/2010/main" val="288462844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4140ACE-2F39-6144-BA60-16D39D17057A}" type="slidenum">
              <a:rPr lang="en-US" altLang="en-US" smtClean="0"/>
              <a:pPr/>
              <a:t>30</a:t>
            </a:fld>
            <a:endParaRPr lang="en-US" altLang="en-US"/>
          </a:p>
        </p:txBody>
      </p:sp>
    </p:spTree>
    <p:extLst>
      <p:ext uri="{BB962C8B-B14F-4D97-AF65-F5344CB8AC3E}">
        <p14:creationId xmlns:p14="http://schemas.microsoft.com/office/powerpoint/2010/main" val="402694584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a:spcBef>
                <a:spcPts val="0"/>
              </a:spcBef>
              <a:spcAft>
                <a:spcPts val="0"/>
              </a:spcAft>
            </a:pPr>
            <a:r>
              <a:rPr lang="en-US" sz="1800" dirty="0">
                <a:effectLst/>
                <a:latin typeface="Times"/>
                <a:ea typeface="DengXian" panose="02010600030101010101" pitchFamily="2" charset="-122"/>
                <a:cs typeface="Times New Roman" panose="02020603050405020304" pitchFamily="18" charset="0"/>
              </a:rPr>
              <a:t>I want to start by providing some motivation for my research. Over the past few years, through public health crisis such as COVID-19 and opioid use disorder, it has become clear that we are unprepared for epidemics. Part of the trouble is that we don’t know how to respond to epidemics as emphasized by these headlines. </a:t>
            </a:r>
          </a:p>
          <a:p>
            <a:pPr marL="0" marR="0">
              <a:spcBef>
                <a:spcPts val="0"/>
              </a:spcBef>
              <a:spcAft>
                <a:spcPts val="0"/>
              </a:spcAft>
            </a:pPr>
            <a:endParaRPr lang="en-US" sz="1800" dirty="0">
              <a:effectLst/>
              <a:latin typeface="Times"/>
              <a:ea typeface="DengXian" panose="02010600030101010101" pitchFamily="2" charset="-122"/>
              <a:cs typeface="Times New Roman" panose="02020603050405020304" pitchFamily="18" charset="0"/>
            </a:endParaRPr>
          </a:p>
          <a:p>
            <a:pPr marL="0" marR="0">
              <a:spcBef>
                <a:spcPts val="0"/>
              </a:spcBef>
              <a:spcAft>
                <a:spcPts val="0"/>
              </a:spcAft>
            </a:pPr>
            <a:endParaRPr lang="en-US" sz="1800" dirty="0">
              <a:effectLst/>
              <a:latin typeface="Times"/>
              <a:ea typeface="DengXian" panose="02010600030101010101" pitchFamily="2" charset="-122"/>
              <a:cs typeface="Times New Roman" panose="02020603050405020304" pitchFamily="18" charset="0"/>
            </a:endParaRPr>
          </a:p>
          <a:p>
            <a:pPr marL="0" marR="0">
              <a:spcBef>
                <a:spcPts val="0"/>
              </a:spcBef>
              <a:spcAft>
                <a:spcPts val="0"/>
              </a:spcAft>
            </a:pPr>
            <a:r>
              <a:rPr lang="en-US" sz="1800" dirty="0">
                <a:effectLst/>
                <a:latin typeface="Times"/>
                <a:ea typeface="DengXian" panose="02010600030101010101" pitchFamily="2" charset="-122"/>
                <a:cs typeface="Times New Roman" panose="02020603050405020304" pitchFamily="18" charset="0"/>
              </a:rPr>
              <a:t>Add sources and dates</a:t>
            </a:r>
            <a:endParaRPr lang="en-US" sz="1800" dirty="0">
              <a:effectLst/>
              <a:latin typeface="Calibri" panose="020F0502020204030204" pitchFamily="34" charset="0"/>
              <a:ea typeface="DengXian" panose="02010600030101010101" pitchFamily="2" charset="-122"/>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64140ACE-2F39-6144-BA60-16D39D17057A}" type="slidenum">
              <a:rPr lang="en-US" altLang="en-US" smtClean="0"/>
              <a:pPr/>
              <a:t>31</a:t>
            </a:fld>
            <a:endParaRPr lang="en-US" altLang="en-US"/>
          </a:p>
        </p:txBody>
      </p:sp>
    </p:spTree>
    <p:extLst>
      <p:ext uri="{BB962C8B-B14F-4D97-AF65-F5344CB8AC3E}">
        <p14:creationId xmlns:p14="http://schemas.microsoft.com/office/powerpoint/2010/main" val="356066994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a:spcBef>
                <a:spcPts val="0"/>
              </a:spcBef>
              <a:spcAft>
                <a:spcPts val="0"/>
              </a:spcAft>
            </a:pPr>
            <a:r>
              <a:rPr lang="en-US" sz="1800" dirty="0">
                <a:effectLst/>
                <a:latin typeface="Times"/>
                <a:ea typeface="DengXian" panose="02010600030101010101" pitchFamily="2" charset="-122"/>
                <a:cs typeface="Times New Roman" panose="02020603050405020304" pitchFamily="18" charset="0"/>
              </a:rPr>
              <a:t>The optimal vaccine allocation problem is very challenging for a number of reasons. First of all, modeling epidemics is complex because they are dynamic, stochastic and grow nonlinearly. </a:t>
            </a:r>
            <a:endParaRPr lang="en-US" sz="1800" dirty="0">
              <a:effectLst/>
              <a:latin typeface="Calibri" panose="020F0502020204030204" pitchFamily="34" charset="0"/>
              <a:ea typeface="DengXian" panose="02010600030101010101" pitchFamily="2" charset="-122"/>
              <a:cs typeface="Times New Roman" panose="02020603050405020304" pitchFamily="18" charset="0"/>
            </a:endParaRPr>
          </a:p>
          <a:p>
            <a:pPr marL="0" marR="0">
              <a:spcBef>
                <a:spcPts val="0"/>
              </a:spcBef>
              <a:spcAft>
                <a:spcPts val="0"/>
              </a:spcAft>
            </a:pPr>
            <a:r>
              <a:rPr lang="en-US" sz="1800" dirty="0">
                <a:effectLst/>
                <a:latin typeface="Times"/>
                <a:ea typeface="DengXian" panose="02010600030101010101" pitchFamily="2" charset="-122"/>
                <a:cs typeface="Times New Roman" panose="02020603050405020304" pitchFamily="18" charset="0"/>
              </a:rPr>
              <a:t>Additionally, looking at the vaccine side of the problem, the vaccine supply is limited, vaccination of susceptible individuals is not instantaneous, as it takes time for individuals to start building immunity to the disease. And finally, not only is vaccine supply limited, but vaccine demand might also be limited as some individuals may hesitate to get vaccinated. In the US at the height of the pandemic I think, only 70% of the population have at least one dose of a vaccine against COVID-19. </a:t>
            </a:r>
            <a:endParaRPr lang="en-US" sz="1800" dirty="0">
              <a:effectLst/>
              <a:latin typeface="Calibri" panose="020F0502020204030204" pitchFamily="34" charset="0"/>
              <a:ea typeface="DengXian" panose="02010600030101010101" pitchFamily="2" charset="-122"/>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64140ACE-2F39-6144-BA60-16D39D17057A}" type="slidenum">
              <a:rPr lang="en-US" altLang="en-US" smtClean="0"/>
              <a:pPr/>
              <a:t>32</a:t>
            </a:fld>
            <a:endParaRPr lang="en-US" altLang="en-US"/>
          </a:p>
        </p:txBody>
      </p:sp>
    </p:spTree>
    <p:extLst>
      <p:ext uri="{BB962C8B-B14F-4D97-AF65-F5344CB8AC3E}">
        <p14:creationId xmlns:p14="http://schemas.microsoft.com/office/powerpoint/2010/main" val="274845342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algn="l"/>
            <a:r>
              <a:rPr lang="en-US" b="0" i="0" dirty="0">
                <a:solidFill>
                  <a:srgbClr val="222222"/>
                </a:solidFill>
                <a:effectLst/>
                <a:latin typeface="Merriweather" panose="020F0502020204030204" pitchFamily="34" charset="0"/>
              </a:rPr>
              <a:t>For simplicity, we assumed no entry into or exit from the population. When these transitions are included in the model, they appear as constant terms in the resulting Taylor series approximations, and so the optimization results are unchanged.</a:t>
            </a:r>
            <a:br>
              <a:rPr lang="en-US" dirty="0"/>
            </a:br>
            <a:r>
              <a:rPr lang="en-US" b="0" i="0" dirty="0">
                <a:solidFill>
                  <a:srgbClr val="222222"/>
                </a:solidFill>
                <a:effectLst/>
                <a:latin typeface="Merriweather" pitchFamily="2" charset="77"/>
              </a:rPr>
              <a:t>We can also extend our work to include fairness considerations. For example, this equity constraint can be added to the optimization problem, where </a:t>
            </a:r>
            <a:r>
              <a:rPr lang="en-US" b="0" i="0" dirty="0" err="1">
                <a:solidFill>
                  <a:srgbClr val="222222"/>
                </a:solidFill>
                <a:effectLst/>
                <a:latin typeface="Merriweather" pitchFamily="2" charset="77"/>
              </a:rPr>
              <a:t>mi,k</a:t>
            </a:r>
            <a:r>
              <a:rPr lang="en-US" b="0" i="0" dirty="0">
                <a:solidFill>
                  <a:srgbClr val="222222"/>
                </a:solidFill>
                <a:effectLst/>
                <a:latin typeface="Merriweather" pitchFamily="2" charset="77"/>
              </a:rPr>
              <a:t> is the minimum level of vaccination in the susceptible compartment </a:t>
            </a:r>
            <a:r>
              <a:rPr lang="en-US" b="0" i="0" dirty="0" err="1">
                <a:solidFill>
                  <a:srgbClr val="222222"/>
                </a:solidFill>
                <a:effectLst/>
                <a:latin typeface="Merriweather" pitchFamily="2" charset="77"/>
              </a:rPr>
              <a:t>Si,k</a:t>
            </a:r>
            <a:endParaRPr lang="en-US" dirty="0"/>
          </a:p>
          <a:p>
            <a:r>
              <a:rPr lang="en-US" b="0" i="0" dirty="0">
                <a:solidFill>
                  <a:srgbClr val="222222"/>
                </a:solidFill>
                <a:effectLst/>
                <a:latin typeface="Merriweather" pitchFamily="2" charset="77"/>
              </a:rPr>
              <a:t>We could also add this constraint to reflect vaccine hesitancy or lack of vaccine access among certain population groups. The level of vaccination </a:t>
            </a:r>
            <a:r>
              <a:rPr lang="en-US" b="0" i="0" dirty="0" err="1">
                <a:solidFill>
                  <a:srgbClr val="222222"/>
                </a:solidFill>
                <a:effectLst/>
                <a:latin typeface="Merriweather" pitchFamily="2" charset="77"/>
              </a:rPr>
              <a:t>v_ik</a:t>
            </a:r>
            <a:r>
              <a:rPr lang="en-US" b="0" i="0" dirty="0">
                <a:solidFill>
                  <a:srgbClr val="222222"/>
                </a:solidFill>
                <a:effectLst/>
                <a:latin typeface="Merriweather" pitchFamily="2" charset="77"/>
              </a:rPr>
              <a:t> could be constrained to be lower than </a:t>
            </a:r>
            <a:r>
              <a:rPr lang="el-GR" b="0" i="0" dirty="0" err="1">
                <a:solidFill>
                  <a:srgbClr val="222222"/>
                </a:solidFill>
                <a:effectLst/>
                <a:latin typeface="Merriweather" pitchFamily="2" charset="77"/>
              </a:rPr>
              <a:t>ϕ</a:t>
            </a:r>
            <a:r>
              <a:rPr lang="en-US" b="0" i="0" dirty="0" err="1">
                <a:solidFill>
                  <a:srgbClr val="222222"/>
                </a:solidFill>
                <a:effectLst/>
                <a:latin typeface="Merriweather" pitchFamily="2" charset="77"/>
              </a:rPr>
              <a:t>i,k</a:t>
            </a:r>
            <a:r>
              <a:rPr lang="en-US" b="0" i="0" dirty="0">
                <a:solidFill>
                  <a:srgbClr val="222222"/>
                </a:solidFill>
                <a:effectLst/>
                <a:latin typeface="Merriweather" pitchFamily="2" charset="77"/>
              </a:rPr>
              <a:t> </a:t>
            </a:r>
            <a:r>
              <a:rPr lang="en-US" b="0" i="0" dirty="0" err="1">
                <a:solidFill>
                  <a:srgbClr val="222222"/>
                </a:solidFill>
                <a:effectLst/>
                <a:latin typeface="Merriweather" pitchFamily="2" charset="77"/>
              </a:rPr>
              <a:t>Si,k</a:t>
            </a:r>
            <a:r>
              <a:rPr lang="en-US" b="0" i="0" dirty="0">
                <a:solidFill>
                  <a:srgbClr val="222222"/>
                </a:solidFill>
                <a:effectLst/>
                <a:latin typeface="Merriweather" pitchFamily="2" charset="77"/>
              </a:rPr>
              <a:t>(0), where </a:t>
            </a:r>
            <a:r>
              <a:rPr lang="el-GR" b="0" i="0" dirty="0" err="1">
                <a:solidFill>
                  <a:srgbClr val="222222"/>
                </a:solidFill>
                <a:effectLst/>
                <a:latin typeface="Merriweather" pitchFamily="2" charset="77"/>
              </a:rPr>
              <a:t>ϕ</a:t>
            </a:r>
            <a:r>
              <a:rPr lang="en-US" b="0" i="0" dirty="0" err="1">
                <a:solidFill>
                  <a:srgbClr val="222222"/>
                </a:solidFill>
                <a:effectLst/>
                <a:latin typeface="Merriweather" pitchFamily="2" charset="77"/>
              </a:rPr>
              <a:t>i,k</a:t>
            </a:r>
            <a:r>
              <a:rPr lang="en-US" b="0" i="0" dirty="0">
                <a:solidFill>
                  <a:srgbClr val="222222"/>
                </a:solidFill>
                <a:effectLst/>
                <a:latin typeface="Merriweather" pitchFamily="2" charset="77"/>
              </a:rPr>
              <a:t> is the vaccine acceptance rate in group </a:t>
            </a:r>
            <a:r>
              <a:rPr lang="en-US" b="0" i="1" dirty="0" err="1">
                <a:solidFill>
                  <a:srgbClr val="222222"/>
                </a:solidFill>
                <a:effectLst/>
                <a:latin typeface="Merriweather" pitchFamily="2" charset="77"/>
              </a:rPr>
              <a:t>i</a:t>
            </a:r>
            <a:r>
              <a:rPr lang="en-US" b="0" i="0" dirty="0">
                <a:solidFill>
                  <a:srgbClr val="222222"/>
                </a:solidFill>
                <a:effectLst/>
                <a:latin typeface="Merriweather" pitchFamily="2" charset="77"/>
              </a:rPr>
              <a:t> for vaccine dose k.</a:t>
            </a:r>
          </a:p>
          <a:p>
            <a:r>
              <a:rPr lang="en-US" b="0" i="0" dirty="0">
                <a:solidFill>
                  <a:srgbClr val="222222"/>
                </a:solidFill>
                <a:effectLst/>
                <a:latin typeface="Merriweather" pitchFamily="2" charset="77"/>
              </a:rPr>
              <a:t>We can augment the SIS model with an additional exposed compartment for individuals who are infected but not yet infectious. Susceptible individuals who become infected move to the exposed compartment E. Exposed individuals then become infectious and move to compartment I. We use second-order Taylor expansions for the objective of minimizing cumulative infections, and third-order Taylor expansions for the objectives of minimizing deaths, life years lost, and QALYs lost due to death.</a:t>
            </a:r>
          </a:p>
          <a:p>
            <a:endParaRPr lang="en-US" b="0" i="0" dirty="0">
              <a:solidFill>
                <a:srgbClr val="222222"/>
              </a:solidFill>
              <a:effectLst/>
              <a:latin typeface="Merriweather" pitchFamily="2" charset="77"/>
            </a:endParaRPr>
          </a:p>
          <a:p>
            <a:br>
              <a:rPr lang="en-US" dirty="0"/>
            </a:br>
            <a:endParaRPr lang="en-US" dirty="0"/>
          </a:p>
        </p:txBody>
      </p:sp>
      <p:sp>
        <p:nvSpPr>
          <p:cNvPr id="4" name="Slide Number Placeholder 3"/>
          <p:cNvSpPr>
            <a:spLocks noGrp="1"/>
          </p:cNvSpPr>
          <p:nvPr>
            <p:ph type="sldNum" sz="quarter" idx="5"/>
          </p:nvPr>
        </p:nvSpPr>
        <p:spPr/>
        <p:txBody>
          <a:bodyPr/>
          <a:lstStyle/>
          <a:p>
            <a:fld id="{64140ACE-2F39-6144-BA60-16D39D17057A}" type="slidenum">
              <a:rPr lang="en-US" altLang="en-US" smtClean="0"/>
              <a:pPr/>
              <a:t>33</a:t>
            </a:fld>
            <a:endParaRPr lang="en-US" altLang="en-US"/>
          </a:p>
        </p:txBody>
      </p:sp>
    </p:spTree>
    <p:extLst>
      <p:ext uri="{BB962C8B-B14F-4D97-AF65-F5344CB8AC3E}">
        <p14:creationId xmlns:p14="http://schemas.microsoft.com/office/powerpoint/2010/main" val="156898795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marL="0" marR="0">
              <a:spcBef>
                <a:spcPts val="0"/>
              </a:spcBef>
              <a:spcAft>
                <a:spcPts val="0"/>
              </a:spcAft>
            </a:pPr>
            <a:r>
              <a:rPr lang="en-US" sz="1800" dirty="0">
                <a:effectLst/>
                <a:latin typeface="Times" pitchFamily="2" charset="0"/>
                <a:ea typeface="DengXian" panose="02010600030101010101" pitchFamily="2" charset="-122"/>
                <a:cs typeface="Times New Roman" panose="02020603050405020304" pitchFamily="18" charset="0"/>
              </a:rPr>
              <a:t>I then evaluate the accuracy of the approximated solution with numerical simulations. I determine the optimal solution via exhaustive search using the exact equations of the SIR model. I find that the approximated solution is near optimal. It differs from the numerical solution by at most 1%. </a:t>
            </a:r>
            <a:endParaRPr lang="en-US" sz="1800" dirty="0">
              <a:effectLst/>
              <a:latin typeface="Calibri" panose="020F0502020204030204" pitchFamily="34" charset="0"/>
              <a:ea typeface="DengXian" panose="02010600030101010101" pitchFamily="2" charset="-122"/>
              <a:cs typeface="Times New Roman" panose="02020603050405020304" pitchFamily="18" charset="0"/>
            </a:endParaRPr>
          </a:p>
          <a:p>
            <a:pPr marL="0" marR="0">
              <a:spcBef>
                <a:spcPts val="0"/>
              </a:spcBef>
              <a:spcAft>
                <a:spcPts val="0"/>
              </a:spcAft>
            </a:pPr>
            <a:r>
              <a:rPr lang="en-US" sz="1800" dirty="0">
                <a:effectLst/>
                <a:latin typeface="Times" pitchFamily="2" charset="0"/>
                <a:ea typeface="DengXian" panose="02010600030101010101" pitchFamily="2" charset="-122"/>
                <a:cs typeface="Times New Roman" panose="02020603050405020304" pitchFamily="18" charset="0"/>
              </a:rPr>
              <a:t>In the interest of time, I only present results for a time horizon of 15 days. Results qualitatively hold across all time horizons. This figure here shows the percentage difference between the value of the objective function at the numerical and approximated optimal solution for all three time periods. For the objectives of minimizing deaths, life years lost, and QALYs lost, the approximated optimal solution matches the numerical optimal solution in all cases (for any level of vaccination and time period). </a:t>
            </a:r>
          </a:p>
          <a:p>
            <a:pPr marL="0" marR="0">
              <a:spcBef>
                <a:spcPts val="0"/>
              </a:spcBef>
              <a:spcAft>
                <a:spcPts val="0"/>
              </a:spcAft>
            </a:pPr>
            <a:r>
              <a:rPr lang="en-US" sz="1800" dirty="0">
                <a:effectLst/>
                <a:latin typeface="Times" pitchFamily="2" charset="0"/>
                <a:ea typeface="DengXian" panose="02010600030101010101" pitchFamily="2" charset="-122"/>
                <a:cs typeface="Times New Roman" panose="02020603050405020304" pitchFamily="18" charset="0"/>
              </a:rPr>
              <a:t>[CLICK] For the objective of minimizing new infections, the approximated and numerical solutions differ slightly in the third time period for N/P &gt; 4%. </a:t>
            </a:r>
          </a:p>
          <a:p>
            <a:pPr marL="0" marR="0">
              <a:spcBef>
                <a:spcPts val="0"/>
              </a:spcBef>
              <a:spcAft>
                <a:spcPts val="0"/>
              </a:spcAft>
            </a:pPr>
            <a:r>
              <a:rPr lang="en-US" sz="1800" dirty="0">
                <a:effectLst/>
                <a:latin typeface="Times" pitchFamily="2" charset="0"/>
                <a:ea typeface="DengXian" panose="02010600030101010101" pitchFamily="2" charset="-122"/>
                <a:cs typeface="Times New Roman" panose="02020603050405020304" pitchFamily="18" charset="0"/>
              </a:rPr>
              <a:t>The reason they differ is because the numerical solution will sometimes do partial allocation, whereas the approximation doesn't capture diminishing returns and is an all or nothing allocation. </a:t>
            </a:r>
          </a:p>
          <a:p>
            <a:pPr marL="0" marR="0">
              <a:spcBef>
                <a:spcPts val="0"/>
              </a:spcBef>
              <a:spcAft>
                <a:spcPts val="0"/>
              </a:spcAft>
            </a:pPr>
            <a:endParaRPr lang="en-US" sz="1800" dirty="0">
              <a:effectLst/>
              <a:latin typeface="Times" pitchFamily="2" charset="0"/>
              <a:ea typeface="DengXian" panose="02010600030101010101" pitchFamily="2" charset="-122"/>
              <a:cs typeface="Times New Roman" panose="02020603050405020304" pitchFamily="18" charset="0"/>
            </a:endParaRPr>
          </a:p>
          <a:p>
            <a:pPr marL="0" marR="0">
              <a:spcBef>
                <a:spcPts val="0"/>
              </a:spcBef>
              <a:spcAft>
                <a:spcPts val="0"/>
              </a:spcAft>
            </a:pPr>
            <a:endParaRPr lang="en-US" sz="1800" dirty="0">
              <a:effectLst/>
              <a:latin typeface="Times" pitchFamily="2" charset="0"/>
              <a:ea typeface="DengXian" panose="02010600030101010101" pitchFamily="2" charset="-122"/>
              <a:cs typeface="Times New Roman" panose="02020603050405020304" pitchFamily="18" charset="0"/>
            </a:endParaRPr>
          </a:p>
          <a:p>
            <a:pPr marL="0" marR="0">
              <a:spcBef>
                <a:spcPts val="0"/>
              </a:spcBef>
              <a:spcAft>
                <a:spcPts val="0"/>
              </a:spcAft>
            </a:pPr>
            <a:endParaRPr lang="en-US" sz="1800" dirty="0">
              <a:effectLst/>
              <a:latin typeface="Times" pitchFamily="2" charset="0"/>
              <a:ea typeface="DengXian" panose="02010600030101010101" pitchFamily="2" charset="-122"/>
              <a:cs typeface="Times New Roman" panose="02020603050405020304" pitchFamily="18" charset="0"/>
            </a:endParaRPr>
          </a:p>
          <a:p>
            <a:pPr marL="0" marR="0">
              <a:spcBef>
                <a:spcPts val="0"/>
              </a:spcBef>
              <a:spcAft>
                <a:spcPts val="0"/>
              </a:spcAft>
            </a:pPr>
            <a:r>
              <a:rPr lang="en-US" sz="1800" dirty="0">
                <a:effectLst/>
                <a:latin typeface="Times" pitchFamily="2" charset="0"/>
                <a:ea typeface="DengXian" panose="02010600030101010101" pitchFamily="2" charset="-122"/>
                <a:cs typeface="Times New Roman" panose="02020603050405020304" pitchFamily="18" charset="0"/>
              </a:rPr>
              <a:t>Reason differ is because numerical optimal at certain point will divide, whereas approximated is all or nothing. Won’t capture diminishing returns. </a:t>
            </a:r>
          </a:p>
        </p:txBody>
      </p:sp>
      <p:sp>
        <p:nvSpPr>
          <p:cNvPr id="4" name="Slide Number Placeholder 3"/>
          <p:cNvSpPr>
            <a:spLocks noGrp="1"/>
          </p:cNvSpPr>
          <p:nvPr>
            <p:ph type="sldNum" sz="quarter" idx="5"/>
          </p:nvPr>
        </p:nvSpPr>
        <p:spPr/>
        <p:txBody>
          <a:bodyPr/>
          <a:lstStyle/>
          <a:p>
            <a:fld id="{64140ACE-2F39-6144-BA60-16D39D17057A}" type="slidenum">
              <a:rPr lang="en-US" altLang="en-US" smtClean="0"/>
              <a:pPr/>
              <a:t>34</a:t>
            </a:fld>
            <a:endParaRPr lang="en-US" altLang="en-US"/>
          </a:p>
        </p:txBody>
      </p:sp>
    </p:spTree>
    <p:extLst>
      <p:ext uri="{BB962C8B-B14F-4D97-AF65-F5344CB8AC3E}">
        <p14:creationId xmlns:p14="http://schemas.microsoft.com/office/powerpoint/2010/main" val="268380268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marR="0">
              <a:spcBef>
                <a:spcPts val="0"/>
              </a:spcBef>
              <a:spcAft>
                <a:spcPts val="0"/>
              </a:spcAft>
            </a:pPr>
            <a:r>
              <a:rPr lang="en-US" sz="1800" dirty="0">
                <a:effectLst/>
                <a:latin typeface="Times"/>
                <a:ea typeface="DengXian" panose="02010600030101010101" pitchFamily="2" charset="-122"/>
                <a:cs typeface="Times New Roman" panose="02020603050405020304" pitchFamily="18" charset="0"/>
              </a:rPr>
              <a:t>The paper I just presented considers a single allocation of vaccines. In reality, vaccination efforts extend over time. Additionally, the Taylor expansions I use provide reasonable approximations in the short term but might not be as accurate for longer time horizons. To address these shortcomings/limitations, In this second paper, I extend the framework to a dynamic setting, considering multiple time periods. </a:t>
            </a:r>
            <a:endParaRPr lang="en-US" sz="1800" dirty="0">
              <a:effectLst/>
              <a:latin typeface="Calibri" panose="020F0502020204030204" pitchFamily="34" charset="0"/>
              <a:ea typeface="DengXian" panose="02010600030101010101" pitchFamily="2" charset="-122"/>
              <a:cs typeface="Times New Roman" panose="02020603050405020304" pitchFamily="18" charset="0"/>
            </a:endParaRPr>
          </a:p>
          <a:p>
            <a:pPr marL="0" marR="0">
              <a:spcBef>
                <a:spcPts val="0"/>
              </a:spcBef>
              <a:spcAft>
                <a:spcPts val="0"/>
              </a:spcAft>
            </a:pPr>
            <a:r>
              <a:rPr lang="en-US" sz="1800" dirty="0">
                <a:effectLst/>
                <a:latin typeface="Times"/>
                <a:ea typeface="DengXian" panose="02010600030101010101" pitchFamily="2" charset="-122"/>
                <a:cs typeface="Times New Roman" panose="02020603050405020304" pitchFamily="18" charset="0"/>
              </a:rPr>
              <a:t>I consider K discrete time periods. I index the time periods by \tau, and denote by t_\tau the beginning of time period \tau. </a:t>
            </a:r>
            <a:endParaRPr lang="en-US" sz="1800" dirty="0">
              <a:effectLst/>
              <a:latin typeface="Calibri" panose="020F0502020204030204" pitchFamily="34" charset="0"/>
              <a:ea typeface="DengXian" panose="02010600030101010101" pitchFamily="2" charset="-122"/>
              <a:cs typeface="Times New Roman" panose="02020603050405020304" pitchFamily="18" charset="0"/>
            </a:endParaRPr>
          </a:p>
          <a:p>
            <a:pPr marL="0" marR="0">
              <a:spcBef>
                <a:spcPts val="0"/>
              </a:spcBef>
              <a:spcAft>
                <a:spcPts val="0"/>
              </a:spcAft>
            </a:pPr>
            <a:r>
              <a:rPr lang="en-US" sz="1800" dirty="0">
                <a:effectLst/>
                <a:latin typeface="Times"/>
                <a:ea typeface="DengXian" panose="02010600030101010101" pitchFamily="2" charset="-122"/>
                <a:cs typeface="Times New Roman" panose="02020603050405020304" pitchFamily="18" charset="0"/>
              </a:rPr>
              <a:t>I consider the same SIR model with </a:t>
            </a:r>
            <a:r>
              <a:rPr lang="en-US" sz="1800" i="1" dirty="0">
                <a:effectLst/>
                <a:latin typeface="Times"/>
                <a:ea typeface="DengXian" panose="02010600030101010101" pitchFamily="2" charset="-122"/>
                <a:cs typeface="Times New Roman" panose="02020603050405020304" pitchFamily="18" charset="0"/>
              </a:rPr>
              <a:t>n</a:t>
            </a:r>
            <a:r>
              <a:rPr lang="en-US" sz="1800" dirty="0">
                <a:effectLst/>
                <a:latin typeface="Times"/>
                <a:ea typeface="DengXian" panose="02010600030101010101" pitchFamily="2" charset="-122"/>
                <a:cs typeface="Times New Roman" panose="02020603050405020304" pitchFamily="18" charset="0"/>
              </a:rPr>
              <a:t> interacting population groups, and assume that a preventive vaccine with effectiveness eta is available. Instead of a single allocation of vaccines, I assume that a limited number of vaccines are available to be distributed at the start of each time period. </a:t>
            </a:r>
            <a:endParaRPr lang="en-US" sz="1800" dirty="0">
              <a:effectLst/>
              <a:latin typeface="Calibri" panose="020F0502020204030204" pitchFamily="34" charset="0"/>
              <a:ea typeface="DengXian" panose="02010600030101010101" pitchFamily="2" charset="-122"/>
              <a:cs typeface="Times New Roman" panose="02020603050405020304" pitchFamily="18" charset="0"/>
            </a:endParaRPr>
          </a:p>
          <a:p>
            <a:pPr marL="0" marR="0">
              <a:spcBef>
                <a:spcPts val="0"/>
              </a:spcBef>
              <a:spcAft>
                <a:spcPts val="0"/>
              </a:spcAft>
            </a:pPr>
            <a:r>
              <a:rPr lang="en-US" sz="1800" dirty="0">
                <a:effectLst/>
                <a:latin typeface="Times"/>
                <a:ea typeface="DengXian" panose="02010600030101010101" pitchFamily="2" charset="-122"/>
                <a:cs typeface="Times New Roman" panose="02020603050405020304" pitchFamily="18" charset="0"/>
              </a:rPr>
              <a:t>The allocation of vaccines moves susceptible individuals to the recovered health state as before. </a:t>
            </a:r>
            <a:endParaRPr lang="en-US" sz="1800" dirty="0">
              <a:effectLst/>
              <a:latin typeface="Calibri" panose="020F0502020204030204" pitchFamily="34" charset="0"/>
              <a:ea typeface="DengXian" panose="02010600030101010101" pitchFamily="2" charset="-122"/>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64140ACE-2F39-6144-BA60-16D39D17057A}" type="slidenum">
              <a:rPr lang="en-US" altLang="en-US" smtClean="0"/>
              <a:pPr/>
              <a:t>35</a:t>
            </a:fld>
            <a:endParaRPr lang="en-US" altLang="en-US"/>
          </a:p>
        </p:txBody>
      </p:sp>
    </p:spTree>
    <p:extLst>
      <p:ext uri="{BB962C8B-B14F-4D97-AF65-F5344CB8AC3E}">
        <p14:creationId xmlns:p14="http://schemas.microsoft.com/office/powerpoint/2010/main" val="98391226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a:spcBef>
                <a:spcPts val="0"/>
              </a:spcBef>
              <a:spcAft>
                <a:spcPts val="0"/>
              </a:spcAft>
            </a:pPr>
            <a:r>
              <a:rPr lang="en-US" sz="1800" dirty="0">
                <a:effectLst/>
                <a:latin typeface="Times"/>
                <a:ea typeface="DengXian" panose="02010600030101010101" pitchFamily="2" charset="-122"/>
                <a:cs typeface="Times New Roman" panose="02020603050405020304" pitchFamily="18" charset="0"/>
              </a:rPr>
              <a:t>For deaths, the problem is similar so I will describe it briefly. With the SIR model, the rate of change of D is proportional to the infected compartment size, which is always positive, so D is always increasing. </a:t>
            </a:r>
            <a:endParaRPr lang="en-US" sz="1800" dirty="0">
              <a:effectLst/>
              <a:latin typeface="Calibri" panose="020F0502020204030204" pitchFamily="34" charset="0"/>
              <a:ea typeface="DengXian" panose="02010600030101010101" pitchFamily="2" charset="-122"/>
              <a:cs typeface="Times New Roman" panose="02020603050405020304" pitchFamily="18" charset="0"/>
            </a:endParaRPr>
          </a:p>
          <a:p>
            <a:pPr marL="0" marR="0">
              <a:spcBef>
                <a:spcPts val="0"/>
              </a:spcBef>
              <a:spcAft>
                <a:spcPts val="0"/>
              </a:spcAft>
            </a:pPr>
            <a:r>
              <a:rPr lang="en-US" sz="1800" dirty="0">
                <a:effectLst/>
                <a:latin typeface="Times"/>
                <a:ea typeface="DengXian" panose="02010600030101010101" pitchFamily="2" charset="-122"/>
                <a:cs typeface="Times New Roman" panose="02020603050405020304" pitchFamily="18" charset="0"/>
              </a:rPr>
              <a:t>But with the approximation, the rate of change could be negative since the approximation I tilde could be negative. So I need to add the same constraint as previously so that the approximation of deaths is always increasing, which makes sense because deaths is a trapping state in my model. </a:t>
            </a:r>
            <a:endParaRPr lang="en-US" sz="1800" dirty="0">
              <a:effectLst/>
              <a:latin typeface="Calibri" panose="020F0502020204030204" pitchFamily="34" charset="0"/>
              <a:ea typeface="DengXian" panose="02010600030101010101" pitchFamily="2" charset="-122"/>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64140ACE-2F39-6144-BA60-16D39D17057A}" type="slidenum">
              <a:rPr lang="en-US" altLang="en-US" smtClean="0"/>
              <a:pPr/>
              <a:t>36</a:t>
            </a:fld>
            <a:endParaRPr lang="en-US" altLang="en-US"/>
          </a:p>
        </p:txBody>
      </p:sp>
    </p:spTree>
    <p:extLst>
      <p:ext uri="{BB962C8B-B14F-4D97-AF65-F5344CB8AC3E}">
        <p14:creationId xmlns:p14="http://schemas.microsoft.com/office/powerpoint/2010/main" val="260760900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marR="0">
              <a:spcBef>
                <a:spcPts val="0"/>
              </a:spcBef>
              <a:spcAft>
                <a:spcPts val="0"/>
              </a:spcAft>
            </a:pPr>
            <a:r>
              <a:rPr lang="en-US" sz="1800" dirty="0">
                <a:effectLst/>
                <a:latin typeface="Times"/>
                <a:ea typeface="DengXian" panose="02010600030101010101" pitchFamily="2" charset="-122"/>
                <a:cs typeface="Times New Roman" panose="02020603050405020304" pitchFamily="18" charset="0"/>
              </a:rPr>
              <a:t>I formalize the optimal vaccine allocation problem considering multiple allocations. </a:t>
            </a:r>
            <a:endParaRPr lang="en-US" sz="1800" dirty="0">
              <a:effectLst/>
              <a:latin typeface="Calibri" panose="020F0502020204030204" pitchFamily="34" charset="0"/>
              <a:ea typeface="DengXian" panose="02010600030101010101" pitchFamily="2" charset="-122"/>
              <a:cs typeface="Times New Roman" panose="02020603050405020304" pitchFamily="18" charset="0"/>
            </a:endParaRPr>
          </a:p>
          <a:p>
            <a:pPr marL="0" marR="0">
              <a:spcBef>
                <a:spcPts val="0"/>
              </a:spcBef>
              <a:spcAft>
                <a:spcPts val="0"/>
              </a:spcAft>
            </a:pPr>
            <a:r>
              <a:rPr lang="en-US" sz="1800" dirty="0">
                <a:effectLst/>
                <a:latin typeface="Times"/>
                <a:ea typeface="DengXian" panose="02010600030101010101" pitchFamily="2" charset="-122"/>
                <a:cs typeface="Times New Roman" panose="02020603050405020304" pitchFamily="18" charset="0"/>
              </a:rPr>
              <a:t>I consider the same four objective functions, and I have similar constraints on vaccine allocation, but this time repeated for each time period. The most important difference here is that we have an additional time component to the problem. We are minimizing over the full set of vaccine allocation, denoted by capital V. V is the vaccine allocation for each group and at each time period. V here is an n by K matrix, whereas previously we were minimizing over an n dimensional vector. This is much more complex because vaccination occurs over multiple time periods. In this dynamic setting, the epidemic evolves continuously, and at discrete time points, the trajectory is changed by vaccine allocation. And this vaccine allocation can have a nonlinear effect on epidemic evolution. </a:t>
            </a:r>
            <a:endParaRPr lang="en-US" sz="1800" dirty="0">
              <a:effectLst/>
              <a:latin typeface="Calibri" panose="020F0502020204030204" pitchFamily="34" charset="0"/>
              <a:ea typeface="DengXian" panose="02010600030101010101" pitchFamily="2" charset="-122"/>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64140ACE-2F39-6144-BA60-16D39D17057A}" type="slidenum">
              <a:rPr lang="en-US" altLang="en-US" smtClean="0"/>
              <a:pPr/>
              <a:t>37</a:t>
            </a:fld>
            <a:endParaRPr lang="en-US" altLang="en-US"/>
          </a:p>
        </p:txBody>
      </p:sp>
    </p:spTree>
    <p:extLst>
      <p:ext uri="{BB962C8B-B14F-4D97-AF65-F5344CB8AC3E}">
        <p14:creationId xmlns:p14="http://schemas.microsoft.com/office/powerpoint/2010/main" val="132809425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a:spcBef>
                <a:spcPts val="0"/>
              </a:spcBef>
              <a:spcAft>
                <a:spcPts val="0"/>
              </a:spcAft>
            </a:pPr>
            <a:r>
              <a:rPr lang="en-US" sz="1800" dirty="0">
                <a:effectLst/>
                <a:latin typeface="Times"/>
                <a:ea typeface="DengXian" panose="02010600030101010101" pitchFamily="2" charset="-122"/>
                <a:cs typeface="Times New Roman" panose="02020603050405020304" pitchFamily="18" charset="0"/>
              </a:rPr>
              <a:t>And I will now show with a numerical example calibrated to COVID-19 that this heuristic performs very well. </a:t>
            </a:r>
            <a:endParaRPr lang="en-US" sz="1800" dirty="0">
              <a:effectLst/>
              <a:latin typeface="Calibri" panose="020F0502020204030204" pitchFamily="34" charset="0"/>
              <a:ea typeface="DengXian" panose="02010600030101010101" pitchFamily="2" charset="-122"/>
              <a:cs typeface="Times New Roman" panose="02020603050405020304" pitchFamily="18" charset="0"/>
            </a:endParaRPr>
          </a:p>
          <a:p>
            <a:pPr marL="0" marR="0">
              <a:spcBef>
                <a:spcPts val="0"/>
              </a:spcBef>
              <a:spcAft>
                <a:spcPts val="0"/>
              </a:spcAft>
            </a:pPr>
            <a:r>
              <a:rPr lang="en-US" sz="1800" dirty="0">
                <a:effectLst/>
                <a:latin typeface="Times"/>
                <a:ea typeface="DengXian" panose="02010600030101010101" pitchFamily="2" charset="-122"/>
                <a:cs typeface="Times New Roman" panose="02020603050405020304" pitchFamily="18" charset="0"/>
              </a:rPr>
              <a:t>I divide the population into 4 age groups (individuals under age 20 (group 1), individuals aged 20-39 (group 2), individuals aged 40-65 (group 3), and individuals over age 65 (group 4)) </a:t>
            </a:r>
            <a:endParaRPr lang="en-US" sz="1800" dirty="0">
              <a:effectLst/>
              <a:latin typeface="Calibri" panose="020F0502020204030204" pitchFamily="34" charset="0"/>
              <a:ea typeface="DengXian" panose="02010600030101010101" pitchFamily="2" charset="-122"/>
              <a:cs typeface="Times New Roman" panose="02020603050405020304" pitchFamily="18" charset="0"/>
            </a:endParaRPr>
          </a:p>
          <a:p>
            <a:pPr marL="0" marR="0">
              <a:spcBef>
                <a:spcPts val="0"/>
              </a:spcBef>
              <a:spcAft>
                <a:spcPts val="0"/>
              </a:spcAft>
            </a:pPr>
            <a:r>
              <a:rPr lang="en-US" sz="1800" dirty="0">
                <a:effectLst/>
                <a:latin typeface="Times"/>
                <a:ea typeface="DengXian" panose="02010600030101010101" pitchFamily="2" charset="-122"/>
                <a:cs typeface="Times New Roman" panose="02020603050405020304" pitchFamily="18" charset="0"/>
              </a:rPr>
              <a:t>I consider three time periods with a shorter length, of 7, 15, and 30 days. </a:t>
            </a:r>
            <a:endParaRPr lang="en-US" sz="1800" dirty="0">
              <a:effectLst/>
              <a:latin typeface="Calibri" panose="020F0502020204030204" pitchFamily="34" charset="0"/>
              <a:ea typeface="DengXian" panose="02010600030101010101" pitchFamily="2" charset="-122"/>
              <a:cs typeface="Times New Roman" panose="02020603050405020304" pitchFamily="18" charset="0"/>
            </a:endParaRPr>
          </a:p>
          <a:p>
            <a:pPr marL="0" marR="0">
              <a:spcBef>
                <a:spcPts val="0"/>
              </a:spcBef>
              <a:spcAft>
                <a:spcPts val="0"/>
              </a:spcAft>
            </a:pPr>
            <a:r>
              <a:rPr lang="en-US" sz="1800" dirty="0">
                <a:effectLst/>
                <a:latin typeface="Times"/>
                <a:ea typeface="DengXian" panose="02010600030101010101" pitchFamily="2" charset="-122"/>
                <a:cs typeface="Times New Roman" panose="02020603050405020304" pitchFamily="18" charset="0"/>
              </a:rPr>
              <a:t>I calibrate the model using epidemic data for New York State from September to November 2020. This time frame corresponds to the second COVID wave, and it was the latest available data when the paper was published.</a:t>
            </a:r>
            <a:endParaRPr lang="en-US" sz="1800" dirty="0">
              <a:effectLst/>
              <a:latin typeface="Calibri" panose="020F0502020204030204" pitchFamily="34" charset="0"/>
              <a:ea typeface="DengXian" panose="02010600030101010101" pitchFamily="2" charset="-122"/>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64140ACE-2F39-6144-BA60-16D39D17057A}" type="slidenum">
              <a:rPr lang="en-US" altLang="en-US" smtClean="0"/>
              <a:pPr/>
              <a:t>38</a:t>
            </a:fld>
            <a:endParaRPr lang="en-US" altLang="en-US"/>
          </a:p>
        </p:txBody>
      </p:sp>
    </p:spTree>
    <p:extLst>
      <p:ext uri="{BB962C8B-B14F-4D97-AF65-F5344CB8AC3E}">
        <p14:creationId xmlns:p14="http://schemas.microsoft.com/office/powerpoint/2010/main" val="389172434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marR="0">
              <a:spcBef>
                <a:spcPts val="0"/>
              </a:spcBef>
              <a:spcAft>
                <a:spcPts val="0"/>
              </a:spcAft>
            </a:pPr>
            <a:r>
              <a:rPr lang="en-US" sz="1800" dirty="0">
                <a:effectLst/>
                <a:latin typeface="Times"/>
                <a:ea typeface="DengXian" panose="02010600030101010101" pitchFamily="2" charset="-122"/>
                <a:cs typeface="Times New Roman" panose="02020603050405020304" pitchFamily="18" charset="0"/>
              </a:rPr>
              <a:t>Now that I've calibrated the model, I can determine the optimal vaccine allocation for each time period. The results hold across all time period lengths, so I will only present results for a time period length of 7 days. For the objective of minimizing infections, in the first and second time periods, group 2 (which consists of individuals aged 20-39) is vaccinated first for all vaccination levels. In the third time period, the allocation prioritizes group 1 over group 2 for higher levels of vaccination. The takeaway here is that to minimize infections, it is optimal to vaccinate groups that spread the infection the most. </a:t>
            </a:r>
            <a:endParaRPr lang="en-US" sz="1800" dirty="0">
              <a:effectLst/>
              <a:latin typeface="Calibri" panose="020F0502020204030204" pitchFamily="34" charset="0"/>
              <a:ea typeface="DengXian" panose="02010600030101010101" pitchFamily="2" charset="-122"/>
              <a:cs typeface="Times New Roman" panose="02020603050405020304" pitchFamily="18" charset="0"/>
            </a:endParaRPr>
          </a:p>
          <a:p>
            <a:pPr marL="0" marR="0">
              <a:spcBef>
                <a:spcPts val="0"/>
              </a:spcBef>
              <a:spcAft>
                <a:spcPts val="0"/>
              </a:spcAft>
            </a:pPr>
            <a:r>
              <a:rPr lang="en-US" sz="1800" dirty="0">
                <a:effectLst/>
                <a:latin typeface="Times"/>
                <a:ea typeface="DengXian" panose="02010600030101010101" pitchFamily="2" charset="-122"/>
                <a:cs typeface="Times New Roman" panose="02020603050405020304" pitchFamily="18" charset="0"/>
              </a:rPr>
              <a:t>To minimize deaths, life years lost, and QALYs lost, older age groups are prioritized. This is intuitive because mortality increases significantly with age. </a:t>
            </a:r>
            <a:endParaRPr lang="en-US" sz="1800" dirty="0">
              <a:effectLst/>
              <a:latin typeface="Calibri" panose="020F0502020204030204" pitchFamily="34" charset="0"/>
              <a:ea typeface="DengXian" panose="02010600030101010101" pitchFamily="2" charset="-122"/>
              <a:cs typeface="Times New Roman" panose="02020603050405020304" pitchFamily="18" charset="0"/>
            </a:endParaRPr>
          </a:p>
          <a:p>
            <a:pPr marL="0" marR="0">
              <a:spcBef>
                <a:spcPts val="0"/>
              </a:spcBef>
              <a:spcAft>
                <a:spcPts val="0"/>
              </a:spcAft>
            </a:pPr>
            <a:r>
              <a:rPr lang="en-US" sz="1800" dirty="0">
                <a:effectLst/>
                <a:latin typeface="Times"/>
                <a:ea typeface="DengXian" panose="02010600030101010101" pitchFamily="2" charset="-122"/>
                <a:cs typeface="Times New Roman" panose="02020603050405020304" pitchFamily="18" charset="0"/>
              </a:rPr>
              <a:t>These findings are consistent with CDC and other recommendations to prioritize older age groups for vaccination to minimize deaths. </a:t>
            </a:r>
            <a:endParaRPr lang="en-US" sz="1800" dirty="0">
              <a:effectLst/>
              <a:latin typeface="Calibri" panose="020F0502020204030204" pitchFamily="34" charset="0"/>
              <a:ea typeface="DengXian" panose="02010600030101010101" pitchFamily="2" charset="-122"/>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64140ACE-2F39-6144-BA60-16D39D17057A}" type="slidenum">
              <a:rPr lang="en-US" altLang="en-US" smtClean="0"/>
              <a:pPr/>
              <a:t>39</a:t>
            </a:fld>
            <a:endParaRPr lang="en-US" altLang="en-US"/>
          </a:p>
        </p:txBody>
      </p:sp>
    </p:spTree>
    <p:extLst>
      <p:ext uri="{BB962C8B-B14F-4D97-AF65-F5344CB8AC3E}">
        <p14:creationId xmlns:p14="http://schemas.microsoft.com/office/powerpoint/2010/main" val="96490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marR="0">
              <a:spcBef>
                <a:spcPts val="0"/>
              </a:spcBef>
              <a:spcAft>
                <a:spcPts val="0"/>
              </a:spcAft>
            </a:pPr>
            <a:r>
              <a:rPr lang="en-US" sz="1800" dirty="0">
                <a:effectLst/>
                <a:latin typeface="Times"/>
                <a:ea typeface="DengXian" panose="02010600030101010101" pitchFamily="2" charset="-122"/>
                <a:cs typeface="Times New Roman" panose="02020603050405020304" pitchFamily="18" charset="0"/>
              </a:rPr>
              <a:t>For many epidemic diseases such as COVID-19, vaccination is an essential part of control. However, vaccine supplies are often constrained. So when allocating these limited vaccines, policy makers frequently have goals relating to individual as well as population-level health benefits. For example, a report from the National Academy of Sciences, Engineering and Medicine on equitable allocation of COVID-19 vaccine states that ‘‘The goal of the committee’s framework is to reduce morbidity, mortality, and negative societal impact due to the transmission of the virus’’. </a:t>
            </a:r>
            <a:endParaRPr lang="en-US" sz="1800" dirty="0">
              <a:effectLst/>
              <a:latin typeface="Calibri" panose="020F0502020204030204" pitchFamily="34" charset="0"/>
              <a:ea typeface="DengXian" panose="02010600030101010101" pitchFamily="2" charset="-122"/>
              <a:cs typeface="Times New Roman" panose="02020603050405020304" pitchFamily="18" charset="0"/>
            </a:endParaRPr>
          </a:p>
          <a:p>
            <a:pPr marL="0" marR="0">
              <a:spcBef>
                <a:spcPts val="0"/>
              </a:spcBef>
              <a:spcAft>
                <a:spcPts val="0"/>
              </a:spcAft>
            </a:pPr>
            <a:r>
              <a:rPr lang="en-US" sz="1800" dirty="0">
                <a:effectLst/>
                <a:latin typeface="Times"/>
                <a:ea typeface="DengXian" panose="02010600030101010101" pitchFamily="2" charset="-122"/>
                <a:cs typeface="Times New Roman" panose="02020603050405020304" pitchFamily="18" charset="0"/>
              </a:rPr>
              <a:t>However, such goals are not necessarily compatible. </a:t>
            </a:r>
            <a:endParaRPr lang="en-US" sz="1800" dirty="0">
              <a:effectLst/>
              <a:latin typeface="Calibri" panose="020F0502020204030204" pitchFamily="34" charset="0"/>
              <a:ea typeface="DengXian" panose="02010600030101010101" pitchFamily="2" charset="-122"/>
              <a:cs typeface="Times New Roman" panose="02020603050405020304" pitchFamily="18" charset="0"/>
            </a:endParaRPr>
          </a:p>
          <a:p>
            <a:pPr marL="0" marR="0">
              <a:spcBef>
                <a:spcPts val="0"/>
              </a:spcBef>
              <a:spcAft>
                <a:spcPts val="0"/>
              </a:spcAft>
            </a:pPr>
            <a:r>
              <a:rPr lang="en-US" sz="1800" dirty="0">
                <a:effectLst/>
                <a:latin typeface="Times"/>
                <a:ea typeface="DengXian" panose="02010600030101010101" pitchFamily="2" charset="-122"/>
                <a:cs typeface="Times New Roman" panose="02020603050405020304" pitchFamily="18" charset="0"/>
              </a:rPr>
              <a:t>If we think about the case of COVID-19, if the goal is to reduce deaths in the short term, then vaccines should be allocated to older people because they have a higher mortality rate. But if the goal is to reduce transmission, then vaccines should be allocated to younger people, because they are more likely to acquire and then spread the infection. </a:t>
            </a:r>
            <a:endParaRPr lang="en-US" sz="1800" dirty="0">
              <a:effectLst/>
              <a:latin typeface="Calibri" panose="020F0502020204030204" pitchFamily="34" charset="0"/>
              <a:ea typeface="DengXian" panose="02010600030101010101" pitchFamily="2" charset="-122"/>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a:defRPr/>
            </a:pPr>
            <a:fld id="{6623FD58-7A4C-A646-9CDB-77F36BF434E7}" type="slidenum">
              <a:rPr lang="en-US" altLang="en-US" smtClean="0"/>
              <a:pPr>
                <a:defRPr/>
              </a:pPr>
              <a:t>4</a:t>
            </a:fld>
            <a:endParaRPr lang="en-US" altLang="en-US"/>
          </a:p>
        </p:txBody>
      </p:sp>
    </p:spTree>
    <p:extLst>
      <p:ext uri="{BB962C8B-B14F-4D97-AF65-F5344CB8AC3E}">
        <p14:creationId xmlns:p14="http://schemas.microsoft.com/office/powerpoint/2010/main" val="210378802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marR="0">
              <a:spcBef>
                <a:spcPts val="0"/>
              </a:spcBef>
              <a:spcAft>
                <a:spcPts val="0"/>
              </a:spcAft>
            </a:pPr>
            <a:r>
              <a:rPr lang="en-US" sz="1800" dirty="0">
                <a:effectLst/>
                <a:latin typeface="Times"/>
                <a:ea typeface="DengXian" panose="02010600030101010101" pitchFamily="2" charset="-122"/>
                <a:cs typeface="Times New Roman" panose="02020603050405020304" pitchFamily="18" charset="0"/>
              </a:rPr>
              <a:t>I then evaluate the accuracy of the approximated solution by comparing it to the true numerical solution found using exhaustive search. I find that the approximated solution is near optimal. It differs from the numerical solution by at most 0.02%. </a:t>
            </a:r>
            <a:endParaRPr lang="en-US" sz="1800" dirty="0">
              <a:effectLst/>
              <a:latin typeface="Calibri" panose="020F0502020204030204" pitchFamily="34" charset="0"/>
              <a:ea typeface="DengXian" panose="02010600030101010101" pitchFamily="2" charset="-122"/>
              <a:cs typeface="Times New Roman" panose="02020603050405020304" pitchFamily="18" charset="0"/>
            </a:endParaRPr>
          </a:p>
          <a:p>
            <a:pPr marL="0" marR="0">
              <a:spcBef>
                <a:spcPts val="0"/>
              </a:spcBef>
              <a:spcAft>
                <a:spcPts val="0"/>
              </a:spcAft>
            </a:pPr>
            <a:r>
              <a:rPr lang="en-US" sz="1800" dirty="0">
                <a:effectLst/>
                <a:latin typeface="Times"/>
                <a:ea typeface="DengXian" panose="02010600030101010101" pitchFamily="2" charset="-122"/>
                <a:cs typeface="Times New Roman" panose="02020603050405020304" pitchFamily="18" charset="0"/>
              </a:rPr>
              <a:t>In the interest of time, I only present results for a time horizon of 7 days. Results qualitatively hold across all time horizons. This figure here shows the percentage difference between the value of the objective function at the numerical and approximated optimal solution for all three time periods. For the objectives of minimizing deaths, life years lost, and QALYs lost, the approximated optimal solution matches the numerical optimal solution in all cases (for any level of vaccination and time period). For the objective of minimizing new infections, the approximated and numerical solutions differ slightly in the third time period for 6% ≤ N/P ≤ 7%. </a:t>
            </a:r>
            <a:endParaRPr lang="en-US" sz="1800" dirty="0">
              <a:effectLst/>
              <a:latin typeface="Calibri" panose="020F0502020204030204" pitchFamily="34" charset="0"/>
              <a:ea typeface="DengXian" panose="02010600030101010101" pitchFamily="2" charset="-122"/>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64140ACE-2F39-6144-BA60-16D39D17057A}" type="slidenum">
              <a:rPr lang="en-US" altLang="en-US" smtClean="0"/>
              <a:pPr/>
              <a:t>40</a:t>
            </a:fld>
            <a:endParaRPr lang="en-US" altLang="en-US"/>
          </a:p>
        </p:txBody>
      </p:sp>
    </p:spTree>
    <p:extLst>
      <p:ext uri="{BB962C8B-B14F-4D97-AF65-F5344CB8AC3E}">
        <p14:creationId xmlns:p14="http://schemas.microsoft.com/office/powerpoint/2010/main" val="199395159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0" marR="0">
              <a:spcBef>
                <a:spcPts val="0"/>
              </a:spcBef>
              <a:spcAft>
                <a:spcPts val="0"/>
              </a:spcAft>
            </a:pPr>
            <a:r>
              <a:rPr lang="en-US" sz="1800" dirty="0">
                <a:effectLst/>
                <a:latin typeface="Times"/>
                <a:ea typeface="DengXian" panose="02010600030101010101" pitchFamily="2" charset="-122"/>
                <a:cs typeface="Times New Roman" panose="02020603050405020304" pitchFamily="18" charset="0"/>
              </a:rPr>
              <a:t>Let’s take a closer look at why the two solutions differ. The figure shows the approximated and numerical optimal allocation. And here I have written the priority order given by the approximated solution. We see that the discrepancy in allocations occurs close to the switching point: the approximated solution allocates all vaccines to group 2 when N/P= 6%, and to group 1 when N/P= 7%. In contrast, the numerical optimal solution allocates vaccines to both groups 1 and 2 when 6%≤N/P≤7%. The switch occurs more gradually in the numerical solution whereas the approximated solution is an all-or-nothing allocation, which is not always optimal. But the numerical solution nevertheless follows the priority order given by the approximated solution, prioritizing group 2 here and group 1 here. </a:t>
            </a:r>
            <a:endParaRPr lang="en-US" sz="1800" dirty="0">
              <a:effectLst/>
              <a:latin typeface="Calibri" panose="020F0502020204030204" pitchFamily="34" charset="0"/>
              <a:ea typeface="DengXian" panose="02010600030101010101" pitchFamily="2" charset="-122"/>
              <a:cs typeface="Times New Roman" panose="02020603050405020304" pitchFamily="18" charset="0"/>
            </a:endParaRPr>
          </a:p>
          <a:p>
            <a:pPr marL="0" marR="0">
              <a:spcBef>
                <a:spcPts val="0"/>
              </a:spcBef>
              <a:spcAft>
                <a:spcPts val="0"/>
              </a:spcAft>
            </a:pPr>
            <a:r>
              <a:rPr lang="en-US" sz="1800" dirty="0">
                <a:effectLst/>
                <a:latin typeface="Times"/>
                <a:ea typeface="DengXian" panose="02010600030101010101" pitchFamily="2" charset="-122"/>
                <a:cs typeface="Times New Roman" panose="02020603050405020304" pitchFamily="18" charset="0"/>
              </a:rPr>
              <a:t>One other thing I want to mention here, is that in addition to being interpretable, the approximated solution is also computationally much more efficient than the numerical solution. For example, the approximated solution takes less than a second to run, whereas the numerical solution takes around 2 hours to run. You could think that two hours is not so long, it's still feasible, but you could imagine problems that are more complex, with more population groups or a smaller grid size, where exhaustive search would become intractable, whereas my approximation would still run in a reasonable time.</a:t>
            </a:r>
            <a:endParaRPr lang="en-US" sz="1800" dirty="0">
              <a:effectLst/>
              <a:latin typeface="Calibri" panose="020F0502020204030204" pitchFamily="34" charset="0"/>
              <a:ea typeface="DengXian" panose="02010600030101010101" pitchFamily="2" charset="-122"/>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64140ACE-2F39-6144-BA60-16D39D17057A}" type="slidenum">
              <a:rPr lang="en-US" altLang="en-US" smtClean="0"/>
              <a:pPr/>
              <a:t>41</a:t>
            </a:fld>
            <a:endParaRPr lang="en-US" altLang="en-US"/>
          </a:p>
        </p:txBody>
      </p:sp>
    </p:spTree>
    <p:extLst>
      <p:ext uri="{BB962C8B-B14F-4D97-AF65-F5344CB8AC3E}">
        <p14:creationId xmlns:p14="http://schemas.microsoft.com/office/powerpoint/2010/main" val="35953357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a:spcBef>
                <a:spcPts val="0"/>
              </a:spcBef>
              <a:spcAft>
                <a:spcPts val="0"/>
              </a:spcAft>
            </a:pPr>
            <a:r>
              <a:rPr lang="en-US" sz="1800" dirty="0">
                <a:effectLst/>
                <a:latin typeface="Times" pitchFamily="2" charset="0"/>
                <a:ea typeface="DengXian" panose="02010600030101010101" pitchFamily="2" charset="-122"/>
                <a:cs typeface="Times New Roman" panose="02020603050405020304" pitchFamily="18" charset="0"/>
              </a:rPr>
              <a:t>In this paper, I aim to address two key research questions: which are how should vaccines be allocated? And how does the optimal allocation depend on the objective considered? Specifically, I consider four objective functions, which are minimizing new infections, deaths, life years lost, or quality-adjusted life years lost (or QALYs lost for short)</a:t>
            </a:r>
          </a:p>
          <a:p>
            <a:pPr marL="0" marR="0">
              <a:spcBef>
                <a:spcPts val="0"/>
              </a:spcBef>
              <a:spcAft>
                <a:spcPts val="0"/>
              </a:spcAft>
            </a:pPr>
            <a:endParaRPr lang="en-US" sz="1800" dirty="0">
              <a:effectLst/>
              <a:latin typeface="Times" pitchFamily="2" charset="0"/>
              <a:ea typeface="DengXian" panose="02010600030101010101" pitchFamily="2" charset="-122"/>
              <a:cs typeface="Times New Roman" panose="02020603050405020304" pitchFamily="18" charset="0"/>
            </a:endParaRPr>
          </a:p>
          <a:p>
            <a:pPr marL="0" marR="0">
              <a:spcBef>
                <a:spcPts val="0"/>
              </a:spcBef>
              <a:spcAft>
                <a:spcPts val="0"/>
              </a:spcAft>
            </a:pPr>
            <a:endParaRPr lang="en-US" sz="1800" dirty="0">
              <a:effectLst/>
              <a:latin typeface="Calibri" panose="020F0502020204030204" pitchFamily="34" charset="0"/>
              <a:ea typeface="DengXian" panose="02010600030101010101" pitchFamily="2" charset="-122"/>
              <a:cs typeface="Times New Roman" panose="02020603050405020304" pitchFamily="18" charset="0"/>
            </a:endParaRPr>
          </a:p>
          <a:p>
            <a:pPr marL="0" marR="0">
              <a:spcBef>
                <a:spcPts val="0"/>
              </a:spcBef>
              <a:spcAft>
                <a:spcPts val="0"/>
              </a:spcAft>
            </a:pPr>
            <a:r>
              <a:rPr lang="en-US" sz="1800" dirty="0">
                <a:effectLst/>
                <a:latin typeface="Times" pitchFamily="2" charset="0"/>
                <a:ea typeface="DengXian" panose="02010600030101010101" pitchFamily="2" charset="-122"/>
                <a:cs typeface="Times New Roman" panose="02020603050405020304" pitchFamily="18" charset="0"/>
              </a:rPr>
              <a:t>For those who are not familiar with QALYs, they are commonly used in health economics to measure health outcomes. They are calculated as the years of life multiplied by the utility value. This utility measures the quality of life for one year and is between 0 and 1, where 0 represents death and 1 represents perfect health. Utilities can be estimated from health surveys. </a:t>
            </a:r>
          </a:p>
        </p:txBody>
      </p:sp>
      <p:sp>
        <p:nvSpPr>
          <p:cNvPr id="4" name="Slide Number Placeholder 3"/>
          <p:cNvSpPr>
            <a:spLocks noGrp="1"/>
          </p:cNvSpPr>
          <p:nvPr>
            <p:ph type="sldNum" sz="quarter" idx="5"/>
          </p:nvPr>
        </p:nvSpPr>
        <p:spPr/>
        <p:txBody>
          <a:bodyPr/>
          <a:lstStyle/>
          <a:p>
            <a:fld id="{64140ACE-2F39-6144-BA60-16D39D17057A}" type="slidenum">
              <a:rPr lang="en-US" altLang="en-US" smtClean="0"/>
              <a:pPr/>
              <a:t>5</a:t>
            </a:fld>
            <a:endParaRPr lang="en-US" altLang="en-US"/>
          </a:p>
        </p:txBody>
      </p:sp>
    </p:spTree>
    <p:extLst>
      <p:ext uri="{BB962C8B-B14F-4D97-AF65-F5344CB8AC3E}">
        <p14:creationId xmlns:p14="http://schemas.microsoft.com/office/powerpoint/2010/main" val="40269101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marL="0" marR="0">
              <a:spcBef>
                <a:spcPts val="0"/>
              </a:spcBef>
              <a:spcAft>
                <a:spcPts val="0"/>
              </a:spcAft>
            </a:pPr>
            <a:r>
              <a:rPr lang="en-US" sz="1800" dirty="0">
                <a:effectLst/>
                <a:latin typeface="Times" pitchFamily="2" charset="0"/>
                <a:ea typeface="DengXian" panose="02010600030101010101" pitchFamily="2" charset="-122"/>
                <a:cs typeface="Times New Roman" panose="02020603050405020304" pitchFamily="18" charset="0"/>
              </a:rPr>
              <a:t>There are a number of papers that have focused on this problem. Some studies dating all the way back from 1997 formulate the problem as a mixed-integer or linear programming problem with the goal of minimizing the number or the cost of vaccines such that infections do not spread. </a:t>
            </a:r>
            <a:endParaRPr lang="en-US" sz="1800" dirty="0">
              <a:effectLst/>
              <a:latin typeface="Calibri" panose="020F0502020204030204" pitchFamily="34" charset="0"/>
              <a:ea typeface="DengXian" panose="02010600030101010101" pitchFamily="2" charset="-122"/>
              <a:cs typeface="Times New Roman" panose="02020603050405020304" pitchFamily="18" charset="0"/>
            </a:endParaRPr>
          </a:p>
          <a:p>
            <a:pPr marL="0" marR="0">
              <a:spcBef>
                <a:spcPts val="0"/>
              </a:spcBef>
              <a:spcAft>
                <a:spcPts val="0"/>
              </a:spcAft>
            </a:pPr>
            <a:r>
              <a:rPr lang="en-US" sz="1800" dirty="0">
                <a:effectLst/>
                <a:latin typeface="Times" pitchFamily="2" charset="0"/>
                <a:ea typeface="DengXian" panose="02010600030101010101" pitchFamily="2" charset="-122"/>
                <a:cs typeface="Times New Roman" panose="02020603050405020304" pitchFamily="18" charset="0"/>
              </a:rPr>
              <a:t>Other studies use an optimal control formulation to determine the continuous allocation of vaccine with the goal of minimizing vaccination cost added to the cost of infection. </a:t>
            </a:r>
            <a:endParaRPr lang="en-US" sz="1800" dirty="0">
              <a:effectLst/>
              <a:latin typeface="Calibri" panose="020F0502020204030204" pitchFamily="34" charset="0"/>
              <a:ea typeface="DengXian" panose="02010600030101010101" pitchFamily="2" charset="-122"/>
              <a:cs typeface="Times New Roman" panose="02020603050405020304" pitchFamily="18" charset="0"/>
            </a:endParaRPr>
          </a:p>
          <a:p>
            <a:pPr marL="0" marR="0">
              <a:spcBef>
                <a:spcPts val="0"/>
              </a:spcBef>
              <a:spcAft>
                <a:spcPts val="0"/>
              </a:spcAft>
            </a:pPr>
            <a:r>
              <a:rPr lang="en-US" sz="1800" dirty="0">
                <a:effectLst/>
                <a:latin typeface="Times" pitchFamily="2" charset="0"/>
                <a:ea typeface="DengXian" panose="02010600030101010101" pitchFamily="2" charset="-122"/>
                <a:cs typeface="Times New Roman" panose="02020603050405020304" pitchFamily="18" charset="0"/>
              </a:rPr>
              <a:t>Some researchers use age-structured compartmental models and they then use numerical simulations to evaluate the impact of different vaccination strategies. They apply these models to seasonal influenza or COVID-19 more recently. </a:t>
            </a:r>
            <a:endParaRPr lang="en-US" sz="1800" dirty="0">
              <a:effectLst/>
              <a:latin typeface="Calibri" panose="020F0502020204030204" pitchFamily="34" charset="0"/>
              <a:ea typeface="DengXian" panose="02010600030101010101" pitchFamily="2" charset="-122"/>
              <a:cs typeface="Times New Roman" panose="02020603050405020304" pitchFamily="18" charset="0"/>
            </a:endParaRPr>
          </a:p>
          <a:p>
            <a:pPr marL="0" marR="0">
              <a:spcBef>
                <a:spcPts val="0"/>
              </a:spcBef>
              <a:spcAft>
                <a:spcPts val="0"/>
              </a:spcAft>
            </a:pPr>
            <a:r>
              <a:rPr lang="en-US" sz="1800" dirty="0">
                <a:effectLst/>
                <a:latin typeface="Times"/>
                <a:ea typeface="DengXian" panose="02010600030101010101" pitchFamily="2" charset="-122"/>
                <a:cs typeface="Times New Roman" panose="02020603050405020304" pitchFamily="18" charset="0"/>
              </a:rPr>
              <a:t>Because of the complex epidemic dynamics, most of the optimization models that I just discussed do not have an analytical solution. Therefore black box models or simulations are prevalent in the literature on vaccine allocation. And this can lead to a few limitations in my opinion. First of all, these studies only solve a specific instance of the problem, and they require careful calibration of the epidemic parameters. These parameters can in turn have a major influence on the model predictions and results. Secondly, they lack transparency and do not provide insight into the reasons behind the optimal allocation. </a:t>
            </a:r>
          </a:p>
          <a:p>
            <a:pPr marL="0" marR="0">
              <a:spcBef>
                <a:spcPts val="0"/>
              </a:spcBef>
              <a:spcAft>
                <a:spcPts val="0"/>
              </a:spcAft>
            </a:pPr>
            <a:endParaRPr lang="en-US" sz="1800" dirty="0">
              <a:effectLst/>
              <a:latin typeface="Times"/>
              <a:ea typeface="DengXian" panose="02010600030101010101" pitchFamily="2" charset="-122"/>
              <a:cs typeface="Times New Roman" panose="02020603050405020304" pitchFamily="18" charset="0"/>
            </a:endParaRPr>
          </a:p>
          <a:p>
            <a:pPr marL="0" marR="0">
              <a:spcBef>
                <a:spcPts val="0"/>
              </a:spcBef>
              <a:spcAft>
                <a:spcPts val="0"/>
              </a:spcAft>
            </a:pPr>
            <a:r>
              <a:rPr lang="en-US" sz="1800" dirty="0">
                <a:effectLst/>
                <a:latin typeface="Times"/>
                <a:ea typeface="DengXian" panose="02010600030101010101" pitchFamily="2" charset="-122"/>
                <a:cs typeface="Times New Roman" panose="02020603050405020304" pitchFamily="18" charset="0"/>
              </a:rPr>
              <a:t>Update literature review</a:t>
            </a:r>
            <a:endParaRPr lang="en-US" sz="1800" dirty="0">
              <a:effectLst/>
              <a:latin typeface="Times" pitchFamily="2" charset="0"/>
              <a:ea typeface="DengXian" panose="02010600030101010101" pitchFamily="2" charset="-122"/>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64140ACE-2F39-6144-BA60-16D39D17057A}" type="slidenum">
              <a:rPr lang="en-US" altLang="en-US" smtClean="0"/>
              <a:pPr/>
              <a:t>6</a:t>
            </a:fld>
            <a:endParaRPr lang="en-US" altLang="en-US"/>
          </a:p>
        </p:txBody>
      </p:sp>
    </p:spTree>
    <p:extLst>
      <p:ext uri="{BB962C8B-B14F-4D97-AF65-F5344CB8AC3E}">
        <p14:creationId xmlns:p14="http://schemas.microsoft.com/office/powerpoint/2010/main" val="38989404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marR="0">
              <a:spcBef>
                <a:spcPts val="0"/>
              </a:spcBef>
              <a:spcAft>
                <a:spcPts val="0"/>
              </a:spcAft>
            </a:pPr>
            <a:r>
              <a:rPr lang="en-US" sz="1800" dirty="0">
                <a:effectLst/>
                <a:latin typeface="Times"/>
                <a:ea typeface="DengXian" panose="02010600030101010101" pitchFamily="2" charset="-122"/>
                <a:cs typeface="Times New Roman" panose="02020603050405020304" pitchFamily="18" charset="0"/>
              </a:rPr>
              <a:t>In this paper, I want to /add to this body of work/address this gap in the literature/ by developing a model that is very simple to interpret and to implement. So if we go back to the research goals, more than determining the optimal vaccine allocation, and how it depends on the objective, I want to give policy makers intuition behind the tradeoffs of these objectives. I propose a general theoretical framework to inform vaccine allocation. By approximating epidemic dynamics, I derive a novel analytical solution. I will later show you that this analytical solution is a greedy allocation that is very simple to communicate to policy makers, and is also easy to implement. I then show with numerical simulations calibrated to COVID-19 epidemic data that the approximated solution is near optimal. This ultimately allows me to provide intuition to decision makers as they allocate vaccines over time. What I do here is that I break down the problem to its simplest parts to gain intuition on the solution. </a:t>
            </a:r>
            <a:endParaRPr lang="en-US" sz="1800" dirty="0">
              <a:effectLst/>
              <a:latin typeface="Calibri" panose="020F0502020204030204" pitchFamily="34" charset="0"/>
              <a:ea typeface="DengXian" panose="02010600030101010101" pitchFamily="2" charset="-122"/>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64140ACE-2F39-6144-BA60-16D39D17057A}" type="slidenum">
              <a:rPr lang="en-US" altLang="en-US" smtClean="0"/>
              <a:pPr/>
              <a:t>7</a:t>
            </a:fld>
            <a:endParaRPr lang="en-US" altLang="en-US"/>
          </a:p>
        </p:txBody>
      </p:sp>
    </p:spTree>
    <p:extLst>
      <p:ext uri="{BB962C8B-B14F-4D97-AF65-F5344CB8AC3E}">
        <p14:creationId xmlns:p14="http://schemas.microsoft.com/office/powerpoint/2010/main" val="15378907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marL="0" marR="0">
              <a:spcBef>
                <a:spcPts val="0"/>
              </a:spcBef>
              <a:spcAft>
                <a:spcPts val="0"/>
              </a:spcAft>
            </a:pPr>
            <a:r>
              <a:rPr lang="en-US" sz="1800" dirty="0">
                <a:effectLst/>
                <a:latin typeface="Times"/>
                <a:ea typeface="DengXian" panose="02010600030101010101" pitchFamily="2" charset="-122"/>
                <a:cs typeface="Times New Roman" panose="02020603050405020304" pitchFamily="18" charset="0"/>
              </a:rPr>
              <a:t>To answer these questions, I use an SIR model which stands for Susceptible-Infected-Removed model. It’s a classical model of disease transmission within a population. Here I present the most basic model as a building block for the model that I developed. </a:t>
            </a:r>
            <a:endParaRPr lang="en-US" sz="1800" dirty="0">
              <a:effectLst/>
              <a:latin typeface="Calibri" panose="020F0502020204030204" pitchFamily="34" charset="0"/>
              <a:ea typeface="DengXian" panose="02010600030101010101" pitchFamily="2" charset="-122"/>
              <a:cs typeface="Times New Roman" panose="02020603050405020304" pitchFamily="18" charset="0"/>
            </a:endParaRPr>
          </a:p>
          <a:p>
            <a:pPr marL="0" marR="0">
              <a:spcBef>
                <a:spcPts val="0"/>
              </a:spcBef>
              <a:spcAft>
                <a:spcPts val="0"/>
              </a:spcAft>
            </a:pPr>
            <a:r>
              <a:rPr lang="en-US" sz="1800" dirty="0">
                <a:effectLst/>
                <a:latin typeface="Times"/>
                <a:ea typeface="DengXian" panose="02010600030101010101" pitchFamily="2" charset="-122"/>
                <a:cs typeface="Times New Roman" panose="02020603050405020304" pitchFamily="18" charset="0"/>
              </a:rPr>
              <a:t>Let’s start with susceptible individuals. These are individuals who might become infected through contact with another infected individual. </a:t>
            </a:r>
            <a:endParaRPr lang="en-US" sz="1800" dirty="0">
              <a:effectLst/>
              <a:latin typeface="Calibri" panose="020F0502020204030204" pitchFamily="34" charset="0"/>
              <a:ea typeface="DengXian" panose="02010600030101010101" pitchFamily="2" charset="-122"/>
              <a:cs typeface="Times New Roman" panose="02020603050405020304" pitchFamily="18" charset="0"/>
            </a:endParaRPr>
          </a:p>
          <a:p>
            <a:pPr marL="0" marR="0">
              <a:spcBef>
                <a:spcPts val="0"/>
              </a:spcBef>
              <a:spcAft>
                <a:spcPts val="0"/>
              </a:spcAft>
            </a:pPr>
            <a:r>
              <a:rPr lang="en-US" sz="1800" dirty="0">
                <a:effectLst/>
                <a:latin typeface="Times"/>
                <a:ea typeface="DengXian" panose="02010600030101010101" pitchFamily="2" charset="-122"/>
                <a:cs typeface="Times New Roman" panose="02020603050405020304" pitchFamily="18" charset="0"/>
              </a:rPr>
              <a:t>Susceptible individuals become infected at a rate which /depends on/is a product of/ the size of the susceptible and infected compartments, and the amount of transmission that is happening. I denote by beta the transmission rate. </a:t>
            </a:r>
            <a:endParaRPr lang="en-US" sz="1800" dirty="0">
              <a:effectLst/>
              <a:latin typeface="Calibri" panose="020F0502020204030204" pitchFamily="34" charset="0"/>
              <a:ea typeface="DengXian" panose="02010600030101010101" pitchFamily="2" charset="-122"/>
              <a:cs typeface="Times New Roman" panose="02020603050405020304" pitchFamily="18" charset="0"/>
            </a:endParaRPr>
          </a:p>
          <a:p>
            <a:pPr marL="0" marR="0">
              <a:spcBef>
                <a:spcPts val="0"/>
              </a:spcBef>
              <a:spcAft>
                <a:spcPts val="0"/>
              </a:spcAft>
            </a:pPr>
            <a:r>
              <a:rPr lang="en-US" sz="1800" dirty="0">
                <a:effectLst/>
                <a:latin typeface="Times"/>
                <a:ea typeface="DengXian" panose="02010600030101010101" pitchFamily="2" charset="-122"/>
                <a:cs typeface="Times New Roman" panose="02020603050405020304" pitchFamily="18" charset="0"/>
              </a:rPr>
              <a:t>Infected individuals can then either recover at rate gamma, which is the recovery rate, or die at rate mu which is the mortality rate. Once recovered, an individual can no longer become infected.</a:t>
            </a:r>
            <a:endParaRPr lang="en-US" sz="1800" dirty="0">
              <a:effectLst/>
              <a:latin typeface="Calibri" panose="020F0502020204030204" pitchFamily="34" charset="0"/>
              <a:ea typeface="DengXian" panose="02010600030101010101" pitchFamily="2" charset="-122"/>
              <a:cs typeface="Times New Roman" panose="02020603050405020304" pitchFamily="18" charset="0"/>
            </a:endParaRPr>
          </a:p>
          <a:p>
            <a:pPr marL="0" marR="0">
              <a:spcBef>
                <a:spcPts val="0"/>
              </a:spcBef>
              <a:spcAft>
                <a:spcPts val="0"/>
              </a:spcAft>
            </a:pPr>
            <a:r>
              <a:rPr lang="en-US" sz="1800" dirty="0">
                <a:effectLst/>
                <a:latin typeface="Times"/>
                <a:ea typeface="DengXian" panose="02010600030101010101" pitchFamily="2" charset="-122"/>
                <a:cs typeface="Times New Roman" panose="02020603050405020304" pitchFamily="18" charset="0"/>
              </a:rPr>
              <a:t>The SIR model is governed by this system of differential equations. </a:t>
            </a:r>
            <a:endParaRPr lang="en-US" sz="1800" dirty="0">
              <a:effectLst/>
              <a:latin typeface="Calibri" panose="020F0502020204030204" pitchFamily="34" charset="0"/>
              <a:ea typeface="DengXian" panose="02010600030101010101" pitchFamily="2" charset="-122"/>
              <a:cs typeface="Times New Roman" panose="02020603050405020304" pitchFamily="18" charset="0"/>
            </a:endParaRPr>
          </a:p>
          <a:p>
            <a:pPr marL="0" marR="0">
              <a:spcBef>
                <a:spcPts val="0"/>
              </a:spcBef>
              <a:spcAft>
                <a:spcPts val="0"/>
              </a:spcAft>
            </a:pPr>
            <a:r>
              <a:rPr lang="en-US" sz="1800" dirty="0">
                <a:effectLst/>
                <a:latin typeface="Times"/>
                <a:ea typeface="DengXian" panose="02010600030101010101" pitchFamily="2" charset="-122"/>
                <a:cs typeface="Times New Roman" panose="02020603050405020304" pitchFamily="18" charset="0"/>
              </a:rPr>
              <a:t>For each compartment, the rate of change is calculated by adding the flow coming into the compartment and subtracting the flow out of the compartment. Since susceptible individuals can only become infected at a rate beta*I, the rate of change is simply minus S*beta*I. The other equations follow the same pattern. The key point here is that this system is nonlinear because of the disease transmission dynamics. </a:t>
            </a:r>
            <a:r>
              <a:rPr lang="en-US" sz="1800" b="1" i="1" dirty="0">
                <a:effectLst/>
                <a:latin typeface="Times"/>
                <a:ea typeface="DengXian" panose="02010600030101010101" pitchFamily="2" charset="-122"/>
                <a:cs typeface="Times New Roman" panose="02020603050405020304" pitchFamily="18" charset="0"/>
              </a:rPr>
              <a:t>Point to nonlinear term</a:t>
            </a:r>
            <a:r>
              <a:rPr lang="en-US" sz="1800" i="1" dirty="0">
                <a:effectLst/>
                <a:latin typeface="Times"/>
                <a:ea typeface="DengXian" panose="02010600030101010101" pitchFamily="2" charset="-122"/>
                <a:cs typeface="Times New Roman" panose="02020603050405020304" pitchFamily="18" charset="0"/>
              </a:rPr>
              <a:t>. </a:t>
            </a:r>
            <a:endParaRPr lang="en-US" sz="1800" dirty="0">
              <a:effectLst/>
              <a:latin typeface="Calibri" panose="020F0502020204030204" pitchFamily="34" charset="0"/>
              <a:ea typeface="DengXian" panose="02010600030101010101" pitchFamily="2" charset="-122"/>
              <a:cs typeface="Times New Roman" panose="02020603050405020304" pitchFamily="18" charset="0"/>
            </a:endParaRPr>
          </a:p>
          <a:p>
            <a:pPr marL="0" marR="0">
              <a:spcBef>
                <a:spcPts val="0"/>
              </a:spcBef>
              <a:spcAft>
                <a:spcPts val="0"/>
              </a:spcAft>
            </a:pPr>
            <a:r>
              <a:rPr lang="en-US" sz="1800" dirty="0">
                <a:effectLst/>
                <a:latin typeface="Times"/>
                <a:ea typeface="DengXian" panose="02010600030101010101" pitchFamily="2" charset="-122"/>
                <a:cs typeface="Times New Roman" panose="02020603050405020304" pitchFamily="18" charset="0"/>
              </a:rPr>
              <a:t>I want to define one term here, which will be important later in the results. The yellow term is called the force of infection, which is the per capita rate at which susceptible individuals become infected and is the transmission rate multiplied by the infected compartment size. </a:t>
            </a:r>
            <a:endParaRPr lang="en-US" sz="1800" dirty="0">
              <a:effectLst/>
              <a:latin typeface="Calibri" panose="020F0502020204030204" pitchFamily="34" charset="0"/>
              <a:ea typeface="DengXian" panose="02010600030101010101" pitchFamily="2" charset="-122"/>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64140ACE-2F39-6144-BA60-16D39D17057A}" type="slidenum">
              <a:rPr lang="en-US" altLang="en-US" smtClean="0"/>
              <a:pPr/>
              <a:t>8</a:t>
            </a:fld>
            <a:endParaRPr lang="en-US" altLang="en-US"/>
          </a:p>
        </p:txBody>
      </p:sp>
    </p:spTree>
    <p:extLst>
      <p:ext uri="{BB962C8B-B14F-4D97-AF65-F5344CB8AC3E}">
        <p14:creationId xmlns:p14="http://schemas.microsoft.com/office/powerpoint/2010/main" val="14732307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0" marR="0">
              <a:spcBef>
                <a:spcPts val="0"/>
              </a:spcBef>
              <a:spcAft>
                <a:spcPts val="0"/>
              </a:spcAft>
            </a:pPr>
            <a:r>
              <a:rPr lang="en-US" sz="1800" dirty="0">
                <a:effectLst/>
                <a:latin typeface="Times"/>
                <a:ea typeface="DengXian" panose="02010600030101010101" pitchFamily="2" charset="-122"/>
                <a:cs typeface="Times New Roman" panose="02020603050405020304" pitchFamily="18" charset="0"/>
              </a:rPr>
              <a:t>In the problem I consider, I divide the population into different groups to determine which one should be vaccinated first. That can be based on any characteristic such as age, location, race, or occupation. I consider an arbitrary number of population groups, which I denote by </a:t>
            </a:r>
            <a:r>
              <a:rPr lang="en-US" sz="1800" i="1" dirty="0">
                <a:effectLst/>
                <a:latin typeface="Times"/>
                <a:ea typeface="DengXian" panose="02010600030101010101" pitchFamily="2" charset="-122"/>
                <a:cs typeface="Times New Roman" panose="02020603050405020304" pitchFamily="18" charset="0"/>
              </a:rPr>
              <a:t>n</a:t>
            </a:r>
            <a:r>
              <a:rPr lang="en-US" sz="1800" dirty="0">
                <a:effectLst/>
                <a:latin typeface="Times"/>
                <a:ea typeface="DengXian" panose="02010600030101010101" pitchFamily="2" charset="-122"/>
                <a:cs typeface="Times New Roman" panose="02020603050405020304" pitchFamily="18" charset="0"/>
              </a:rPr>
              <a:t>. I start with the same building block that I just presented, and repeat it </a:t>
            </a:r>
            <a:r>
              <a:rPr lang="en-US" sz="1800" i="1" dirty="0">
                <a:effectLst/>
                <a:latin typeface="Times"/>
                <a:ea typeface="DengXian" panose="02010600030101010101" pitchFamily="2" charset="-122"/>
                <a:cs typeface="Times New Roman" panose="02020603050405020304" pitchFamily="18" charset="0"/>
              </a:rPr>
              <a:t>n</a:t>
            </a:r>
            <a:r>
              <a:rPr lang="en-US" sz="1800" dirty="0">
                <a:effectLst/>
                <a:latin typeface="Times"/>
                <a:ea typeface="DengXian" panose="02010600030101010101" pitchFamily="2" charset="-122"/>
                <a:cs typeface="Times New Roman" panose="02020603050405020304" pitchFamily="18" charset="0"/>
              </a:rPr>
              <a:t> times, one time for each group. The population groups are interacting, which means that susceptible individuals can acquire infection from contact with infected individuals in any group. </a:t>
            </a:r>
            <a:r>
              <a:rPr lang="en-US" sz="1800" dirty="0">
                <a:effectLst/>
                <a:latin typeface="Cambria Math" panose="02040503050406030204" pitchFamily="18" charset="0"/>
                <a:ea typeface="DengXian" panose="02010600030101010101" pitchFamily="2" charset="-122"/>
                <a:cs typeface="Cambria Math" panose="02040503050406030204" pitchFamily="18" charset="0"/>
              </a:rPr>
              <a:t>𝛽</a:t>
            </a:r>
            <a:r>
              <a:rPr lang="en-US" sz="1800" dirty="0">
                <a:effectLst/>
                <a:latin typeface="Times"/>
                <a:ea typeface="DengXian" panose="02010600030101010101" pitchFamily="2" charset="-122"/>
                <a:cs typeface="Times New Roman" panose="02020603050405020304" pitchFamily="18" charset="0"/>
              </a:rPr>
              <a:t>_</a:t>
            </a:r>
            <a:r>
              <a:rPr lang="en-US" sz="1800" dirty="0">
                <a:effectLst/>
                <a:latin typeface="Cambria Math" panose="02040503050406030204" pitchFamily="18" charset="0"/>
                <a:ea typeface="DengXian" panose="02010600030101010101" pitchFamily="2" charset="-122"/>
                <a:cs typeface="Cambria Math" panose="02040503050406030204" pitchFamily="18" charset="0"/>
              </a:rPr>
              <a:t>𝑖𝑗</a:t>
            </a:r>
            <a:r>
              <a:rPr lang="en-US" sz="1800" dirty="0">
                <a:effectLst/>
                <a:latin typeface="Times"/>
                <a:ea typeface="DengXian" panose="02010600030101010101" pitchFamily="2" charset="-122"/>
                <a:cs typeface="Times New Roman" panose="02020603050405020304" pitchFamily="18" charset="0"/>
              </a:rPr>
              <a:t> denotes the transmission rate from group j to group </a:t>
            </a:r>
            <a:r>
              <a:rPr lang="en-US" sz="1800" dirty="0" err="1">
                <a:effectLst/>
                <a:latin typeface="Times"/>
                <a:ea typeface="DengXian" panose="02010600030101010101" pitchFamily="2" charset="-122"/>
                <a:cs typeface="Times New Roman" panose="02020603050405020304" pitchFamily="18" charset="0"/>
              </a:rPr>
              <a:t>i</a:t>
            </a:r>
            <a:r>
              <a:rPr lang="en-US" sz="1800" dirty="0">
                <a:effectLst/>
                <a:latin typeface="Times"/>
                <a:ea typeface="DengXian" panose="02010600030101010101" pitchFamily="2" charset="-122"/>
                <a:cs typeface="Times New Roman" panose="02020603050405020304" pitchFamily="18" charset="0"/>
              </a:rPr>
              <a:t>.</a:t>
            </a:r>
            <a:endParaRPr lang="en-US" sz="1800" dirty="0">
              <a:effectLst/>
              <a:latin typeface="Calibri" panose="020F0502020204030204" pitchFamily="34" charset="0"/>
              <a:ea typeface="DengXian" panose="02010600030101010101" pitchFamily="2" charset="-122"/>
              <a:cs typeface="Times New Roman" panose="02020603050405020304" pitchFamily="18" charset="0"/>
            </a:endParaRPr>
          </a:p>
          <a:p>
            <a:pPr marL="0" marR="0">
              <a:spcBef>
                <a:spcPts val="0"/>
              </a:spcBef>
              <a:spcAft>
                <a:spcPts val="0"/>
              </a:spcAft>
            </a:pPr>
            <a:r>
              <a:rPr lang="en-US" sz="1800" dirty="0">
                <a:effectLst/>
                <a:latin typeface="Times"/>
                <a:ea typeface="DengXian" panose="02010600030101010101" pitchFamily="2" charset="-122"/>
                <a:cs typeface="Times New Roman" panose="02020603050405020304" pitchFamily="18" charset="0"/>
              </a:rPr>
              <a:t>The model evolves over time according to this system of differential equations. </a:t>
            </a:r>
            <a:endParaRPr lang="en-US" sz="1800" dirty="0">
              <a:effectLst/>
              <a:latin typeface="Calibri" panose="020F0502020204030204" pitchFamily="34" charset="0"/>
              <a:ea typeface="DengXian" panose="02010600030101010101" pitchFamily="2" charset="-122"/>
              <a:cs typeface="Times New Roman" panose="02020603050405020304" pitchFamily="18" charset="0"/>
            </a:endParaRPr>
          </a:p>
          <a:p>
            <a:pPr marL="0" marR="0">
              <a:spcBef>
                <a:spcPts val="0"/>
              </a:spcBef>
              <a:spcAft>
                <a:spcPts val="0"/>
              </a:spcAft>
            </a:pPr>
            <a:r>
              <a:rPr lang="en-US" sz="1800" dirty="0">
                <a:effectLst/>
                <a:latin typeface="Times"/>
                <a:ea typeface="DengXian" panose="02010600030101010101" pitchFamily="2" charset="-122"/>
                <a:cs typeface="Times New Roman" panose="02020603050405020304" pitchFamily="18" charset="0"/>
              </a:rPr>
              <a:t>The main difference here is that the rate of change of the susceptible compartment depends on the infected compartment size of all groups. </a:t>
            </a:r>
            <a:endParaRPr lang="en-US" sz="1800" dirty="0">
              <a:effectLst/>
              <a:latin typeface="Calibri" panose="020F0502020204030204" pitchFamily="34" charset="0"/>
              <a:ea typeface="DengXian" panose="02010600030101010101" pitchFamily="2" charset="-122"/>
              <a:cs typeface="Times New Roman" panose="02020603050405020304" pitchFamily="18" charset="0"/>
            </a:endParaRPr>
          </a:p>
          <a:p>
            <a:pPr marL="0" marR="0">
              <a:spcBef>
                <a:spcPts val="0"/>
              </a:spcBef>
              <a:spcAft>
                <a:spcPts val="0"/>
              </a:spcAft>
            </a:pPr>
            <a:r>
              <a:rPr lang="en-US" sz="1800" dirty="0">
                <a:effectLst/>
                <a:latin typeface="Times"/>
                <a:ea typeface="DengXian" panose="02010600030101010101" pitchFamily="2" charset="-122"/>
                <a:cs typeface="Times New Roman" panose="02020603050405020304" pitchFamily="18" charset="0"/>
              </a:rPr>
              <a:t>The force of infection is the sum across all groups of the transmission rate multiplied by the infected compartment size. </a:t>
            </a:r>
            <a:endParaRPr lang="en-US" sz="1800" dirty="0">
              <a:effectLst/>
              <a:latin typeface="Calibri" panose="020F0502020204030204" pitchFamily="34" charset="0"/>
              <a:ea typeface="DengXian" panose="02010600030101010101" pitchFamily="2" charset="-122"/>
              <a:cs typeface="Times New Roman" panose="02020603050405020304" pitchFamily="18" charset="0"/>
            </a:endParaRPr>
          </a:p>
          <a:p>
            <a:pPr marL="0" marR="0">
              <a:spcBef>
                <a:spcPts val="0"/>
              </a:spcBef>
              <a:spcAft>
                <a:spcPts val="0"/>
              </a:spcAft>
            </a:pPr>
            <a:r>
              <a:rPr lang="en-US" sz="1800" dirty="0">
                <a:effectLst/>
                <a:latin typeface="Times"/>
                <a:ea typeface="DengXian" panose="02010600030101010101" pitchFamily="2" charset="-122"/>
                <a:cs typeface="Times New Roman" panose="02020603050405020304" pitchFamily="18" charset="0"/>
              </a:rPr>
              <a:t>One of the challenges of this problem is that there exists no general method to solve nonlinear systems of ODEs analytically. Such systems usually rely on numerical solutions using finite difference methods.</a:t>
            </a:r>
            <a:endParaRPr lang="en-US" sz="1800" dirty="0">
              <a:effectLst/>
              <a:latin typeface="Calibri" panose="020F0502020204030204" pitchFamily="34" charset="0"/>
              <a:ea typeface="DengXian" panose="02010600030101010101" pitchFamily="2" charset="-122"/>
              <a:cs typeface="Times New Roman" panose="02020603050405020304" pitchFamily="18" charset="0"/>
            </a:endParaRPr>
          </a:p>
          <a:p>
            <a:pPr marL="0" marR="0">
              <a:spcBef>
                <a:spcPts val="0"/>
              </a:spcBef>
              <a:spcAft>
                <a:spcPts val="0"/>
              </a:spcAft>
            </a:pPr>
            <a:endParaRPr lang="en-US" sz="1800" dirty="0">
              <a:effectLst/>
              <a:latin typeface="Calibri" panose="020F0502020204030204" pitchFamily="34" charset="0"/>
              <a:ea typeface="DengXian" panose="02010600030101010101" pitchFamily="2" charset="-122"/>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64140ACE-2F39-6144-BA60-16D39D17057A}" type="slidenum">
              <a:rPr lang="en-US" altLang="en-US" smtClean="0"/>
              <a:pPr/>
              <a:t>9</a:t>
            </a:fld>
            <a:endParaRPr lang="en-US" altLang="en-US"/>
          </a:p>
        </p:txBody>
      </p:sp>
    </p:spTree>
    <p:extLst>
      <p:ext uri="{BB962C8B-B14F-4D97-AF65-F5344CB8AC3E}">
        <p14:creationId xmlns:p14="http://schemas.microsoft.com/office/powerpoint/2010/main" val="10028678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7AC40CE-1640-7B48-954C-76371B9C7BE1}"/>
              </a:ext>
            </a:extLst>
          </p:cNvPr>
          <p:cNvSpPr>
            <a:spLocks noChangeArrowheads="1"/>
          </p:cNvSpPr>
          <p:nvPr/>
        </p:nvSpPr>
        <p:spPr bwMode="auto">
          <a:xfrm>
            <a:off x="0" y="4806950"/>
            <a:ext cx="9155113" cy="342900"/>
          </a:xfrm>
          <a:prstGeom prst="rect">
            <a:avLst/>
          </a:prstGeom>
          <a:solidFill>
            <a:srgbClr val="25355A"/>
          </a:solidFill>
          <a:ln w="9525">
            <a:solidFill>
              <a:srgbClr val="25355A"/>
            </a:solidFill>
            <a:miter lim="800000"/>
            <a:headEnd/>
            <a:tailEnd/>
          </a:ln>
          <a:effectLst>
            <a:outerShdw blurRad="38100" dist="25401" dir="2700000" algn="br" rotWithShape="0">
              <a:srgbClr val="808080">
                <a:alpha val="59999"/>
              </a:srgbClr>
            </a:outerShdw>
          </a:effectLst>
        </p:spPr>
        <p:txBody>
          <a:bodyPr anchor="ctr"/>
          <a:lstStyle>
            <a:lvl1pPr eaLnBrk="0" hangingPunct="0">
              <a:defRPr sz="2400">
                <a:solidFill>
                  <a:schemeClr val="tx1"/>
                </a:solidFill>
                <a:latin typeface="Source Sans Pro"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Source Sans Pro"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Source Sans Pro"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Source Sans Pro"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Source Sans Pro"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Source Sans Pro"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Source Sans Pro"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Source Sans Pro"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Source Sans Pro" panose="020F0502020204030204" pitchFamily="34" charset="0"/>
                <a:ea typeface="ＭＳ Ｐゴシック" panose="020B0600070205080204" pitchFamily="34" charset="-128"/>
              </a:defRPr>
            </a:lvl9pPr>
          </a:lstStyle>
          <a:p>
            <a:pPr algn="ctr" eaLnBrk="1" hangingPunct="1"/>
            <a:endParaRPr lang="en-US" altLang="en-US" sz="1800">
              <a:solidFill>
                <a:srgbClr val="FFFFFF"/>
              </a:solidFill>
              <a:latin typeface="Arial" panose="020B0604020202020204" pitchFamily="34" charset="0"/>
            </a:endParaRPr>
          </a:p>
        </p:txBody>
      </p:sp>
      <p:sp>
        <p:nvSpPr>
          <p:cNvPr id="2" name="Title 1"/>
          <p:cNvSpPr>
            <a:spLocks noGrp="1"/>
          </p:cNvSpPr>
          <p:nvPr>
            <p:ph type="ctrTitle"/>
          </p:nvPr>
        </p:nvSpPr>
        <p:spPr>
          <a:xfrm>
            <a:off x="457200" y="1792517"/>
            <a:ext cx="8229600" cy="618473"/>
          </a:xfrm>
          <a:prstGeom prst="rect">
            <a:avLst/>
          </a:prstGeom>
        </p:spPr>
        <p:txBody>
          <a:bodyPr>
            <a:noAutofit/>
          </a:bodyPr>
          <a:lstStyle>
            <a:lvl1pPr algn="ctr">
              <a:defRPr sz="3600">
                <a:solidFill>
                  <a:schemeClr val="tx1"/>
                </a:solidFill>
              </a:defRPr>
            </a:lvl1pPr>
          </a:lstStyle>
          <a:p>
            <a:r>
              <a:rPr lang="en-US"/>
              <a:t>Click to edit Master title style</a:t>
            </a:r>
            <a:endParaRPr lang="en-US" dirty="0"/>
          </a:p>
        </p:txBody>
      </p:sp>
      <p:sp>
        <p:nvSpPr>
          <p:cNvPr id="12" name="Text Placeholder 33"/>
          <p:cNvSpPr>
            <a:spLocks noGrp="1"/>
          </p:cNvSpPr>
          <p:nvPr>
            <p:ph type="body" sz="quarter" idx="18"/>
          </p:nvPr>
        </p:nvSpPr>
        <p:spPr>
          <a:xfrm>
            <a:off x="1603375" y="3599022"/>
            <a:ext cx="6059488" cy="205740"/>
          </a:xfrm>
          <a:prstGeom prst="rect">
            <a:avLst/>
          </a:prstGeom>
        </p:spPr>
        <p:txBody>
          <a:bodyPr wrap="none" anchor="ctr" anchorCtr="1">
            <a:noAutofit/>
          </a:bodyPr>
          <a:lstStyle>
            <a:lvl1pPr algn="ctr">
              <a:buNone/>
              <a:defRPr sz="1800" cap="none" spc="0" baseline="0">
                <a:solidFill>
                  <a:schemeClr val="tx1">
                    <a:lumMod val="65000"/>
                    <a:lumOff val="35000"/>
                  </a:schemeClr>
                </a:solidFill>
              </a:defRPr>
            </a:lvl1pPr>
            <a:lvl2pPr>
              <a:buNone/>
              <a:defRPr/>
            </a:lvl2pPr>
            <a:lvl3pPr>
              <a:buNone/>
              <a:defRPr/>
            </a:lvl3pPr>
            <a:lvl4pPr>
              <a:buNone/>
              <a:defRPr/>
            </a:lvl4pPr>
            <a:lvl5pPr>
              <a:buNone/>
              <a:defRPr/>
            </a:lvl5pPr>
          </a:lstStyle>
          <a:p>
            <a:pPr lvl="0"/>
            <a:r>
              <a:rPr lang="en-US"/>
              <a:t>Click to edit Master text styles</a:t>
            </a:r>
          </a:p>
        </p:txBody>
      </p:sp>
      <p:sp>
        <p:nvSpPr>
          <p:cNvPr id="13" name="Subtitle 2"/>
          <p:cNvSpPr>
            <a:spLocks noGrp="1"/>
          </p:cNvSpPr>
          <p:nvPr>
            <p:ph type="subTitle" idx="1"/>
          </p:nvPr>
        </p:nvSpPr>
        <p:spPr>
          <a:xfrm>
            <a:off x="457200" y="2410990"/>
            <a:ext cx="8229600" cy="461897"/>
          </a:xfrm>
          <a:prstGeom prst="rect">
            <a:avLst/>
          </a:prstGeom>
        </p:spPr>
        <p:txBody>
          <a:bodyPr>
            <a:noAutofit/>
          </a:bodyPr>
          <a:lstStyle>
            <a:lvl1pPr marL="0" indent="0" algn="ctr">
              <a:buNone/>
              <a:defRPr sz="2100" cap="small" spc="300">
                <a:solidFill>
                  <a:srgbClr val="25355A"/>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686627222"/>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_Section Header">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19F6637-E4E6-7840-8EDF-3EEBCAE30E04}"/>
              </a:ext>
            </a:extLst>
          </p:cNvPr>
          <p:cNvSpPr>
            <a:spLocks noChangeArrowheads="1"/>
          </p:cNvSpPr>
          <p:nvPr/>
        </p:nvSpPr>
        <p:spPr bwMode="auto">
          <a:xfrm>
            <a:off x="0" y="4806950"/>
            <a:ext cx="9155113" cy="342900"/>
          </a:xfrm>
          <a:prstGeom prst="rect">
            <a:avLst/>
          </a:prstGeom>
          <a:solidFill>
            <a:schemeClr val="bg2"/>
          </a:solidFill>
          <a:ln w="9525">
            <a:solidFill>
              <a:schemeClr val="accent1"/>
            </a:solidFill>
            <a:miter lim="800000"/>
            <a:headEnd/>
            <a:tailEnd/>
          </a:ln>
          <a:effectLst>
            <a:outerShdw blurRad="38100" dist="25401" dir="2700000" algn="br" rotWithShape="0">
              <a:srgbClr val="808080">
                <a:alpha val="59999"/>
              </a:srgbClr>
            </a:outerShdw>
          </a:effectLst>
        </p:spPr>
        <p:txBody>
          <a:bodyPr anchor="ctr"/>
          <a:lstStyle>
            <a:lvl1pPr eaLnBrk="0" hangingPunct="0">
              <a:defRPr sz="2400">
                <a:solidFill>
                  <a:schemeClr val="tx1"/>
                </a:solidFill>
                <a:latin typeface="Source Sans Pro"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Source Sans Pro"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Source Sans Pro"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Source Sans Pro"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Source Sans Pro"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Source Sans Pro"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Source Sans Pro"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Source Sans Pro"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Source Sans Pro" panose="020F0502020204030204" pitchFamily="34" charset="0"/>
                <a:ea typeface="ＭＳ Ｐゴシック" panose="020B0600070205080204" pitchFamily="34" charset="-128"/>
              </a:defRPr>
            </a:lvl9pPr>
          </a:lstStyle>
          <a:p>
            <a:pPr algn="ctr" eaLnBrk="1" hangingPunct="1"/>
            <a:endParaRPr lang="en-US" altLang="en-US" sz="1800">
              <a:solidFill>
                <a:srgbClr val="FFFFFF"/>
              </a:solidFill>
              <a:latin typeface="Arial" panose="020B0604020202020204" pitchFamily="34" charset="0"/>
            </a:endParaRPr>
          </a:p>
        </p:txBody>
      </p:sp>
      <p:pic>
        <p:nvPicPr>
          <p:cNvPr id="7" name="Picture 14" title="Stanford University">
            <a:extLst>
              <a:ext uri="{FF2B5EF4-FFF2-40B4-BE49-F238E27FC236}">
                <a16:creationId xmlns:a16="http://schemas.microsoft.com/office/drawing/2014/main" id="{29A95E90-2596-074A-A180-5EF9B1575C1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156450" y="4883150"/>
            <a:ext cx="1546225" cy="18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 name="Title 1"/>
          <p:cNvSpPr>
            <a:spLocks noGrp="1"/>
          </p:cNvSpPr>
          <p:nvPr>
            <p:ph type="title"/>
          </p:nvPr>
        </p:nvSpPr>
        <p:spPr>
          <a:xfrm>
            <a:off x="1603377" y="1538765"/>
            <a:ext cx="2954337" cy="925830"/>
          </a:xfrm>
          <a:prstGeom prst="rect">
            <a:avLst/>
          </a:prstGeom>
        </p:spPr>
        <p:txBody>
          <a:bodyPr/>
          <a:lstStyle>
            <a:lvl1pPr algn="r">
              <a:defRPr sz="2000" b="1">
                <a:solidFill>
                  <a:schemeClr val="tx1"/>
                </a:solidFill>
              </a:defRPr>
            </a:lvl1pPr>
          </a:lstStyle>
          <a:p>
            <a:r>
              <a:rPr lang="en-US"/>
              <a:t>Click to edit Master title style</a:t>
            </a:r>
            <a:endParaRPr lang="en-US" dirty="0"/>
          </a:p>
        </p:txBody>
      </p:sp>
      <p:sp>
        <p:nvSpPr>
          <p:cNvPr id="13" name="Text Placeholder 3"/>
          <p:cNvSpPr>
            <a:spLocks noGrp="1"/>
          </p:cNvSpPr>
          <p:nvPr>
            <p:ph type="body" sz="half" idx="2"/>
          </p:nvPr>
        </p:nvSpPr>
        <p:spPr>
          <a:xfrm>
            <a:off x="1603377" y="2571750"/>
            <a:ext cx="2954337" cy="932975"/>
          </a:xfrm>
          <a:prstGeom prst="rect">
            <a:avLst/>
          </a:prstGeom>
        </p:spPr>
        <p:txBody>
          <a:bodyPr/>
          <a:lstStyle>
            <a:lvl1pPr marL="0" indent="0" algn="r">
              <a:buNone/>
              <a:defRPr sz="1200" cap="all" spc="300">
                <a:solidFill>
                  <a:srgbClr val="A4001D"/>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Picture Placeholder 16"/>
          <p:cNvSpPr>
            <a:spLocks noGrp="1"/>
          </p:cNvSpPr>
          <p:nvPr>
            <p:ph type="pic" sz="quarter" idx="13"/>
          </p:nvPr>
        </p:nvSpPr>
        <p:spPr>
          <a:xfrm>
            <a:off x="4665662" y="1535112"/>
            <a:ext cx="1951038" cy="1951038"/>
          </a:xfrm>
          <a:prstGeom prst="rect">
            <a:avLst/>
          </a:prstGeom>
          <a:blipFill rotWithShape="1">
            <a:blip r:embed="rId3"/>
            <a:stretch>
              <a:fillRect/>
            </a:stretch>
          </a:blipFill>
          <a:effectLst>
            <a:outerShdw blurRad="50800" dist="25400" dir="2700000" algn="tl" rotWithShape="0">
              <a:prstClr val="black">
                <a:alpha val="36000"/>
              </a:prstClr>
            </a:outerShdw>
          </a:effectLst>
        </p:spPr>
        <p:style>
          <a:lnRef idx="3">
            <a:schemeClr val="lt1"/>
          </a:lnRef>
          <a:fillRef idx="1">
            <a:schemeClr val="accent5"/>
          </a:fillRef>
          <a:effectRef idx="1">
            <a:schemeClr val="accent5"/>
          </a:effectRef>
          <a:fontRef idx="none"/>
        </p:style>
        <p:txBody>
          <a:bodyPr/>
          <a:lstStyle>
            <a:lvl1pPr>
              <a:defRPr lang="en-US" sz="1200" dirty="0"/>
            </a:lvl1pPr>
          </a:lstStyle>
          <a:p>
            <a:pPr lvl="0"/>
            <a:r>
              <a:rPr lang="en-US" noProof="0"/>
              <a:t>Click icon to add picture</a:t>
            </a:r>
            <a:endParaRPr lang="en-US" noProof="0" dirty="0"/>
          </a:p>
        </p:txBody>
      </p:sp>
    </p:spTree>
    <p:extLst>
      <p:ext uri="{BB962C8B-B14F-4D97-AF65-F5344CB8AC3E}">
        <p14:creationId xmlns:p14="http://schemas.microsoft.com/office/powerpoint/2010/main" val="1169464207"/>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48776" y="359541"/>
            <a:ext cx="7707862" cy="488024"/>
          </a:xfrm>
          <a:prstGeom prst="rect">
            <a:avLst/>
          </a:prstGeom>
        </p:spPr>
        <p:txBody>
          <a:bodyPr/>
          <a:lstStyle>
            <a:lvl1pPr algn="l">
              <a:defRPr sz="2400">
                <a:solidFill>
                  <a:schemeClr val="bg2"/>
                </a:solidFill>
              </a:defRPr>
            </a:lvl1pPr>
          </a:lstStyle>
          <a:p>
            <a:r>
              <a:rPr lang="en-US" dirty="0"/>
              <a:t>Click to edit Master title style</a:t>
            </a:r>
          </a:p>
        </p:txBody>
      </p:sp>
      <p:sp>
        <p:nvSpPr>
          <p:cNvPr id="7" name="Content Placeholder 6"/>
          <p:cNvSpPr>
            <a:spLocks noGrp="1"/>
          </p:cNvSpPr>
          <p:nvPr>
            <p:ph sz="quarter" idx="10"/>
          </p:nvPr>
        </p:nvSpPr>
        <p:spPr>
          <a:xfrm>
            <a:off x="955677" y="908685"/>
            <a:ext cx="7700963" cy="3759042"/>
          </a:xfrm>
        </p:spPr>
        <p:txBody>
          <a:bodyPr/>
          <a:lstStyle>
            <a:lvl1pPr>
              <a:defRPr sz="16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27687539"/>
      </p:ext>
    </p:extLst>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Slide Number Placeholder 22">
            <a:extLst>
              <a:ext uri="{FF2B5EF4-FFF2-40B4-BE49-F238E27FC236}">
                <a16:creationId xmlns:a16="http://schemas.microsoft.com/office/drawing/2014/main" id="{62B37B94-2B47-8E4E-B502-E6A1C489A178}"/>
              </a:ext>
            </a:extLst>
          </p:cNvPr>
          <p:cNvSpPr txBox="1">
            <a:spLocks/>
          </p:cNvSpPr>
          <p:nvPr/>
        </p:nvSpPr>
        <p:spPr>
          <a:xfrm>
            <a:off x="60325" y="7938"/>
            <a:ext cx="457200" cy="457200"/>
          </a:xfrm>
          <a:prstGeom prst="rect">
            <a:avLst/>
          </a:prstGeom>
        </p:spPr>
        <p:txBody>
          <a:bodyPr wrap="none" lIns="45720" tIns="0" rIns="45720" bIns="0" anchor="ctr" anchorCtr="1"/>
          <a:lstStyle>
            <a:lvl1pPr eaLnBrk="0" hangingPunct="0">
              <a:defRPr sz="2400">
                <a:solidFill>
                  <a:schemeClr val="tx1"/>
                </a:solidFill>
                <a:latin typeface="Source Sans Pro"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Source Sans Pro"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Source Sans Pro"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Source Sans Pro"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Source Sans Pro"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Source Sans Pro"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Source Sans Pro"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Source Sans Pro"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Source Sans Pro" panose="020F0502020204030204" pitchFamily="34" charset="0"/>
                <a:ea typeface="ＭＳ Ｐゴシック" panose="020B0600070205080204" pitchFamily="34" charset="-128"/>
              </a:defRPr>
            </a:lvl9pPr>
          </a:lstStyle>
          <a:p>
            <a:pPr algn="ctr" eaLnBrk="1" hangingPunct="1"/>
            <a:fld id="{0936FC86-94CF-E840-BC2B-F2B870BC46AB}" type="slidenum">
              <a:rPr lang="en-US" altLang="en-US" sz="1000">
                <a:solidFill>
                  <a:srgbClr val="7F7F7F"/>
                </a:solidFill>
                <a:latin typeface="Arial" panose="020B0604020202020204" pitchFamily="34" charset="0"/>
              </a:rPr>
              <a:pPr algn="ctr" eaLnBrk="1" hangingPunct="1"/>
              <a:t>‹#›</a:t>
            </a:fld>
            <a:endParaRPr lang="en-US" altLang="en-US" sz="1000">
              <a:solidFill>
                <a:srgbClr val="7F7F7F"/>
              </a:solidFill>
              <a:latin typeface="Arial" panose="020B0604020202020204" pitchFamily="34" charset="0"/>
            </a:endParaRPr>
          </a:p>
        </p:txBody>
      </p:sp>
      <p:sp>
        <p:nvSpPr>
          <p:cNvPr id="7" name="Title 1"/>
          <p:cNvSpPr>
            <a:spLocks noGrp="1"/>
          </p:cNvSpPr>
          <p:nvPr>
            <p:ph type="title"/>
          </p:nvPr>
        </p:nvSpPr>
        <p:spPr>
          <a:xfrm>
            <a:off x="948776" y="359541"/>
            <a:ext cx="7707862" cy="488024"/>
          </a:xfrm>
          <a:prstGeom prst="rect">
            <a:avLst/>
          </a:prstGeom>
        </p:spPr>
        <p:txBody>
          <a:bodyPr/>
          <a:lstStyle>
            <a:lvl1pPr algn="l">
              <a:defRPr sz="2400">
                <a:solidFill>
                  <a:schemeClr val="bg2"/>
                </a:solidFill>
              </a:defRPr>
            </a:lvl1pPr>
          </a:lstStyle>
          <a:p>
            <a:r>
              <a:rPr lang="en-US"/>
              <a:t>Click to edit Master title style</a:t>
            </a:r>
            <a:endParaRPr lang="en-US" dirty="0"/>
          </a:p>
        </p:txBody>
      </p:sp>
      <p:sp>
        <p:nvSpPr>
          <p:cNvPr id="14" name="Content Placeholder 13"/>
          <p:cNvSpPr>
            <a:spLocks noGrp="1"/>
          </p:cNvSpPr>
          <p:nvPr>
            <p:ph sz="quarter" idx="10"/>
          </p:nvPr>
        </p:nvSpPr>
        <p:spPr>
          <a:xfrm>
            <a:off x="949327" y="908685"/>
            <a:ext cx="3787775" cy="3759042"/>
          </a:xfrm>
        </p:spPr>
        <p:txBody>
          <a:bodyPr/>
          <a:lstStyle>
            <a:lvl1pPr>
              <a:defRPr sz="16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15"/>
          <p:cNvSpPr>
            <a:spLocks noGrp="1"/>
          </p:cNvSpPr>
          <p:nvPr>
            <p:ph sz="quarter" idx="11"/>
          </p:nvPr>
        </p:nvSpPr>
        <p:spPr>
          <a:xfrm>
            <a:off x="4876800" y="908685"/>
            <a:ext cx="3779838" cy="3759042"/>
          </a:xfrm>
        </p:spPr>
        <p:txBody>
          <a:bodyPr/>
          <a:lstStyle>
            <a:lvl1pPr>
              <a:defRPr sz="16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65955969"/>
      </p:ext>
    </p:extLst>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Horizontal">
    <p:spTree>
      <p:nvGrpSpPr>
        <p:cNvPr id="1" name=""/>
        <p:cNvGrpSpPr/>
        <p:nvPr/>
      </p:nvGrpSpPr>
      <p:grpSpPr>
        <a:xfrm>
          <a:off x="0" y="0"/>
          <a:ext cx="0" cy="0"/>
          <a:chOff x="0" y="0"/>
          <a:chExt cx="0" cy="0"/>
        </a:xfrm>
      </p:grpSpPr>
      <p:sp>
        <p:nvSpPr>
          <p:cNvPr id="7" name="Title 1"/>
          <p:cNvSpPr>
            <a:spLocks noGrp="1"/>
          </p:cNvSpPr>
          <p:nvPr>
            <p:ph type="title"/>
          </p:nvPr>
        </p:nvSpPr>
        <p:spPr>
          <a:xfrm>
            <a:off x="948776" y="359541"/>
            <a:ext cx="7707862" cy="488024"/>
          </a:xfrm>
          <a:prstGeom prst="rect">
            <a:avLst/>
          </a:prstGeom>
        </p:spPr>
        <p:txBody>
          <a:bodyPr/>
          <a:lstStyle>
            <a:lvl1pPr algn="l">
              <a:defRPr sz="2400">
                <a:solidFill>
                  <a:schemeClr val="bg2"/>
                </a:solidFill>
              </a:defRPr>
            </a:lvl1pPr>
          </a:lstStyle>
          <a:p>
            <a:r>
              <a:rPr lang="en-US"/>
              <a:t>Click to edit Master title style</a:t>
            </a:r>
            <a:endParaRPr lang="en-US" dirty="0"/>
          </a:p>
        </p:txBody>
      </p:sp>
      <p:sp>
        <p:nvSpPr>
          <p:cNvPr id="12" name="Content Placeholder 11"/>
          <p:cNvSpPr>
            <a:spLocks noGrp="1"/>
          </p:cNvSpPr>
          <p:nvPr>
            <p:ph sz="quarter" idx="10"/>
          </p:nvPr>
        </p:nvSpPr>
        <p:spPr>
          <a:xfrm>
            <a:off x="948777" y="908685"/>
            <a:ext cx="7707862" cy="1816607"/>
          </a:xfrm>
        </p:spPr>
        <p:txBody>
          <a:bodyPr/>
          <a:lstStyle>
            <a:lvl1pPr>
              <a:defRPr sz="16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13"/>
          <p:cNvSpPr>
            <a:spLocks noGrp="1"/>
          </p:cNvSpPr>
          <p:nvPr>
            <p:ph sz="quarter" idx="11"/>
          </p:nvPr>
        </p:nvSpPr>
        <p:spPr>
          <a:xfrm>
            <a:off x="949327" y="2841313"/>
            <a:ext cx="7707313" cy="1816607"/>
          </a:xfrm>
        </p:spPr>
        <p:txBody>
          <a:bodyPr/>
          <a:lstStyle>
            <a:lvl1pPr>
              <a:defRPr sz="16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08591771"/>
      </p:ext>
    </p:extLst>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7" name="Title 1"/>
          <p:cNvSpPr>
            <a:spLocks noGrp="1"/>
          </p:cNvSpPr>
          <p:nvPr>
            <p:ph type="title"/>
          </p:nvPr>
        </p:nvSpPr>
        <p:spPr>
          <a:xfrm>
            <a:off x="948776" y="359541"/>
            <a:ext cx="7707862" cy="488024"/>
          </a:xfrm>
          <a:prstGeom prst="rect">
            <a:avLst/>
          </a:prstGeom>
        </p:spPr>
        <p:txBody>
          <a:bodyPr/>
          <a:lstStyle>
            <a:lvl1pPr algn="l">
              <a:defRPr sz="2400">
                <a:solidFill>
                  <a:schemeClr val="bg2"/>
                </a:solidFill>
              </a:defRPr>
            </a:lvl1pPr>
          </a:lstStyle>
          <a:p>
            <a:r>
              <a:rPr lang="en-US"/>
              <a:t>Click to edit Master title style</a:t>
            </a:r>
            <a:endParaRPr lang="en-US" dirty="0"/>
          </a:p>
        </p:txBody>
      </p:sp>
      <p:sp>
        <p:nvSpPr>
          <p:cNvPr id="3" name="Content Placeholder 2"/>
          <p:cNvSpPr>
            <a:spLocks noGrp="1"/>
          </p:cNvSpPr>
          <p:nvPr>
            <p:ph sz="quarter" idx="10"/>
          </p:nvPr>
        </p:nvSpPr>
        <p:spPr>
          <a:xfrm>
            <a:off x="949327" y="908685"/>
            <a:ext cx="3787775" cy="3759042"/>
          </a:xfrm>
        </p:spPr>
        <p:txBody>
          <a:bodyPr/>
          <a:lstStyle>
            <a:lvl1pPr>
              <a:defRPr sz="16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4"/>
          <p:cNvSpPr>
            <a:spLocks noGrp="1"/>
          </p:cNvSpPr>
          <p:nvPr>
            <p:ph sz="quarter" idx="11"/>
          </p:nvPr>
        </p:nvSpPr>
        <p:spPr>
          <a:xfrm>
            <a:off x="4876800" y="908686"/>
            <a:ext cx="3779838" cy="1823085"/>
          </a:xfrm>
        </p:spPr>
        <p:txBody>
          <a:bodyPr/>
          <a:lstStyle>
            <a:lvl1pPr>
              <a:defRPr sz="16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8"/>
          <p:cNvSpPr>
            <a:spLocks noGrp="1"/>
          </p:cNvSpPr>
          <p:nvPr>
            <p:ph sz="quarter" idx="12"/>
          </p:nvPr>
        </p:nvSpPr>
        <p:spPr>
          <a:xfrm>
            <a:off x="4876800" y="2837497"/>
            <a:ext cx="3779838" cy="1830230"/>
          </a:xfrm>
        </p:spPr>
        <p:txBody>
          <a:bodyPr/>
          <a:lstStyle>
            <a:lvl1pPr>
              <a:defRPr sz="16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05555824"/>
      </p:ext>
    </p:extLst>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7" name="Title 1"/>
          <p:cNvSpPr>
            <a:spLocks noGrp="1"/>
          </p:cNvSpPr>
          <p:nvPr>
            <p:ph type="title"/>
          </p:nvPr>
        </p:nvSpPr>
        <p:spPr>
          <a:xfrm>
            <a:off x="948776" y="359541"/>
            <a:ext cx="7707862" cy="488024"/>
          </a:xfrm>
          <a:prstGeom prst="rect">
            <a:avLst/>
          </a:prstGeom>
        </p:spPr>
        <p:txBody>
          <a:bodyPr/>
          <a:lstStyle>
            <a:lvl1pPr algn="l">
              <a:defRPr sz="2400">
                <a:solidFill>
                  <a:schemeClr val="bg2"/>
                </a:solidFill>
              </a:defRPr>
            </a:lvl1pPr>
          </a:lstStyle>
          <a:p>
            <a:r>
              <a:rPr lang="en-US"/>
              <a:t>Click to edit Master title style</a:t>
            </a:r>
            <a:endParaRPr lang="en-US" dirty="0"/>
          </a:p>
        </p:txBody>
      </p:sp>
      <p:sp>
        <p:nvSpPr>
          <p:cNvPr id="4" name="Content Placeholder 3"/>
          <p:cNvSpPr>
            <a:spLocks noGrp="1"/>
          </p:cNvSpPr>
          <p:nvPr>
            <p:ph sz="quarter" idx="10"/>
          </p:nvPr>
        </p:nvSpPr>
        <p:spPr>
          <a:xfrm>
            <a:off x="949327" y="908686"/>
            <a:ext cx="3787775" cy="1823085"/>
          </a:xfrm>
        </p:spPr>
        <p:txBody>
          <a:bodyPr/>
          <a:lstStyle>
            <a:lvl1pPr>
              <a:defRPr sz="16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11"/>
          </p:nvPr>
        </p:nvSpPr>
        <p:spPr>
          <a:xfrm>
            <a:off x="955677" y="2840613"/>
            <a:ext cx="3781425" cy="1827114"/>
          </a:xfrm>
        </p:spPr>
        <p:txBody>
          <a:bodyPr/>
          <a:lstStyle>
            <a:lvl1pPr>
              <a:defRPr sz="16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12"/>
          </p:nvPr>
        </p:nvSpPr>
        <p:spPr>
          <a:xfrm>
            <a:off x="4876800" y="908686"/>
            <a:ext cx="3779838" cy="1823085"/>
          </a:xfrm>
        </p:spPr>
        <p:txBody>
          <a:bodyPr/>
          <a:lstStyle>
            <a:lvl1pPr>
              <a:defRPr sz="16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14"/>
          <p:cNvSpPr>
            <a:spLocks noGrp="1"/>
          </p:cNvSpPr>
          <p:nvPr>
            <p:ph sz="quarter" idx="13"/>
          </p:nvPr>
        </p:nvSpPr>
        <p:spPr>
          <a:xfrm>
            <a:off x="4876800" y="2840613"/>
            <a:ext cx="3779838" cy="1827114"/>
          </a:xfrm>
        </p:spPr>
        <p:txBody>
          <a:bodyPr/>
          <a:lstStyle>
            <a:lvl1pPr>
              <a:defRPr sz="16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60662924"/>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5D88B11-E2A8-0F4A-85CC-47B19B397B72}"/>
              </a:ext>
            </a:extLst>
          </p:cNvPr>
          <p:cNvSpPr>
            <a:spLocks noChangeArrowheads="1"/>
          </p:cNvSpPr>
          <p:nvPr/>
        </p:nvSpPr>
        <p:spPr bwMode="auto">
          <a:xfrm>
            <a:off x="0" y="4806950"/>
            <a:ext cx="9155113" cy="342900"/>
          </a:xfrm>
          <a:prstGeom prst="rect">
            <a:avLst/>
          </a:prstGeom>
          <a:solidFill>
            <a:srgbClr val="25355A"/>
          </a:solidFill>
          <a:ln w="9525">
            <a:solidFill>
              <a:srgbClr val="8C1515"/>
            </a:solidFill>
            <a:miter lim="800000"/>
            <a:headEnd/>
            <a:tailEnd/>
          </a:ln>
          <a:effectLst>
            <a:outerShdw blurRad="38100" dist="25401" dir="2700000" algn="br" rotWithShape="0">
              <a:srgbClr val="808080">
                <a:alpha val="59999"/>
              </a:srgbClr>
            </a:outerShdw>
          </a:effectLst>
        </p:spPr>
        <p:txBody>
          <a:bodyPr anchor="ctr"/>
          <a:lstStyle>
            <a:lvl1pPr eaLnBrk="0" hangingPunct="0">
              <a:defRPr sz="2400">
                <a:solidFill>
                  <a:schemeClr val="tx1"/>
                </a:solidFill>
                <a:latin typeface="Source Sans Pro"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Source Sans Pro"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Source Sans Pro"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Source Sans Pro"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Source Sans Pro"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Source Sans Pro"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Source Sans Pro"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Source Sans Pro"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Source Sans Pro" panose="020F0502020204030204" pitchFamily="34" charset="0"/>
                <a:ea typeface="ＭＳ Ｐゴシック" panose="020B0600070205080204" pitchFamily="34" charset="-128"/>
              </a:defRPr>
            </a:lvl9pPr>
          </a:lstStyle>
          <a:p>
            <a:pPr algn="ctr" eaLnBrk="1" hangingPunct="1"/>
            <a:endParaRPr lang="en-US" altLang="en-US" sz="1800">
              <a:solidFill>
                <a:srgbClr val="FFFFFF"/>
              </a:solidFill>
              <a:latin typeface="Arial" panose="020B0604020202020204" pitchFamily="34" charset="0"/>
            </a:endParaRPr>
          </a:p>
        </p:txBody>
      </p:sp>
      <p:sp>
        <p:nvSpPr>
          <p:cNvPr id="12" name="Title 1"/>
          <p:cNvSpPr>
            <a:spLocks noGrp="1"/>
          </p:cNvSpPr>
          <p:nvPr>
            <p:ph type="title"/>
          </p:nvPr>
        </p:nvSpPr>
        <p:spPr>
          <a:xfrm>
            <a:off x="1603377" y="1538765"/>
            <a:ext cx="2954337" cy="925830"/>
          </a:xfrm>
          <a:prstGeom prst="rect">
            <a:avLst/>
          </a:prstGeom>
        </p:spPr>
        <p:txBody>
          <a:bodyPr/>
          <a:lstStyle>
            <a:lvl1pPr algn="r">
              <a:defRPr sz="2000" b="1">
                <a:solidFill>
                  <a:schemeClr val="tx1"/>
                </a:solidFill>
              </a:defRPr>
            </a:lvl1pPr>
          </a:lstStyle>
          <a:p>
            <a:r>
              <a:rPr lang="en-US"/>
              <a:t>Click to edit Master title style</a:t>
            </a:r>
            <a:endParaRPr lang="en-US" dirty="0"/>
          </a:p>
        </p:txBody>
      </p:sp>
      <p:sp>
        <p:nvSpPr>
          <p:cNvPr id="13" name="Text Placeholder 3"/>
          <p:cNvSpPr>
            <a:spLocks noGrp="1"/>
          </p:cNvSpPr>
          <p:nvPr>
            <p:ph type="body" sz="half" idx="2"/>
          </p:nvPr>
        </p:nvSpPr>
        <p:spPr>
          <a:xfrm>
            <a:off x="1603377" y="2571750"/>
            <a:ext cx="2954337" cy="932975"/>
          </a:xfrm>
          <a:prstGeom prst="rect">
            <a:avLst/>
          </a:prstGeom>
        </p:spPr>
        <p:txBody>
          <a:bodyPr/>
          <a:lstStyle>
            <a:lvl1pPr marL="0" indent="0" algn="r">
              <a:buNone/>
              <a:defRPr sz="1200" cap="all" spc="300">
                <a:solidFill>
                  <a:srgbClr val="25355A"/>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7" name="Picture Placeholder 16"/>
          <p:cNvSpPr>
            <a:spLocks noGrp="1"/>
          </p:cNvSpPr>
          <p:nvPr>
            <p:ph type="pic" sz="quarter" idx="13"/>
          </p:nvPr>
        </p:nvSpPr>
        <p:spPr>
          <a:xfrm>
            <a:off x="4665662" y="1535112"/>
            <a:ext cx="1951038" cy="1951038"/>
          </a:xfrm>
          <a:prstGeom prst="rect">
            <a:avLst/>
          </a:prstGeom>
          <a:blipFill rotWithShape="1">
            <a:blip r:embed="rId2"/>
            <a:stretch>
              <a:fillRect/>
            </a:stretch>
          </a:blipFill>
          <a:effectLst>
            <a:outerShdw blurRad="50800" dist="25400" dir="2700000" algn="tl" rotWithShape="0">
              <a:prstClr val="black">
                <a:alpha val="36000"/>
              </a:prstClr>
            </a:outerShdw>
          </a:effectLst>
        </p:spPr>
        <p:style>
          <a:lnRef idx="3">
            <a:schemeClr val="lt1"/>
          </a:lnRef>
          <a:fillRef idx="1">
            <a:schemeClr val="accent5"/>
          </a:fillRef>
          <a:effectRef idx="1">
            <a:schemeClr val="accent5"/>
          </a:effectRef>
          <a:fontRef idx="none"/>
        </p:style>
        <p:txBody>
          <a:bodyPr/>
          <a:lstStyle>
            <a:lvl1pPr>
              <a:buNone/>
              <a:defRPr sz="1200"/>
            </a:lvl1pPr>
          </a:lstStyle>
          <a:p>
            <a:pPr lvl="0"/>
            <a:r>
              <a:rPr lang="en-US" noProof="0"/>
              <a:t>Click icon to add picture</a:t>
            </a:r>
            <a:endParaRPr lang="en-US" noProof="0" dirty="0"/>
          </a:p>
        </p:txBody>
      </p:sp>
    </p:spTree>
    <p:extLst>
      <p:ext uri="{BB962C8B-B14F-4D97-AF65-F5344CB8AC3E}">
        <p14:creationId xmlns:p14="http://schemas.microsoft.com/office/powerpoint/2010/main" val="562341705"/>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48776" y="359541"/>
            <a:ext cx="7707862" cy="488024"/>
          </a:xfrm>
          <a:prstGeom prst="rect">
            <a:avLst/>
          </a:prstGeom>
        </p:spPr>
        <p:txBody>
          <a:bodyPr/>
          <a:lstStyle>
            <a:lvl1pPr algn="l">
              <a:defRPr sz="2400">
                <a:solidFill>
                  <a:srgbClr val="25355A"/>
                </a:solidFill>
              </a:defRPr>
            </a:lvl1pPr>
          </a:lstStyle>
          <a:p>
            <a:r>
              <a:rPr lang="en-US" dirty="0"/>
              <a:t>Click to edit Master title style</a:t>
            </a:r>
          </a:p>
        </p:txBody>
      </p:sp>
      <p:sp>
        <p:nvSpPr>
          <p:cNvPr id="7" name="Content Placeholder 6"/>
          <p:cNvSpPr>
            <a:spLocks noGrp="1"/>
          </p:cNvSpPr>
          <p:nvPr>
            <p:ph sz="quarter" idx="10"/>
          </p:nvPr>
        </p:nvSpPr>
        <p:spPr>
          <a:xfrm>
            <a:off x="955677" y="908685"/>
            <a:ext cx="7700963" cy="37590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22">
            <a:extLst>
              <a:ext uri="{FF2B5EF4-FFF2-40B4-BE49-F238E27FC236}">
                <a16:creationId xmlns:a16="http://schemas.microsoft.com/office/drawing/2014/main" id="{8FD90EE9-D3D4-884E-A618-5F5DF9BF298D}"/>
              </a:ext>
            </a:extLst>
          </p:cNvPr>
          <p:cNvSpPr txBox="1">
            <a:spLocks/>
          </p:cNvSpPr>
          <p:nvPr userDrawn="1"/>
        </p:nvSpPr>
        <p:spPr>
          <a:xfrm>
            <a:off x="60325" y="7938"/>
            <a:ext cx="457200" cy="457200"/>
          </a:xfrm>
          <a:prstGeom prst="rect">
            <a:avLst/>
          </a:prstGeom>
        </p:spPr>
        <p:txBody>
          <a:bodyPr wrap="none" lIns="45720" tIns="0" rIns="45720" bIns="0" anchor="ctr" anchorCtr="1"/>
          <a:lstStyle>
            <a:lvl1pPr eaLnBrk="0" hangingPunct="0">
              <a:defRPr sz="2400">
                <a:solidFill>
                  <a:schemeClr val="tx1"/>
                </a:solidFill>
                <a:latin typeface="Source Sans Pro"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Source Sans Pro"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Source Sans Pro"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Source Sans Pro"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Source Sans Pro"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Source Sans Pro"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Source Sans Pro"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Source Sans Pro"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Source Sans Pro" panose="020F0502020204030204" pitchFamily="34" charset="0"/>
                <a:ea typeface="ＭＳ Ｐゴシック" panose="020B0600070205080204" pitchFamily="34" charset="-128"/>
              </a:defRPr>
            </a:lvl9pPr>
          </a:lstStyle>
          <a:p>
            <a:pPr algn="ctr" eaLnBrk="1" hangingPunct="1"/>
            <a:fld id="{986E12E0-3D16-184C-83F4-9F8E2D0C6D2F}" type="slidenum">
              <a:rPr lang="en-US" altLang="en-US" sz="1200">
                <a:solidFill>
                  <a:schemeClr val="bg1"/>
                </a:solidFill>
                <a:latin typeface="Arial" panose="020B0604020202020204" pitchFamily="34" charset="0"/>
              </a:rPr>
              <a:pPr algn="ctr" eaLnBrk="1" hangingPunct="1"/>
              <a:t>‹#›</a:t>
            </a:fld>
            <a:endParaRPr lang="en-US" altLang="en-US" sz="1200" dirty="0">
              <a:solidFill>
                <a:schemeClr val="bg1"/>
              </a:solidFill>
              <a:latin typeface="Arial" panose="020B0604020202020204" pitchFamily="34" charset="0"/>
            </a:endParaRPr>
          </a:p>
        </p:txBody>
      </p:sp>
    </p:spTree>
    <p:extLst>
      <p:ext uri="{BB962C8B-B14F-4D97-AF65-F5344CB8AC3E}">
        <p14:creationId xmlns:p14="http://schemas.microsoft.com/office/powerpoint/2010/main" val="2005757250"/>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48776" y="359541"/>
            <a:ext cx="7707862" cy="488024"/>
          </a:xfrm>
          <a:prstGeom prst="rect">
            <a:avLst/>
          </a:prstGeom>
        </p:spPr>
        <p:txBody>
          <a:bodyPr/>
          <a:lstStyle>
            <a:lvl1pPr algn="l">
              <a:defRPr sz="2400">
                <a:solidFill>
                  <a:srgbClr val="25355A"/>
                </a:solidFill>
              </a:defRPr>
            </a:lvl1pPr>
          </a:lstStyle>
          <a:p>
            <a:r>
              <a:rPr lang="en-US" dirty="0"/>
              <a:t>Click to edit Master title style</a:t>
            </a:r>
          </a:p>
        </p:txBody>
      </p:sp>
      <p:sp>
        <p:nvSpPr>
          <p:cNvPr id="7" name="Content Placeholder 6"/>
          <p:cNvSpPr>
            <a:spLocks noGrp="1"/>
          </p:cNvSpPr>
          <p:nvPr>
            <p:ph sz="quarter" idx="10"/>
          </p:nvPr>
        </p:nvSpPr>
        <p:spPr>
          <a:xfrm>
            <a:off x="955677" y="908685"/>
            <a:ext cx="7700963" cy="3759042"/>
          </a:xfrm>
        </p:spPr>
        <p:txBody>
          <a:bodyPr/>
          <a:lstStyle>
            <a:lvl2pPr marL="0" indent="0">
              <a:buFont typeface="Arial"/>
              <a:buNone/>
              <a:defRPr baseline="0"/>
            </a:lvl2pPr>
            <a:lvl3pPr marL="344488" indent="0">
              <a:buNone/>
              <a:defRPr/>
            </a:lvl3pPr>
            <a:lvl4pPr marL="687387" indent="0">
              <a:buNone/>
              <a:defRPr/>
            </a:lvl4pPr>
            <a:lvl5pPr marL="1031875" indent="0">
              <a:buNone/>
              <a:defRPr/>
            </a:lvl5pPr>
          </a:lstStyle>
          <a:p>
            <a:pPr lvl="0"/>
            <a:r>
              <a:rPr lang="en-US"/>
              <a:t>Click to edit Master text styles</a:t>
            </a:r>
          </a:p>
        </p:txBody>
      </p:sp>
      <p:sp>
        <p:nvSpPr>
          <p:cNvPr id="4" name="Slide Number Placeholder 22">
            <a:extLst>
              <a:ext uri="{FF2B5EF4-FFF2-40B4-BE49-F238E27FC236}">
                <a16:creationId xmlns:a16="http://schemas.microsoft.com/office/drawing/2014/main" id="{C0CB4CD7-1A06-3543-AE96-AE6C00C0C733}"/>
              </a:ext>
            </a:extLst>
          </p:cNvPr>
          <p:cNvSpPr txBox="1">
            <a:spLocks/>
          </p:cNvSpPr>
          <p:nvPr userDrawn="1"/>
        </p:nvSpPr>
        <p:spPr>
          <a:xfrm>
            <a:off x="60325" y="7938"/>
            <a:ext cx="457200" cy="457200"/>
          </a:xfrm>
          <a:prstGeom prst="rect">
            <a:avLst/>
          </a:prstGeom>
        </p:spPr>
        <p:txBody>
          <a:bodyPr wrap="none" lIns="45720" tIns="0" rIns="45720" bIns="0" anchor="ctr" anchorCtr="1"/>
          <a:lstStyle>
            <a:lvl1pPr eaLnBrk="0" hangingPunct="0">
              <a:defRPr sz="2400">
                <a:solidFill>
                  <a:schemeClr val="tx1"/>
                </a:solidFill>
                <a:latin typeface="Source Sans Pro"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Source Sans Pro"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Source Sans Pro"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Source Sans Pro"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Source Sans Pro"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Source Sans Pro"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Source Sans Pro"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Source Sans Pro"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Source Sans Pro" panose="020F0502020204030204" pitchFamily="34" charset="0"/>
                <a:ea typeface="ＭＳ Ｐゴシック" panose="020B0600070205080204" pitchFamily="34" charset="-128"/>
              </a:defRPr>
            </a:lvl9pPr>
          </a:lstStyle>
          <a:p>
            <a:pPr algn="ctr" eaLnBrk="1" hangingPunct="1"/>
            <a:fld id="{986E12E0-3D16-184C-83F4-9F8E2D0C6D2F}" type="slidenum">
              <a:rPr lang="en-US" altLang="en-US" sz="1200">
                <a:solidFill>
                  <a:schemeClr val="bg1"/>
                </a:solidFill>
                <a:latin typeface="Arial" panose="020B0604020202020204" pitchFamily="34" charset="0"/>
              </a:rPr>
              <a:pPr algn="ctr" eaLnBrk="1" hangingPunct="1"/>
              <a:t>‹#›</a:t>
            </a:fld>
            <a:endParaRPr lang="en-US" altLang="en-US" sz="1200" dirty="0">
              <a:solidFill>
                <a:schemeClr val="bg1"/>
              </a:solidFill>
              <a:latin typeface="Arial" panose="020B0604020202020204" pitchFamily="34" charset="0"/>
            </a:endParaRPr>
          </a:p>
        </p:txBody>
      </p:sp>
    </p:spTree>
    <p:extLst>
      <p:ext uri="{BB962C8B-B14F-4D97-AF65-F5344CB8AC3E}">
        <p14:creationId xmlns:p14="http://schemas.microsoft.com/office/powerpoint/2010/main" val="2194599509"/>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Slide Number Placeholder 22">
            <a:extLst>
              <a:ext uri="{FF2B5EF4-FFF2-40B4-BE49-F238E27FC236}">
                <a16:creationId xmlns:a16="http://schemas.microsoft.com/office/drawing/2014/main" id="{8587C1A6-8F3C-B442-957D-9588166617F5}"/>
              </a:ext>
            </a:extLst>
          </p:cNvPr>
          <p:cNvSpPr txBox="1">
            <a:spLocks/>
          </p:cNvSpPr>
          <p:nvPr/>
        </p:nvSpPr>
        <p:spPr>
          <a:xfrm>
            <a:off x="60325" y="7938"/>
            <a:ext cx="457200" cy="457200"/>
          </a:xfrm>
          <a:prstGeom prst="rect">
            <a:avLst/>
          </a:prstGeom>
        </p:spPr>
        <p:txBody>
          <a:bodyPr wrap="none" lIns="45720" tIns="0" rIns="45720" bIns="0" anchor="ctr" anchorCtr="1"/>
          <a:lstStyle>
            <a:lvl1pPr eaLnBrk="0" hangingPunct="0">
              <a:defRPr sz="2400">
                <a:solidFill>
                  <a:schemeClr val="tx1"/>
                </a:solidFill>
                <a:latin typeface="Source Sans Pro"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Source Sans Pro"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Source Sans Pro"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Source Sans Pro"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Source Sans Pro"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Source Sans Pro"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Source Sans Pro"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Source Sans Pro"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Source Sans Pro" panose="020F0502020204030204" pitchFamily="34" charset="0"/>
                <a:ea typeface="ＭＳ Ｐゴシック" panose="020B0600070205080204" pitchFamily="34" charset="-128"/>
              </a:defRPr>
            </a:lvl9pPr>
          </a:lstStyle>
          <a:p>
            <a:pPr algn="ctr" eaLnBrk="1" hangingPunct="1"/>
            <a:fld id="{986E12E0-3D16-184C-83F4-9F8E2D0C6D2F}" type="slidenum">
              <a:rPr lang="en-US" altLang="en-US" sz="1200">
                <a:solidFill>
                  <a:schemeClr val="bg1"/>
                </a:solidFill>
                <a:latin typeface="Arial" panose="020B0604020202020204" pitchFamily="34" charset="0"/>
              </a:rPr>
              <a:pPr algn="ctr" eaLnBrk="1" hangingPunct="1"/>
              <a:t>‹#›</a:t>
            </a:fld>
            <a:endParaRPr lang="en-US" altLang="en-US" sz="1200" dirty="0">
              <a:solidFill>
                <a:schemeClr val="bg1"/>
              </a:solidFill>
              <a:latin typeface="Arial" panose="020B0604020202020204" pitchFamily="34" charset="0"/>
            </a:endParaRPr>
          </a:p>
        </p:txBody>
      </p:sp>
      <p:sp>
        <p:nvSpPr>
          <p:cNvPr id="7" name="Title 1"/>
          <p:cNvSpPr>
            <a:spLocks noGrp="1"/>
          </p:cNvSpPr>
          <p:nvPr>
            <p:ph type="title"/>
          </p:nvPr>
        </p:nvSpPr>
        <p:spPr>
          <a:xfrm>
            <a:off x="948776" y="359541"/>
            <a:ext cx="7707862" cy="488024"/>
          </a:xfrm>
          <a:prstGeom prst="rect">
            <a:avLst/>
          </a:prstGeom>
        </p:spPr>
        <p:txBody>
          <a:bodyPr/>
          <a:lstStyle>
            <a:lvl1pPr algn="l">
              <a:defRPr sz="2400">
                <a:solidFill>
                  <a:srgbClr val="25355A"/>
                </a:solidFill>
              </a:defRPr>
            </a:lvl1pPr>
          </a:lstStyle>
          <a:p>
            <a:r>
              <a:rPr lang="en-US" dirty="0"/>
              <a:t>Click to edit Master title style</a:t>
            </a:r>
          </a:p>
        </p:txBody>
      </p:sp>
      <p:sp>
        <p:nvSpPr>
          <p:cNvPr id="14" name="Content Placeholder 13"/>
          <p:cNvSpPr>
            <a:spLocks noGrp="1"/>
          </p:cNvSpPr>
          <p:nvPr>
            <p:ph sz="quarter" idx="10"/>
          </p:nvPr>
        </p:nvSpPr>
        <p:spPr>
          <a:xfrm>
            <a:off x="949327" y="908685"/>
            <a:ext cx="3787775" cy="37590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15"/>
          <p:cNvSpPr>
            <a:spLocks noGrp="1"/>
          </p:cNvSpPr>
          <p:nvPr>
            <p:ph sz="quarter" idx="11"/>
          </p:nvPr>
        </p:nvSpPr>
        <p:spPr>
          <a:xfrm>
            <a:off x="4876800" y="908685"/>
            <a:ext cx="3779838" cy="37590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21785280"/>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Horizontal">
    <p:spTree>
      <p:nvGrpSpPr>
        <p:cNvPr id="1" name=""/>
        <p:cNvGrpSpPr/>
        <p:nvPr/>
      </p:nvGrpSpPr>
      <p:grpSpPr>
        <a:xfrm>
          <a:off x="0" y="0"/>
          <a:ext cx="0" cy="0"/>
          <a:chOff x="0" y="0"/>
          <a:chExt cx="0" cy="0"/>
        </a:xfrm>
      </p:grpSpPr>
      <p:sp>
        <p:nvSpPr>
          <p:cNvPr id="7" name="Title 1"/>
          <p:cNvSpPr>
            <a:spLocks noGrp="1"/>
          </p:cNvSpPr>
          <p:nvPr>
            <p:ph type="title"/>
          </p:nvPr>
        </p:nvSpPr>
        <p:spPr>
          <a:xfrm>
            <a:off x="948776" y="359541"/>
            <a:ext cx="7707862" cy="488024"/>
          </a:xfrm>
          <a:prstGeom prst="rect">
            <a:avLst/>
          </a:prstGeom>
        </p:spPr>
        <p:txBody>
          <a:bodyPr/>
          <a:lstStyle>
            <a:lvl1pPr algn="l">
              <a:defRPr sz="2400">
                <a:solidFill>
                  <a:srgbClr val="25355A"/>
                </a:solidFill>
              </a:defRPr>
            </a:lvl1pPr>
          </a:lstStyle>
          <a:p>
            <a:r>
              <a:rPr lang="en-US" dirty="0"/>
              <a:t>Click to edit Master title style</a:t>
            </a:r>
          </a:p>
        </p:txBody>
      </p:sp>
      <p:sp>
        <p:nvSpPr>
          <p:cNvPr id="12" name="Content Placeholder 11"/>
          <p:cNvSpPr>
            <a:spLocks noGrp="1"/>
          </p:cNvSpPr>
          <p:nvPr>
            <p:ph sz="quarter" idx="10"/>
          </p:nvPr>
        </p:nvSpPr>
        <p:spPr>
          <a:xfrm>
            <a:off x="948777" y="908685"/>
            <a:ext cx="7707862" cy="18166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13"/>
          <p:cNvSpPr>
            <a:spLocks noGrp="1"/>
          </p:cNvSpPr>
          <p:nvPr>
            <p:ph sz="quarter" idx="11"/>
          </p:nvPr>
        </p:nvSpPr>
        <p:spPr>
          <a:xfrm>
            <a:off x="949327" y="2841313"/>
            <a:ext cx="7707313" cy="18166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22">
            <a:extLst>
              <a:ext uri="{FF2B5EF4-FFF2-40B4-BE49-F238E27FC236}">
                <a16:creationId xmlns:a16="http://schemas.microsoft.com/office/drawing/2014/main" id="{833BDD40-FB13-F441-8E8B-9BDD8D03EC89}"/>
              </a:ext>
            </a:extLst>
          </p:cNvPr>
          <p:cNvSpPr txBox="1">
            <a:spLocks/>
          </p:cNvSpPr>
          <p:nvPr userDrawn="1"/>
        </p:nvSpPr>
        <p:spPr>
          <a:xfrm>
            <a:off x="60325" y="7938"/>
            <a:ext cx="457200" cy="457200"/>
          </a:xfrm>
          <a:prstGeom prst="rect">
            <a:avLst/>
          </a:prstGeom>
        </p:spPr>
        <p:txBody>
          <a:bodyPr wrap="none" lIns="45720" tIns="0" rIns="45720" bIns="0" anchor="ctr" anchorCtr="1"/>
          <a:lstStyle>
            <a:lvl1pPr eaLnBrk="0" hangingPunct="0">
              <a:defRPr sz="2400">
                <a:solidFill>
                  <a:schemeClr val="tx1"/>
                </a:solidFill>
                <a:latin typeface="Source Sans Pro"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Source Sans Pro"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Source Sans Pro"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Source Sans Pro"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Source Sans Pro"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Source Sans Pro"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Source Sans Pro"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Source Sans Pro"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Source Sans Pro" panose="020F0502020204030204" pitchFamily="34" charset="0"/>
                <a:ea typeface="ＭＳ Ｐゴシック" panose="020B0600070205080204" pitchFamily="34" charset="-128"/>
              </a:defRPr>
            </a:lvl9pPr>
          </a:lstStyle>
          <a:p>
            <a:pPr algn="ctr" eaLnBrk="1" hangingPunct="1"/>
            <a:fld id="{986E12E0-3D16-184C-83F4-9F8E2D0C6D2F}" type="slidenum">
              <a:rPr lang="en-US" altLang="en-US" sz="1200">
                <a:solidFill>
                  <a:schemeClr val="bg1"/>
                </a:solidFill>
                <a:latin typeface="Arial" panose="020B0604020202020204" pitchFamily="34" charset="0"/>
              </a:rPr>
              <a:pPr algn="ctr" eaLnBrk="1" hangingPunct="1"/>
              <a:t>‹#›</a:t>
            </a:fld>
            <a:endParaRPr lang="en-US" altLang="en-US" sz="1200" dirty="0">
              <a:solidFill>
                <a:schemeClr val="bg1"/>
              </a:solidFill>
              <a:latin typeface="Arial" panose="020B0604020202020204" pitchFamily="34" charset="0"/>
            </a:endParaRPr>
          </a:p>
        </p:txBody>
      </p:sp>
    </p:spTree>
    <p:extLst>
      <p:ext uri="{BB962C8B-B14F-4D97-AF65-F5344CB8AC3E}">
        <p14:creationId xmlns:p14="http://schemas.microsoft.com/office/powerpoint/2010/main" val="3698403152"/>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7" name="Title 1"/>
          <p:cNvSpPr>
            <a:spLocks noGrp="1"/>
          </p:cNvSpPr>
          <p:nvPr>
            <p:ph type="title"/>
          </p:nvPr>
        </p:nvSpPr>
        <p:spPr>
          <a:xfrm>
            <a:off x="948776" y="359541"/>
            <a:ext cx="7707862" cy="488024"/>
          </a:xfrm>
          <a:prstGeom prst="rect">
            <a:avLst/>
          </a:prstGeom>
        </p:spPr>
        <p:txBody>
          <a:bodyPr/>
          <a:lstStyle>
            <a:lvl1pPr algn="l">
              <a:defRPr sz="2400">
                <a:solidFill>
                  <a:srgbClr val="25355A"/>
                </a:solidFill>
              </a:defRPr>
            </a:lvl1pPr>
          </a:lstStyle>
          <a:p>
            <a:r>
              <a:rPr lang="en-US" dirty="0"/>
              <a:t>Click to edit Master title style</a:t>
            </a:r>
          </a:p>
        </p:txBody>
      </p:sp>
      <p:sp>
        <p:nvSpPr>
          <p:cNvPr id="3" name="Content Placeholder 2"/>
          <p:cNvSpPr>
            <a:spLocks noGrp="1"/>
          </p:cNvSpPr>
          <p:nvPr>
            <p:ph sz="quarter" idx="10"/>
          </p:nvPr>
        </p:nvSpPr>
        <p:spPr>
          <a:xfrm>
            <a:off x="949327" y="908685"/>
            <a:ext cx="3787775" cy="37590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11"/>
          </p:nvPr>
        </p:nvSpPr>
        <p:spPr>
          <a:xfrm>
            <a:off x="4876800" y="908686"/>
            <a:ext cx="3779838" cy="18230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p:cNvSpPr>
            <a:spLocks noGrp="1"/>
          </p:cNvSpPr>
          <p:nvPr>
            <p:ph sz="quarter" idx="12"/>
          </p:nvPr>
        </p:nvSpPr>
        <p:spPr>
          <a:xfrm>
            <a:off x="4876800" y="2837497"/>
            <a:ext cx="3779838" cy="18302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22">
            <a:extLst>
              <a:ext uri="{FF2B5EF4-FFF2-40B4-BE49-F238E27FC236}">
                <a16:creationId xmlns:a16="http://schemas.microsoft.com/office/drawing/2014/main" id="{18AF40D2-25E2-0043-9BC9-FA019CF7438A}"/>
              </a:ext>
            </a:extLst>
          </p:cNvPr>
          <p:cNvSpPr txBox="1">
            <a:spLocks/>
          </p:cNvSpPr>
          <p:nvPr userDrawn="1"/>
        </p:nvSpPr>
        <p:spPr>
          <a:xfrm>
            <a:off x="60325" y="7938"/>
            <a:ext cx="457200" cy="457200"/>
          </a:xfrm>
          <a:prstGeom prst="rect">
            <a:avLst/>
          </a:prstGeom>
        </p:spPr>
        <p:txBody>
          <a:bodyPr wrap="none" lIns="45720" tIns="0" rIns="45720" bIns="0" anchor="ctr" anchorCtr="1"/>
          <a:lstStyle>
            <a:lvl1pPr eaLnBrk="0" hangingPunct="0">
              <a:defRPr sz="2400">
                <a:solidFill>
                  <a:schemeClr val="tx1"/>
                </a:solidFill>
                <a:latin typeface="Source Sans Pro"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Source Sans Pro"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Source Sans Pro"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Source Sans Pro"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Source Sans Pro"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Source Sans Pro"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Source Sans Pro"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Source Sans Pro"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Source Sans Pro" panose="020F0502020204030204" pitchFamily="34" charset="0"/>
                <a:ea typeface="ＭＳ Ｐゴシック" panose="020B0600070205080204" pitchFamily="34" charset="-128"/>
              </a:defRPr>
            </a:lvl9pPr>
          </a:lstStyle>
          <a:p>
            <a:pPr algn="ctr" eaLnBrk="1" hangingPunct="1"/>
            <a:fld id="{986E12E0-3D16-184C-83F4-9F8E2D0C6D2F}" type="slidenum">
              <a:rPr lang="en-US" altLang="en-US" sz="1200">
                <a:solidFill>
                  <a:schemeClr val="bg1"/>
                </a:solidFill>
                <a:latin typeface="Arial" panose="020B0604020202020204" pitchFamily="34" charset="0"/>
              </a:rPr>
              <a:pPr algn="ctr" eaLnBrk="1" hangingPunct="1"/>
              <a:t>‹#›</a:t>
            </a:fld>
            <a:endParaRPr lang="en-US" altLang="en-US" sz="1200" dirty="0">
              <a:solidFill>
                <a:schemeClr val="bg1"/>
              </a:solidFill>
              <a:latin typeface="Arial" panose="020B0604020202020204" pitchFamily="34" charset="0"/>
            </a:endParaRPr>
          </a:p>
        </p:txBody>
      </p:sp>
    </p:spTree>
    <p:extLst>
      <p:ext uri="{BB962C8B-B14F-4D97-AF65-F5344CB8AC3E}">
        <p14:creationId xmlns:p14="http://schemas.microsoft.com/office/powerpoint/2010/main" val="3345132008"/>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7" name="Title 1"/>
          <p:cNvSpPr>
            <a:spLocks noGrp="1"/>
          </p:cNvSpPr>
          <p:nvPr>
            <p:ph type="title"/>
          </p:nvPr>
        </p:nvSpPr>
        <p:spPr>
          <a:xfrm>
            <a:off x="948776" y="359541"/>
            <a:ext cx="7707862" cy="488024"/>
          </a:xfrm>
          <a:prstGeom prst="rect">
            <a:avLst/>
          </a:prstGeom>
        </p:spPr>
        <p:txBody>
          <a:bodyPr/>
          <a:lstStyle>
            <a:lvl1pPr algn="l">
              <a:defRPr sz="2400">
                <a:solidFill>
                  <a:srgbClr val="25355A"/>
                </a:solidFill>
              </a:defRPr>
            </a:lvl1pPr>
          </a:lstStyle>
          <a:p>
            <a:r>
              <a:rPr lang="en-US" dirty="0"/>
              <a:t>Click to edit Master title style</a:t>
            </a:r>
          </a:p>
        </p:txBody>
      </p:sp>
      <p:sp>
        <p:nvSpPr>
          <p:cNvPr id="4" name="Content Placeholder 3"/>
          <p:cNvSpPr>
            <a:spLocks noGrp="1"/>
          </p:cNvSpPr>
          <p:nvPr>
            <p:ph sz="quarter" idx="10"/>
          </p:nvPr>
        </p:nvSpPr>
        <p:spPr>
          <a:xfrm>
            <a:off x="949327" y="908686"/>
            <a:ext cx="3787775" cy="18230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1"/>
          </p:nvPr>
        </p:nvSpPr>
        <p:spPr>
          <a:xfrm>
            <a:off x="955677" y="2840613"/>
            <a:ext cx="3781425" cy="18271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12"/>
          </p:nvPr>
        </p:nvSpPr>
        <p:spPr>
          <a:xfrm>
            <a:off x="4876800" y="908686"/>
            <a:ext cx="3779838" cy="18230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14"/>
          <p:cNvSpPr>
            <a:spLocks noGrp="1"/>
          </p:cNvSpPr>
          <p:nvPr>
            <p:ph sz="quarter" idx="13"/>
          </p:nvPr>
        </p:nvSpPr>
        <p:spPr>
          <a:xfrm>
            <a:off x="4876800" y="2840613"/>
            <a:ext cx="3779838" cy="18271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22">
            <a:extLst>
              <a:ext uri="{FF2B5EF4-FFF2-40B4-BE49-F238E27FC236}">
                <a16:creationId xmlns:a16="http://schemas.microsoft.com/office/drawing/2014/main" id="{C1D0010F-2AA8-4B46-A6FF-F0884AD5E054}"/>
              </a:ext>
            </a:extLst>
          </p:cNvPr>
          <p:cNvSpPr txBox="1">
            <a:spLocks/>
          </p:cNvSpPr>
          <p:nvPr userDrawn="1"/>
        </p:nvSpPr>
        <p:spPr>
          <a:xfrm>
            <a:off x="60325" y="7938"/>
            <a:ext cx="457200" cy="457200"/>
          </a:xfrm>
          <a:prstGeom prst="rect">
            <a:avLst/>
          </a:prstGeom>
        </p:spPr>
        <p:txBody>
          <a:bodyPr wrap="none" lIns="45720" tIns="0" rIns="45720" bIns="0" anchor="ctr" anchorCtr="1"/>
          <a:lstStyle>
            <a:lvl1pPr eaLnBrk="0" hangingPunct="0">
              <a:defRPr sz="2400">
                <a:solidFill>
                  <a:schemeClr val="tx1"/>
                </a:solidFill>
                <a:latin typeface="Source Sans Pro"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Source Sans Pro"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Source Sans Pro"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Source Sans Pro"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Source Sans Pro"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Source Sans Pro"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Source Sans Pro"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Source Sans Pro"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Source Sans Pro" panose="020F0502020204030204" pitchFamily="34" charset="0"/>
                <a:ea typeface="ＭＳ Ｐゴシック" panose="020B0600070205080204" pitchFamily="34" charset="-128"/>
              </a:defRPr>
            </a:lvl9pPr>
          </a:lstStyle>
          <a:p>
            <a:pPr algn="ctr" eaLnBrk="1" hangingPunct="1"/>
            <a:fld id="{986E12E0-3D16-184C-83F4-9F8E2D0C6D2F}" type="slidenum">
              <a:rPr lang="en-US" altLang="en-US" sz="1200">
                <a:solidFill>
                  <a:schemeClr val="bg1"/>
                </a:solidFill>
                <a:latin typeface="Arial" panose="020B0604020202020204" pitchFamily="34" charset="0"/>
              </a:rPr>
              <a:pPr algn="ctr" eaLnBrk="1" hangingPunct="1"/>
              <a:t>‹#›</a:t>
            </a:fld>
            <a:endParaRPr lang="en-US" altLang="en-US" sz="1200" dirty="0">
              <a:solidFill>
                <a:schemeClr val="bg1"/>
              </a:solidFill>
              <a:latin typeface="Arial" panose="020B0604020202020204" pitchFamily="34" charset="0"/>
            </a:endParaRPr>
          </a:p>
        </p:txBody>
      </p:sp>
    </p:spTree>
    <p:extLst>
      <p:ext uri="{BB962C8B-B14F-4D97-AF65-F5344CB8AC3E}">
        <p14:creationId xmlns:p14="http://schemas.microsoft.com/office/powerpoint/2010/main" val="2426750966"/>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5" name="Picture 9" descr="SUSig_White.eps">
            <a:extLst>
              <a:ext uri="{FF2B5EF4-FFF2-40B4-BE49-F238E27FC236}">
                <a16:creationId xmlns:a16="http://schemas.microsoft.com/office/drawing/2014/main" id="{21B8B896-5D9C-894B-BD72-A327BFFA327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610350" y="4811713"/>
            <a:ext cx="2046288"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54C0D75F-7494-A440-A042-3D959687D236}"/>
              </a:ext>
            </a:extLst>
          </p:cNvPr>
          <p:cNvSpPr>
            <a:spLocks noChangeArrowheads="1"/>
          </p:cNvSpPr>
          <p:nvPr/>
        </p:nvSpPr>
        <p:spPr bwMode="auto">
          <a:xfrm>
            <a:off x="0" y="4806950"/>
            <a:ext cx="9155113" cy="342900"/>
          </a:xfrm>
          <a:prstGeom prst="rect">
            <a:avLst/>
          </a:prstGeom>
          <a:solidFill>
            <a:schemeClr val="bg2"/>
          </a:solidFill>
          <a:ln w="9525">
            <a:solidFill>
              <a:schemeClr val="accent1"/>
            </a:solidFill>
            <a:miter lim="800000"/>
            <a:headEnd/>
            <a:tailEnd/>
          </a:ln>
          <a:effectLst>
            <a:outerShdw blurRad="38100" dist="25401" dir="2700000" algn="br" rotWithShape="0">
              <a:srgbClr val="808080">
                <a:alpha val="59999"/>
              </a:srgbClr>
            </a:outerShdw>
          </a:effectLst>
        </p:spPr>
        <p:txBody>
          <a:bodyPr anchor="ctr"/>
          <a:lstStyle>
            <a:lvl1pPr eaLnBrk="0" hangingPunct="0">
              <a:defRPr sz="2400">
                <a:solidFill>
                  <a:schemeClr val="tx1"/>
                </a:solidFill>
                <a:latin typeface="Source Sans Pro"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Source Sans Pro"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Source Sans Pro"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Source Sans Pro"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Source Sans Pro"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Source Sans Pro"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Source Sans Pro"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Source Sans Pro"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Source Sans Pro" panose="020F0502020204030204" pitchFamily="34" charset="0"/>
                <a:ea typeface="ＭＳ Ｐゴシック" panose="020B0600070205080204" pitchFamily="34" charset="-128"/>
              </a:defRPr>
            </a:lvl9pPr>
          </a:lstStyle>
          <a:p>
            <a:pPr algn="ctr" eaLnBrk="1" hangingPunct="1"/>
            <a:endParaRPr lang="en-US" altLang="en-US" sz="1800">
              <a:solidFill>
                <a:srgbClr val="FFFFFF"/>
              </a:solidFill>
              <a:latin typeface="Arial" panose="020B0604020202020204" pitchFamily="34" charset="0"/>
            </a:endParaRPr>
          </a:p>
        </p:txBody>
      </p:sp>
      <p:pic>
        <p:nvPicPr>
          <p:cNvPr id="7" name="Picture 14" title="Stanford University">
            <a:extLst>
              <a:ext uri="{FF2B5EF4-FFF2-40B4-BE49-F238E27FC236}">
                <a16:creationId xmlns:a16="http://schemas.microsoft.com/office/drawing/2014/main" id="{C9B13BBC-3D5E-5549-8783-25C5C1EC430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156450" y="4883150"/>
            <a:ext cx="1546225" cy="18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457200" y="1800555"/>
            <a:ext cx="8229600" cy="618473"/>
          </a:xfrm>
          <a:prstGeom prst="rect">
            <a:avLst/>
          </a:prstGeom>
        </p:spPr>
        <p:txBody>
          <a:bodyPr>
            <a:noAutofit/>
          </a:bodyPr>
          <a:lstStyle>
            <a:lvl1pPr algn="ctr">
              <a:defRPr sz="3600">
                <a:solidFill>
                  <a:schemeClr val="tx1"/>
                </a:solidFill>
              </a:defRPr>
            </a:lvl1pPr>
          </a:lstStyle>
          <a:p>
            <a:r>
              <a:rPr lang="en-US" dirty="0"/>
              <a:t>Click to edit Master title style</a:t>
            </a:r>
          </a:p>
        </p:txBody>
      </p:sp>
      <p:sp>
        <p:nvSpPr>
          <p:cNvPr id="12" name="Text Placeholder 33"/>
          <p:cNvSpPr>
            <a:spLocks noGrp="1"/>
          </p:cNvSpPr>
          <p:nvPr>
            <p:ph type="body" sz="quarter" idx="18"/>
          </p:nvPr>
        </p:nvSpPr>
        <p:spPr>
          <a:xfrm>
            <a:off x="1603375" y="3599022"/>
            <a:ext cx="6059488" cy="205740"/>
          </a:xfrm>
          <a:prstGeom prst="rect">
            <a:avLst/>
          </a:prstGeom>
        </p:spPr>
        <p:txBody>
          <a:bodyPr wrap="none" anchor="ctr" anchorCtr="1">
            <a:noAutofit/>
          </a:bodyPr>
          <a:lstStyle>
            <a:lvl1pPr algn="ctr">
              <a:buNone/>
              <a:defRPr sz="1800" cap="none" spc="0" baseline="0">
                <a:solidFill>
                  <a:schemeClr val="tx1">
                    <a:lumMod val="65000"/>
                    <a:lumOff val="35000"/>
                  </a:schemeClr>
                </a:solidFill>
              </a:defRPr>
            </a:lvl1pPr>
            <a:lvl2pPr>
              <a:buNone/>
              <a:defRPr/>
            </a:lvl2pPr>
            <a:lvl3pPr>
              <a:buNone/>
              <a:defRPr/>
            </a:lvl3pPr>
            <a:lvl4pPr>
              <a:buNone/>
              <a:defRPr/>
            </a:lvl4pPr>
            <a:lvl5pPr>
              <a:buNone/>
              <a:defRPr/>
            </a:lvl5pPr>
          </a:lstStyle>
          <a:p>
            <a:pPr lvl="0"/>
            <a:r>
              <a:rPr lang="en-US"/>
              <a:t>Click to edit Master text styles</a:t>
            </a:r>
          </a:p>
        </p:txBody>
      </p:sp>
      <p:sp>
        <p:nvSpPr>
          <p:cNvPr id="13" name="Subtitle 2"/>
          <p:cNvSpPr>
            <a:spLocks noGrp="1"/>
          </p:cNvSpPr>
          <p:nvPr>
            <p:ph type="subTitle" idx="1"/>
          </p:nvPr>
        </p:nvSpPr>
        <p:spPr>
          <a:xfrm>
            <a:off x="457200" y="2419028"/>
            <a:ext cx="8229600" cy="461897"/>
          </a:xfrm>
          <a:prstGeom prst="rect">
            <a:avLst/>
          </a:prstGeom>
        </p:spPr>
        <p:txBody>
          <a:bodyPr>
            <a:noAutofit/>
          </a:bodyPr>
          <a:lstStyle>
            <a:lvl1pPr marL="0" indent="0" algn="ctr">
              <a:buNone/>
              <a:defRPr sz="2100" cap="small" spc="300">
                <a:solidFill>
                  <a:srgbClr val="A4001D"/>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503013599"/>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 Id="rId9"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2">
            <a:extLst>
              <a:ext uri="{FF2B5EF4-FFF2-40B4-BE49-F238E27FC236}">
                <a16:creationId xmlns:a16="http://schemas.microsoft.com/office/drawing/2014/main" id="{CAB14170-E6F1-644A-8DCB-8157D1A25DAF}"/>
              </a:ext>
            </a:extLst>
          </p:cNvPr>
          <p:cNvSpPr>
            <a:spLocks noGrp="1"/>
          </p:cNvSpPr>
          <p:nvPr>
            <p:ph type="title"/>
          </p:nvPr>
        </p:nvSpPr>
        <p:spPr bwMode="auto">
          <a:xfrm>
            <a:off x="949325" y="358775"/>
            <a:ext cx="7707313"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91440" bIns="45720" numCol="1" anchor="b" anchorCtr="0" compatLnSpc="1">
            <a:prstTxWarp prst="textNoShape">
              <a:avLst/>
            </a:prstTxWarp>
          </a:bodyPr>
          <a:lstStyle/>
          <a:p>
            <a:pPr lvl="0"/>
            <a:r>
              <a:rPr lang="en-US" altLang="en-US" dirty="0"/>
              <a:t>Click to edit Master title style</a:t>
            </a:r>
          </a:p>
        </p:txBody>
      </p:sp>
      <p:sp>
        <p:nvSpPr>
          <p:cNvPr id="4" name="Text Placeholder 3">
            <a:extLst>
              <a:ext uri="{FF2B5EF4-FFF2-40B4-BE49-F238E27FC236}">
                <a16:creationId xmlns:a16="http://schemas.microsoft.com/office/drawing/2014/main" id="{B1557C31-88BD-2946-A04D-CB61AC01944B}"/>
              </a:ext>
            </a:extLst>
          </p:cNvPr>
          <p:cNvSpPr>
            <a:spLocks noGrp="1"/>
          </p:cNvSpPr>
          <p:nvPr>
            <p:ph type="body" idx="1"/>
          </p:nvPr>
        </p:nvSpPr>
        <p:spPr>
          <a:xfrm>
            <a:off x="949325" y="903288"/>
            <a:ext cx="7707313" cy="3763962"/>
          </a:xfrm>
          <a:prstGeom prst="rect">
            <a:avLst/>
          </a:prstGeom>
        </p:spPr>
        <p:txBody>
          <a:bodyPr vert="horz" lIns="0" tIns="45720" rIns="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4">
            <a:extLst>
              <a:ext uri="{FF2B5EF4-FFF2-40B4-BE49-F238E27FC236}">
                <a16:creationId xmlns:a16="http://schemas.microsoft.com/office/drawing/2014/main" id="{81D8C388-B73E-EF40-A5BD-63C84CAFA3D9}"/>
              </a:ext>
            </a:extLst>
          </p:cNvPr>
          <p:cNvSpPr>
            <a:spLocks noGrp="1"/>
          </p:cNvSpPr>
          <p:nvPr>
            <p:ph type="sldNum" sz="quarter" idx="4"/>
          </p:nvPr>
        </p:nvSpPr>
        <p:spPr>
          <a:xfrm>
            <a:off x="109538" y="4811713"/>
            <a:ext cx="846137" cy="271462"/>
          </a:xfrm>
          <a:prstGeom prst="rect">
            <a:avLst/>
          </a:prstGeom>
        </p:spPr>
        <p:txBody>
          <a:bodyPr vert="horz" wrap="square" lIns="91440" tIns="45720" rIns="91440" bIns="45720" numCol="1" anchor="ctr" anchorCtr="0" compatLnSpc="1">
            <a:prstTxWarp prst="textNoShape">
              <a:avLst/>
            </a:prstTxWarp>
          </a:bodyPr>
          <a:lstStyle>
            <a:lvl1pPr>
              <a:defRPr sz="1000">
                <a:solidFill>
                  <a:srgbClr val="898989"/>
                </a:solidFill>
                <a:latin typeface="Arial" panose="020B0604020202020204" pitchFamily="34" charset="0"/>
              </a:defRPr>
            </a:lvl1pPr>
          </a:lstStyle>
          <a:p>
            <a:fld id="{AD791D45-1B5B-FC40-A989-B01F48380958}" type="slidenum">
              <a:rPr lang="en-US" altLang="en-US"/>
              <a:pPr/>
              <a:t>‹#›</a:t>
            </a:fld>
            <a:endParaRPr lang="en-US" altLang="en-US"/>
          </a:p>
        </p:txBody>
      </p:sp>
      <p:sp>
        <p:nvSpPr>
          <p:cNvPr id="10" name="Rectangle 9">
            <a:extLst>
              <a:ext uri="{FF2B5EF4-FFF2-40B4-BE49-F238E27FC236}">
                <a16:creationId xmlns:a16="http://schemas.microsoft.com/office/drawing/2014/main" id="{795DD4B2-DF53-A446-822A-DA2819DA974F}"/>
              </a:ext>
            </a:extLst>
          </p:cNvPr>
          <p:cNvSpPr/>
          <p:nvPr/>
        </p:nvSpPr>
        <p:spPr>
          <a:xfrm>
            <a:off x="0" y="0"/>
            <a:ext cx="457200" cy="5149850"/>
          </a:xfrm>
          <a:prstGeom prst="rect">
            <a:avLst/>
          </a:prstGeom>
          <a:solidFill>
            <a:srgbClr val="25355A"/>
          </a:solidFill>
          <a:ln>
            <a:solidFill>
              <a:srgbClr val="25355A"/>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Arial"/>
            </a:endParaRPr>
          </a:p>
        </p:txBody>
      </p:sp>
    </p:spTree>
  </p:cSld>
  <p:clrMap bg1="lt1" tx1="dk1" bg2="lt2" tx2="dk2" accent1="accent1" accent2="accent2" accent3="accent3" accent4="accent4" accent5="accent5" accent6="accent6" hlink="hlink" folHlink="folHlink"/>
  <p:sldLayoutIdLst>
    <p:sldLayoutId id="2147484084" r:id="rId1"/>
    <p:sldLayoutId id="2147484085" r:id="rId2"/>
    <p:sldLayoutId id="2147484086" r:id="rId3"/>
    <p:sldLayoutId id="2147484087" r:id="rId4"/>
    <p:sldLayoutId id="2147484088" r:id="rId5"/>
    <p:sldLayoutId id="2147484089" r:id="rId6"/>
    <p:sldLayoutId id="2147484090" r:id="rId7"/>
    <p:sldLayoutId id="2147484091" r:id="rId8"/>
  </p:sldLayoutIdLst>
  <p:transition spd="slow">
    <p:fade/>
  </p:transition>
  <p:hf sldNum="0" hdr="0" ftr="0" dt="0"/>
  <p:txStyles>
    <p:titleStyle>
      <a:lvl1pPr algn="l" defTabSz="457200" rtl="0" eaLnBrk="1" fontAlgn="base" hangingPunct="1">
        <a:lnSpc>
          <a:spcPct val="85000"/>
        </a:lnSpc>
        <a:spcBef>
          <a:spcPct val="0"/>
        </a:spcBef>
        <a:spcAft>
          <a:spcPct val="0"/>
        </a:spcAft>
        <a:defRPr sz="2400" kern="1200">
          <a:solidFill>
            <a:srgbClr val="25355A"/>
          </a:solidFill>
          <a:latin typeface="Arial"/>
          <a:ea typeface="ＭＳ Ｐゴシック" charset="0"/>
          <a:cs typeface="ＭＳ Ｐゴシック" charset="0"/>
        </a:defRPr>
      </a:lvl1pPr>
      <a:lvl2pPr algn="l" defTabSz="457200" rtl="0" eaLnBrk="1" fontAlgn="base" hangingPunct="1">
        <a:lnSpc>
          <a:spcPct val="85000"/>
        </a:lnSpc>
        <a:spcBef>
          <a:spcPct val="0"/>
        </a:spcBef>
        <a:spcAft>
          <a:spcPct val="0"/>
        </a:spcAft>
        <a:defRPr sz="2400">
          <a:solidFill>
            <a:schemeClr val="bg2"/>
          </a:solidFill>
          <a:latin typeface="Arial" charset="0"/>
          <a:ea typeface="ＭＳ Ｐゴシック" charset="0"/>
          <a:cs typeface="ＭＳ Ｐゴシック" charset="0"/>
        </a:defRPr>
      </a:lvl2pPr>
      <a:lvl3pPr algn="l" defTabSz="457200" rtl="0" eaLnBrk="1" fontAlgn="base" hangingPunct="1">
        <a:lnSpc>
          <a:spcPct val="85000"/>
        </a:lnSpc>
        <a:spcBef>
          <a:spcPct val="0"/>
        </a:spcBef>
        <a:spcAft>
          <a:spcPct val="0"/>
        </a:spcAft>
        <a:defRPr sz="2400">
          <a:solidFill>
            <a:schemeClr val="bg2"/>
          </a:solidFill>
          <a:latin typeface="Arial" charset="0"/>
          <a:ea typeface="ＭＳ Ｐゴシック" charset="0"/>
          <a:cs typeface="ＭＳ Ｐゴシック" charset="0"/>
        </a:defRPr>
      </a:lvl3pPr>
      <a:lvl4pPr algn="l" defTabSz="457200" rtl="0" eaLnBrk="1" fontAlgn="base" hangingPunct="1">
        <a:lnSpc>
          <a:spcPct val="85000"/>
        </a:lnSpc>
        <a:spcBef>
          <a:spcPct val="0"/>
        </a:spcBef>
        <a:spcAft>
          <a:spcPct val="0"/>
        </a:spcAft>
        <a:defRPr sz="2400">
          <a:solidFill>
            <a:schemeClr val="bg2"/>
          </a:solidFill>
          <a:latin typeface="Arial" charset="0"/>
          <a:ea typeface="ＭＳ Ｐゴシック" charset="0"/>
          <a:cs typeface="ＭＳ Ｐゴシック" charset="0"/>
        </a:defRPr>
      </a:lvl4pPr>
      <a:lvl5pPr algn="l" defTabSz="457200" rtl="0" eaLnBrk="1" fontAlgn="base" hangingPunct="1">
        <a:lnSpc>
          <a:spcPct val="85000"/>
        </a:lnSpc>
        <a:spcBef>
          <a:spcPct val="0"/>
        </a:spcBef>
        <a:spcAft>
          <a:spcPct val="0"/>
        </a:spcAft>
        <a:defRPr sz="2400">
          <a:solidFill>
            <a:schemeClr val="bg2"/>
          </a:solidFill>
          <a:latin typeface="Arial" charset="0"/>
          <a:ea typeface="ＭＳ Ｐゴシック" charset="0"/>
          <a:cs typeface="ＭＳ Ｐゴシック" charset="0"/>
        </a:defRPr>
      </a:lvl5pPr>
      <a:lvl6pPr marL="457200" algn="l" defTabSz="457200" rtl="0" eaLnBrk="1" fontAlgn="base" hangingPunct="1">
        <a:lnSpc>
          <a:spcPct val="85000"/>
        </a:lnSpc>
        <a:spcBef>
          <a:spcPct val="0"/>
        </a:spcBef>
        <a:spcAft>
          <a:spcPct val="0"/>
        </a:spcAft>
        <a:defRPr sz="2400">
          <a:solidFill>
            <a:schemeClr val="bg2"/>
          </a:solidFill>
          <a:latin typeface="Source Sans Pro Semibold" charset="0"/>
          <a:ea typeface="ＭＳ Ｐゴシック" charset="0"/>
          <a:cs typeface="ＭＳ Ｐゴシック" charset="0"/>
        </a:defRPr>
      </a:lvl6pPr>
      <a:lvl7pPr marL="914400" algn="l" defTabSz="457200" rtl="0" eaLnBrk="1" fontAlgn="base" hangingPunct="1">
        <a:lnSpc>
          <a:spcPct val="85000"/>
        </a:lnSpc>
        <a:spcBef>
          <a:spcPct val="0"/>
        </a:spcBef>
        <a:spcAft>
          <a:spcPct val="0"/>
        </a:spcAft>
        <a:defRPr sz="2400">
          <a:solidFill>
            <a:schemeClr val="bg2"/>
          </a:solidFill>
          <a:latin typeface="Source Sans Pro Semibold" charset="0"/>
          <a:ea typeface="ＭＳ Ｐゴシック" charset="0"/>
          <a:cs typeface="ＭＳ Ｐゴシック" charset="0"/>
        </a:defRPr>
      </a:lvl7pPr>
      <a:lvl8pPr marL="1371600" algn="l" defTabSz="457200" rtl="0" eaLnBrk="1" fontAlgn="base" hangingPunct="1">
        <a:lnSpc>
          <a:spcPct val="85000"/>
        </a:lnSpc>
        <a:spcBef>
          <a:spcPct val="0"/>
        </a:spcBef>
        <a:spcAft>
          <a:spcPct val="0"/>
        </a:spcAft>
        <a:defRPr sz="2400">
          <a:solidFill>
            <a:schemeClr val="bg2"/>
          </a:solidFill>
          <a:latin typeface="Source Sans Pro Semibold" charset="0"/>
          <a:ea typeface="ＭＳ Ｐゴシック" charset="0"/>
          <a:cs typeface="ＭＳ Ｐゴシック" charset="0"/>
        </a:defRPr>
      </a:lvl8pPr>
      <a:lvl9pPr marL="1828800" algn="l" defTabSz="457200" rtl="0" eaLnBrk="1" fontAlgn="base" hangingPunct="1">
        <a:lnSpc>
          <a:spcPct val="85000"/>
        </a:lnSpc>
        <a:spcBef>
          <a:spcPct val="0"/>
        </a:spcBef>
        <a:spcAft>
          <a:spcPct val="0"/>
        </a:spcAft>
        <a:defRPr sz="2400">
          <a:solidFill>
            <a:schemeClr val="bg2"/>
          </a:solidFill>
          <a:latin typeface="Source Sans Pro Semibold"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Clr>
          <a:schemeClr val="bg2"/>
        </a:buClr>
        <a:buFont typeface="Wingdings" pitchFamily="2" charset="2"/>
        <a:defRPr kern="1200" spc="20">
          <a:solidFill>
            <a:schemeClr val="tx1"/>
          </a:solidFill>
          <a:latin typeface="Arial"/>
          <a:ea typeface="ＭＳ Ｐゴシック" charset="0"/>
          <a:cs typeface="ＭＳ Ｐゴシック" charset="0"/>
        </a:defRPr>
      </a:lvl1pPr>
      <a:lvl2pPr marL="288925" indent="-288925" algn="l" defTabSz="457200" rtl="0" eaLnBrk="1" fontAlgn="base" hangingPunct="1">
        <a:spcBef>
          <a:spcPct val="20000"/>
        </a:spcBef>
        <a:spcAft>
          <a:spcPct val="0"/>
        </a:spcAft>
        <a:buClr>
          <a:srgbClr val="25355A"/>
        </a:buClr>
        <a:buFont typeface="Wingdings" pitchFamily="2" charset="2"/>
        <a:buChar char="§"/>
        <a:defRPr kern="1200">
          <a:solidFill>
            <a:srgbClr val="595959"/>
          </a:solidFill>
          <a:latin typeface="Arial"/>
          <a:ea typeface="ＭＳ Ｐゴシック" charset="0"/>
          <a:cs typeface="+mn-cs"/>
        </a:defRPr>
      </a:lvl2pPr>
      <a:lvl3pPr marL="569913" indent="-225425" algn="l" defTabSz="457200" rtl="0" eaLnBrk="1" fontAlgn="base" hangingPunct="1">
        <a:spcBef>
          <a:spcPct val="20000"/>
        </a:spcBef>
        <a:spcAft>
          <a:spcPct val="0"/>
        </a:spcAft>
        <a:buClr>
          <a:srgbClr val="25355A"/>
        </a:buClr>
        <a:buSzPct val="102000"/>
        <a:buFont typeface="Source Sans Pro" panose="020F0502020204030204" pitchFamily="34" charset="0"/>
        <a:buChar char="›"/>
        <a:defRPr kern="1200">
          <a:solidFill>
            <a:srgbClr val="595959"/>
          </a:solidFill>
          <a:latin typeface="Arial"/>
          <a:ea typeface="ＭＳ Ｐゴシック" charset="0"/>
          <a:cs typeface="+mn-cs"/>
        </a:defRPr>
      </a:lvl3pPr>
      <a:lvl4pPr marL="914400" indent="-227013" algn="l" defTabSz="457200" rtl="0" eaLnBrk="1" fontAlgn="base" hangingPunct="1">
        <a:spcBef>
          <a:spcPct val="20000"/>
        </a:spcBef>
        <a:spcAft>
          <a:spcPct val="0"/>
        </a:spcAft>
        <a:buClr>
          <a:srgbClr val="25355A"/>
        </a:buClr>
        <a:buFont typeface="Arial" panose="020B0604020202020204" pitchFamily="34" charset="0"/>
        <a:buChar char="•"/>
        <a:defRPr kern="1200">
          <a:solidFill>
            <a:srgbClr val="595959"/>
          </a:solidFill>
          <a:latin typeface="Arial"/>
          <a:ea typeface="ＭＳ Ｐゴシック" charset="0"/>
          <a:cs typeface="+mn-cs"/>
        </a:defRPr>
      </a:lvl4pPr>
      <a:lvl5pPr marL="1258888" indent="-227013" algn="l" defTabSz="457200" rtl="0" eaLnBrk="1" fontAlgn="base" hangingPunct="1">
        <a:spcBef>
          <a:spcPct val="20000"/>
        </a:spcBef>
        <a:spcAft>
          <a:spcPct val="0"/>
        </a:spcAft>
        <a:buClr>
          <a:srgbClr val="25355A"/>
        </a:buClr>
        <a:buFont typeface="Source Sans Pro" panose="020F0502020204030204" pitchFamily="34" charset="0"/>
        <a:buChar char="–"/>
        <a:defRPr kern="1200">
          <a:solidFill>
            <a:srgbClr val="595959"/>
          </a:solidFill>
          <a:latin typeface="Arial"/>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Title Placeholder 2">
            <a:extLst>
              <a:ext uri="{FF2B5EF4-FFF2-40B4-BE49-F238E27FC236}">
                <a16:creationId xmlns:a16="http://schemas.microsoft.com/office/drawing/2014/main" id="{36397894-F3A0-794C-B14D-1D64F666307C}"/>
              </a:ext>
            </a:extLst>
          </p:cNvPr>
          <p:cNvSpPr>
            <a:spLocks noGrp="1"/>
          </p:cNvSpPr>
          <p:nvPr>
            <p:ph type="title"/>
          </p:nvPr>
        </p:nvSpPr>
        <p:spPr bwMode="auto">
          <a:xfrm>
            <a:off x="949325" y="358775"/>
            <a:ext cx="7707313"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91440" bIns="45720" numCol="1" anchor="b" anchorCtr="0" compatLnSpc="1">
            <a:prstTxWarp prst="textNoShape">
              <a:avLst/>
            </a:prstTxWarp>
          </a:bodyPr>
          <a:lstStyle/>
          <a:p>
            <a:pPr lvl="0"/>
            <a:r>
              <a:rPr lang="en-US" altLang="en-US"/>
              <a:t>Click to edit Master title style</a:t>
            </a:r>
          </a:p>
        </p:txBody>
      </p:sp>
      <p:sp>
        <p:nvSpPr>
          <p:cNvPr id="4" name="Text Placeholder 3">
            <a:extLst>
              <a:ext uri="{FF2B5EF4-FFF2-40B4-BE49-F238E27FC236}">
                <a16:creationId xmlns:a16="http://schemas.microsoft.com/office/drawing/2014/main" id="{EE495194-C270-194E-8F2A-EFC48132B669}"/>
              </a:ext>
            </a:extLst>
          </p:cNvPr>
          <p:cNvSpPr>
            <a:spLocks noGrp="1"/>
          </p:cNvSpPr>
          <p:nvPr>
            <p:ph type="body" idx="1"/>
          </p:nvPr>
        </p:nvSpPr>
        <p:spPr>
          <a:xfrm>
            <a:off x="949325" y="903288"/>
            <a:ext cx="7707313" cy="3763962"/>
          </a:xfrm>
          <a:prstGeom prst="rect">
            <a:avLst/>
          </a:prstGeom>
        </p:spPr>
        <p:txBody>
          <a:bodyPr vert="horz" lIns="0" tIns="45720" rIns="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4">
            <a:extLst>
              <a:ext uri="{FF2B5EF4-FFF2-40B4-BE49-F238E27FC236}">
                <a16:creationId xmlns:a16="http://schemas.microsoft.com/office/drawing/2014/main" id="{96E6243F-BB22-1840-A884-5DE089977263}"/>
              </a:ext>
            </a:extLst>
          </p:cNvPr>
          <p:cNvSpPr>
            <a:spLocks noGrp="1"/>
          </p:cNvSpPr>
          <p:nvPr>
            <p:ph type="sldNum" sz="quarter" idx="4"/>
          </p:nvPr>
        </p:nvSpPr>
        <p:spPr>
          <a:xfrm>
            <a:off x="109538" y="4811713"/>
            <a:ext cx="846137" cy="271462"/>
          </a:xfrm>
          <a:prstGeom prst="rect">
            <a:avLst/>
          </a:prstGeom>
        </p:spPr>
        <p:txBody>
          <a:bodyPr vert="horz" wrap="square" lIns="91440" tIns="45720" rIns="91440" bIns="45720" numCol="1" anchor="ctr" anchorCtr="0" compatLnSpc="1">
            <a:prstTxWarp prst="textNoShape">
              <a:avLst/>
            </a:prstTxWarp>
          </a:bodyPr>
          <a:lstStyle>
            <a:lvl1pPr>
              <a:defRPr sz="1000">
                <a:solidFill>
                  <a:srgbClr val="898989"/>
                </a:solidFill>
                <a:latin typeface="Arial" panose="020B0604020202020204" pitchFamily="34" charset="0"/>
              </a:defRPr>
            </a:lvl1pPr>
          </a:lstStyle>
          <a:p>
            <a:fld id="{D37F7A35-A8E9-EA41-AAF8-6468E4DD26B0}" type="slidenum">
              <a:rPr lang="en-US" altLang="en-US"/>
              <a:pPr/>
              <a:t>‹#›</a:t>
            </a:fld>
            <a:endParaRPr lang="en-US" altLang="en-US"/>
          </a:p>
        </p:txBody>
      </p:sp>
      <p:sp>
        <p:nvSpPr>
          <p:cNvPr id="7" name="Rectangle 6">
            <a:extLst>
              <a:ext uri="{FF2B5EF4-FFF2-40B4-BE49-F238E27FC236}">
                <a16:creationId xmlns:a16="http://schemas.microsoft.com/office/drawing/2014/main" id="{50E98BFB-4E7F-E143-BBEF-7C07141BC8C0}"/>
              </a:ext>
            </a:extLst>
          </p:cNvPr>
          <p:cNvSpPr/>
          <p:nvPr/>
        </p:nvSpPr>
        <p:spPr>
          <a:xfrm>
            <a:off x="-11113" y="0"/>
            <a:ext cx="9155113" cy="342900"/>
          </a:xfrm>
          <a:prstGeom prst="rect">
            <a:avLst/>
          </a:prstGeom>
          <a:solidFill>
            <a:schemeClr val="bg2"/>
          </a:solidFill>
          <a:ln>
            <a:solidFill>
              <a:srgbClr val="8C1515"/>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8C1515"/>
              </a:solidFill>
              <a:latin typeface="Arial"/>
            </a:endParaRPr>
          </a:p>
        </p:txBody>
      </p:sp>
      <p:pic>
        <p:nvPicPr>
          <p:cNvPr id="5126" name="Picture 10" title="Stanford University">
            <a:extLst>
              <a:ext uri="{FF2B5EF4-FFF2-40B4-BE49-F238E27FC236}">
                <a16:creationId xmlns:a16="http://schemas.microsoft.com/office/drawing/2014/main" id="{5E5A347E-30FF-9F4A-9CBC-8C650959AE23}"/>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7121525" y="4856163"/>
            <a:ext cx="1546225" cy="190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092" r:id="rId1"/>
    <p:sldLayoutId id="2147484093" r:id="rId2"/>
    <p:sldLayoutId id="2147484094" r:id="rId3"/>
    <p:sldLayoutId id="2147484095" r:id="rId4"/>
    <p:sldLayoutId id="2147484096" r:id="rId5"/>
    <p:sldLayoutId id="2147484097" r:id="rId6"/>
    <p:sldLayoutId id="2147484098" r:id="rId7"/>
  </p:sldLayoutIdLst>
  <p:transition spd="slow">
    <p:fade/>
  </p:transition>
  <p:hf sldNum="0" hdr="0" ftr="0" dt="0"/>
  <p:txStyles>
    <p:titleStyle>
      <a:lvl1pPr algn="l" defTabSz="457200" rtl="0" eaLnBrk="0" fontAlgn="base" hangingPunct="0">
        <a:lnSpc>
          <a:spcPct val="85000"/>
        </a:lnSpc>
        <a:spcBef>
          <a:spcPct val="0"/>
        </a:spcBef>
        <a:spcAft>
          <a:spcPct val="0"/>
        </a:spcAft>
        <a:defRPr sz="2400" kern="1200">
          <a:solidFill>
            <a:schemeClr val="bg2"/>
          </a:solidFill>
          <a:latin typeface="Arial"/>
          <a:ea typeface="ＭＳ Ｐゴシック" charset="0"/>
          <a:cs typeface="ＭＳ Ｐゴシック" charset="0"/>
        </a:defRPr>
      </a:lvl1pPr>
      <a:lvl2pPr algn="l" defTabSz="457200" rtl="0" eaLnBrk="0" fontAlgn="base" hangingPunct="0">
        <a:lnSpc>
          <a:spcPct val="85000"/>
        </a:lnSpc>
        <a:spcBef>
          <a:spcPct val="0"/>
        </a:spcBef>
        <a:spcAft>
          <a:spcPct val="0"/>
        </a:spcAft>
        <a:defRPr sz="2400">
          <a:solidFill>
            <a:schemeClr val="bg2"/>
          </a:solidFill>
          <a:latin typeface="Arial" charset="0"/>
          <a:ea typeface="ＭＳ Ｐゴシック" charset="0"/>
          <a:cs typeface="ＭＳ Ｐゴシック" charset="0"/>
        </a:defRPr>
      </a:lvl2pPr>
      <a:lvl3pPr algn="l" defTabSz="457200" rtl="0" eaLnBrk="0" fontAlgn="base" hangingPunct="0">
        <a:lnSpc>
          <a:spcPct val="85000"/>
        </a:lnSpc>
        <a:spcBef>
          <a:spcPct val="0"/>
        </a:spcBef>
        <a:spcAft>
          <a:spcPct val="0"/>
        </a:spcAft>
        <a:defRPr sz="2400">
          <a:solidFill>
            <a:schemeClr val="bg2"/>
          </a:solidFill>
          <a:latin typeface="Arial" charset="0"/>
          <a:ea typeface="ＭＳ Ｐゴシック" charset="0"/>
          <a:cs typeface="ＭＳ Ｐゴシック" charset="0"/>
        </a:defRPr>
      </a:lvl3pPr>
      <a:lvl4pPr algn="l" defTabSz="457200" rtl="0" eaLnBrk="0" fontAlgn="base" hangingPunct="0">
        <a:lnSpc>
          <a:spcPct val="85000"/>
        </a:lnSpc>
        <a:spcBef>
          <a:spcPct val="0"/>
        </a:spcBef>
        <a:spcAft>
          <a:spcPct val="0"/>
        </a:spcAft>
        <a:defRPr sz="2400">
          <a:solidFill>
            <a:schemeClr val="bg2"/>
          </a:solidFill>
          <a:latin typeface="Arial" charset="0"/>
          <a:ea typeface="ＭＳ Ｐゴシック" charset="0"/>
          <a:cs typeface="ＭＳ Ｐゴシック" charset="0"/>
        </a:defRPr>
      </a:lvl4pPr>
      <a:lvl5pPr algn="l" defTabSz="457200" rtl="0" eaLnBrk="0" fontAlgn="base" hangingPunct="0">
        <a:lnSpc>
          <a:spcPct val="85000"/>
        </a:lnSpc>
        <a:spcBef>
          <a:spcPct val="0"/>
        </a:spcBef>
        <a:spcAft>
          <a:spcPct val="0"/>
        </a:spcAft>
        <a:defRPr sz="2400">
          <a:solidFill>
            <a:schemeClr val="bg2"/>
          </a:solidFill>
          <a:latin typeface="Arial" charset="0"/>
          <a:ea typeface="ＭＳ Ｐゴシック" charset="0"/>
          <a:cs typeface="ＭＳ Ｐゴシック" charset="0"/>
        </a:defRPr>
      </a:lvl5pPr>
      <a:lvl6pPr marL="457200" algn="l" defTabSz="457200" rtl="0" fontAlgn="base">
        <a:lnSpc>
          <a:spcPct val="85000"/>
        </a:lnSpc>
        <a:spcBef>
          <a:spcPct val="0"/>
        </a:spcBef>
        <a:spcAft>
          <a:spcPct val="0"/>
        </a:spcAft>
        <a:defRPr sz="2400">
          <a:solidFill>
            <a:schemeClr val="bg2"/>
          </a:solidFill>
          <a:latin typeface="Source Sans Pro Semibold" charset="0"/>
          <a:ea typeface="ＭＳ Ｐゴシック" charset="0"/>
          <a:cs typeface="ＭＳ Ｐゴシック" charset="0"/>
        </a:defRPr>
      </a:lvl6pPr>
      <a:lvl7pPr marL="914400" algn="l" defTabSz="457200" rtl="0" fontAlgn="base">
        <a:lnSpc>
          <a:spcPct val="85000"/>
        </a:lnSpc>
        <a:spcBef>
          <a:spcPct val="0"/>
        </a:spcBef>
        <a:spcAft>
          <a:spcPct val="0"/>
        </a:spcAft>
        <a:defRPr sz="2400">
          <a:solidFill>
            <a:schemeClr val="bg2"/>
          </a:solidFill>
          <a:latin typeface="Source Sans Pro Semibold" charset="0"/>
          <a:ea typeface="ＭＳ Ｐゴシック" charset="0"/>
          <a:cs typeface="ＭＳ Ｐゴシック" charset="0"/>
        </a:defRPr>
      </a:lvl7pPr>
      <a:lvl8pPr marL="1371600" algn="l" defTabSz="457200" rtl="0" fontAlgn="base">
        <a:lnSpc>
          <a:spcPct val="85000"/>
        </a:lnSpc>
        <a:spcBef>
          <a:spcPct val="0"/>
        </a:spcBef>
        <a:spcAft>
          <a:spcPct val="0"/>
        </a:spcAft>
        <a:defRPr sz="2400">
          <a:solidFill>
            <a:schemeClr val="bg2"/>
          </a:solidFill>
          <a:latin typeface="Source Sans Pro Semibold" charset="0"/>
          <a:ea typeface="ＭＳ Ｐゴシック" charset="0"/>
          <a:cs typeface="ＭＳ Ｐゴシック" charset="0"/>
        </a:defRPr>
      </a:lvl8pPr>
      <a:lvl9pPr marL="1828800" algn="l" defTabSz="457200" rtl="0" fontAlgn="base">
        <a:lnSpc>
          <a:spcPct val="85000"/>
        </a:lnSpc>
        <a:spcBef>
          <a:spcPct val="0"/>
        </a:spcBef>
        <a:spcAft>
          <a:spcPct val="0"/>
        </a:spcAft>
        <a:defRPr sz="2400">
          <a:solidFill>
            <a:schemeClr val="bg2"/>
          </a:solidFill>
          <a:latin typeface="Source Sans Pro Semibold"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defRPr sz="1600" kern="1200" cap="small" spc="20">
          <a:solidFill>
            <a:schemeClr val="tx1"/>
          </a:solidFill>
          <a:latin typeface="Arial"/>
          <a:ea typeface="ＭＳ Ｐゴシック" charset="0"/>
          <a:cs typeface="ＭＳ Ｐゴシック" charset="0"/>
        </a:defRPr>
      </a:lvl1pPr>
      <a:lvl2pPr marL="288925" indent="-288925" algn="l" defTabSz="457200" rtl="0" eaLnBrk="0" fontAlgn="base" hangingPunct="0">
        <a:spcBef>
          <a:spcPct val="20000"/>
        </a:spcBef>
        <a:spcAft>
          <a:spcPct val="0"/>
        </a:spcAft>
        <a:buClr>
          <a:schemeClr val="bg2"/>
        </a:buClr>
        <a:buFont typeface="Wingdings" pitchFamily="2" charset="2"/>
        <a:buChar char="§"/>
        <a:defRPr kern="1200">
          <a:solidFill>
            <a:srgbClr val="595959"/>
          </a:solidFill>
          <a:latin typeface="Arial"/>
          <a:ea typeface="ＭＳ Ｐゴシック" charset="0"/>
          <a:cs typeface="+mn-cs"/>
        </a:defRPr>
      </a:lvl2pPr>
      <a:lvl3pPr marL="569913" indent="-225425" algn="l" defTabSz="457200" rtl="0" eaLnBrk="0" fontAlgn="base" hangingPunct="0">
        <a:spcBef>
          <a:spcPct val="20000"/>
        </a:spcBef>
        <a:spcAft>
          <a:spcPct val="0"/>
        </a:spcAft>
        <a:buClr>
          <a:schemeClr val="bg2"/>
        </a:buClr>
        <a:buSzPct val="102000"/>
        <a:buFont typeface="Source Sans Pro" panose="020F0502020204030204" pitchFamily="34" charset="0"/>
        <a:buChar char="›"/>
        <a:defRPr kern="1200">
          <a:solidFill>
            <a:srgbClr val="595959"/>
          </a:solidFill>
          <a:latin typeface="Arial"/>
          <a:ea typeface="ＭＳ Ｐゴシック" charset="0"/>
          <a:cs typeface="+mn-cs"/>
        </a:defRPr>
      </a:lvl3pPr>
      <a:lvl4pPr marL="914400" indent="-227013" algn="l" defTabSz="457200" rtl="0" eaLnBrk="0" fontAlgn="base" hangingPunct="0">
        <a:spcBef>
          <a:spcPct val="20000"/>
        </a:spcBef>
        <a:spcAft>
          <a:spcPct val="0"/>
        </a:spcAft>
        <a:buClr>
          <a:schemeClr val="bg2"/>
        </a:buClr>
        <a:buFont typeface="Arial" panose="020B0604020202020204" pitchFamily="34" charset="0"/>
        <a:buChar char="•"/>
        <a:defRPr kern="1200">
          <a:solidFill>
            <a:srgbClr val="595959"/>
          </a:solidFill>
          <a:latin typeface="Arial"/>
          <a:ea typeface="ＭＳ Ｐゴシック" charset="0"/>
          <a:cs typeface="+mn-cs"/>
        </a:defRPr>
      </a:lvl4pPr>
      <a:lvl5pPr marL="1258888" indent="-227013" algn="l" defTabSz="457200" rtl="0" eaLnBrk="0" fontAlgn="base" hangingPunct="0">
        <a:spcBef>
          <a:spcPct val="20000"/>
        </a:spcBef>
        <a:spcAft>
          <a:spcPct val="0"/>
        </a:spcAft>
        <a:buClr>
          <a:schemeClr val="bg2"/>
        </a:buClr>
        <a:buFont typeface="Source Sans Pro" panose="020F0502020204030204" pitchFamily="34" charset="0"/>
        <a:buChar char="–"/>
        <a:defRPr kern="1200">
          <a:solidFill>
            <a:srgbClr val="595959"/>
          </a:solidFill>
          <a:latin typeface="Arial"/>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4.png"/><Relationship Id="rId18" Type="http://schemas.openxmlformats.org/officeDocument/2006/relationships/image" Target="../media/image39.png"/><Relationship Id="rId26" Type="http://schemas.openxmlformats.org/officeDocument/2006/relationships/image" Target="../media/image47.png"/><Relationship Id="rId3" Type="http://schemas.openxmlformats.org/officeDocument/2006/relationships/image" Target="../media/image32.png"/><Relationship Id="rId21" Type="http://schemas.openxmlformats.org/officeDocument/2006/relationships/image" Target="../media/image42.png"/><Relationship Id="rId7" Type="http://schemas.openxmlformats.org/officeDocument/2006/relationships/image" Target="../media/image27.png"/><Relationship Id="rId12" Type="http://schemas.openxmlformats.org/officeDocument/2006/relationships/image" Target="../media/image33.png"/><Relationship Id="rId17" Type="http://schemas.openxmlformats.org/officeDocument/2006/relationships/image" Target="../media/image38.png"/><Relationship Id="rId25" Type="http://schemas.openxmlformats.org/officeDocument/2006/relationships/image" Target="../media/image46.png"/><Relationship Id="rId2" Type="http://schemas.openxmlformats.org/officeDocument/2006/relationships/notesSlide" Target="../notesSlides/notesSlide10.xml"/><Relationship Id="rId16" Type="http://schemas.openxmlformats.org/officeDocument/2006/relationships/image" Target="../media/image37.png"/><Relationship Id="rId20" Type="http://schemas.openxmlformats.org/officeDocument/2006/relationships/image" Target="../media/image41.png"/><Relationship Id="rId29" Type="http://schemas.openxmlformats.org/officeDocument/2006/relationships/image" Target="../media/image8.png"/><Relationship Id="rId1" Type="http://schemas.openxmlformats.org/officeDocument/2006/relationships/slideLayout" Target="../slideLayouts/slideLayout3.xml"/><Relationship Id="rId6" Type="http://schemas.openxmlformats.org/officeDocument/2006/relationships/image" Target="../media/image26.png"/><Relationship Id="rId11" Type="http://schemas.openxmlformats.org/officeDocument/2006/relationships/image" Target="../media/image31.png"/><Relationship Id="rId24" Type="http://schemas.openxmlformats.org/officeDocument/2006/relationships/image" Target="../media/image45.png"/><Relationship Id="rId32" Type="http://schemas.openxmlformats.org/officeDocument/2006/relationships/image" Target="../media/image54.png"/><Relationship Id="rId5" Type="http://schemas.openxmlformats.org/officeDocument/2006/relationships/image" Target="../media/image25.png"/><Relationship Id="rId15" Type="http://schemas.openxmlformats.org/officeDocument/2006/relationships/image" Target="../media/image36.png"/><Relationship Id="rId23" Type="http://schemas.openxmlformats.org/officeDocument/2006/relationships/image" Target="../media/image44.png"/><Relationship Id="rId28" Type="http://schemas.openxmlformats.org/officeDocument/2006/relationships/image" Target="../media/image15.png"/><Relationship Id="rId10" Type="http://schemas.openxmlformats.org/officeDocument/2006/relationships/image" Target="../media/image30.png"/><Relationship Id="rId19" Type="http://schemas.openxmlformats.org/officeDocument/2006/relationships/image" Target="../media/image40.png"/><Relationship Id="rId31" Type="http://schemas.openxmlformats.org/officeDocument/2006/relationships/image" Target="../media/image53.png"/><Relationship Id="rId4" Type="http://schemas.openxmlformats.org/officeDocument/2006/relationships/image" Target="../media/image24.png"/><Relationship Id="rId9" Type="http://schemas.openxmlformats.org/officeDocument/2006/relationships/image" Target="../media/image29.png"/><Relationship Id="rId14" Type="http://schemas.openxmlformats.org/officeDocument/2006/relationships/image" Target="../media/image35.png"/><Relationship Id="rId22" Type="http://schemas.openxmlformats.org/officeDocument/2006/relationships/image" Target="../media/image43.png"/><Relationship Id="rId27" Type="http://schemas.openxmlformats.org/officeDocument/2006/relationships/image" Target="../media/image48.png"/><Relationship Id="rId30" Type="http://schemas.openxmlformats.org/officeDocument/2006/relationships/image" Target="../media/image52.png"/></Relationships>
</file>

<file path=ppt/slides/_rels/slide11.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9.png"/><Relationship Id="rId7" Type="http://schemas.openxmlformats.org/officeDocument/2006/relationships/image" Target="../media/image59.pn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2.emf"/></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62.png"/></Relationships>
</file>

<file path=ppt/slides/_rels/slide1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4.emf"/></Relationships>
</file>

<file path=ppt/slides/_rels/slide14.xml.rels><?xml version="1.0" encoding="UTF-8" standalone="yes"?>
<Relationships xmlns="http://schemas.openxmlformats.org/package/2006/relationships"><Relationship Id="rId8" Type="http://schemas.openxmlformats.org/officeDocument/2006/relationships/image" Target="../media/image69.png"/><Relationship Id="rId13" Type="http://schemas.openxmlformats.org/officeDocument/2006/relationships/image" Target="../media/image74.png"/><Relationship Id="rId3" Type="http://schemas.openxmlformats.org/officeDocument/2006/relationships/image" Target="../media/image15.emf"/><Relationship Id="rId7" Type="http://schemas.openxmlformats.org/officeDocument/2006/relationships/image" Target="../media/image68.png"/><Relationship Id="rId12" Type="http://schemas.openxmlformats.org/officeDocument/2006/relationships/image" Target="../media/image73.pn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18.emf"/><Relationship Id="rId11" Type="http://schemas.openxmlformats.org/officeDocument/2006/relationships/image" Target="../media/image72.png"/><Relationship Id="rId5" Type="http://schemas.openxmlformats.org/officeDocument/2006/relationships/image" Target="../media/image17.emf"/><Relationship Id="rId10" Type="http://schemas.openxmlformats.org/officeDocument/2006/relationships/image" Target="../media/image71.png"/><Relationship Id="rId4" Type="http://schemas.openxmlformats.org/officeDocument/2006/relationships/image" Target="../media/image16.emf"/><Relationship Id="rId9" Type="http://schemas.openxmlformats.org/officeDocument/2006/relationships/image" Target="../media/image70.png"/><Relationship Id="rId14" Type="http://schemas.openxmlformats.org/officeDocument/2006/relationships/image" Target="../media/image19.emf"/></Relationships>
</file>

<file path=ppt/slides/_rels/slide15.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20.emf"/><Relationship Id="rId7" Type="http://schemas.openxmlformats.org/officeDocument/2006/relationships/image" Target="../media/image50.sv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49.png"/><Relationship Id="rId5" Type="http://schemas.openxmlformats.org/officeDocument/2006/relationships/image" Target="../media/image22.png"/><Relationship Id="rId4" Type="http://schemas.openxmlformats.org/officeDocument/2006/relationships/image" Target="../media/image21.emf"/><Relationship Id="rId9" Type="http://schemas.openxmlformats.org/officeDocument/2006/relationships/image" Target="../media/image52.svg"/></Relationships>
</file>

<file path=ppt/slides/_rels/slide1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790.png"/><Relationship Id="rId5" Type="http://schemas.openxmlformats.org/officeDocument/2006/relationships/image" Target="../media/image780.png"/><Relationship Id="rId4" Type="http://schemas.openxmlformats.org/officeDocument/2006/relationships/image" Target="../media/image770.png"/></Relationships>
</file>

<file path=ppt/slides/_rels/slide17.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8" Type="http://schemas.openxmlformats.org/officeDocument/2006/relationships/image" Target="../media/image119.png"/><Relationship Id="rId13" Type="http://schemas.openxmlformats.org/officeDocument/2006/relationships/image" Target="../media/image171.png"/><Relationship Id="rId18" Type="http://schemas.openxmlformats.org/officeDocument/2006/relationships/image" Target="../media/image1100.png"/><Relationship Id="rId3" Type="http://schemas.openxmlformats.org/officeDocument/2006/relationships/image" Target="../media/image113.png"/><Relationship Id="rId21" Type="http://schemas.openxmlformats.org/officeDocument/2006/relationships/image" Target="../media/image250.png"/><Relationship Id="rId7" Type="http://schemas.openxmlformats.org/officeDocument/2006/relationships/image" Target="../media/image1010.png"/><Relationship Id="rId12" Type="http://schemas.openxmlformats.org/officeDocument/2006/relationships/image" Target="../media/image160.png"/><Relationship Id="rId17" Type="http://schemas.openxmlformats.org/officeDocument/2006/relationships/image" Target="../media/image210.png"/><Relationship Id="rId2" Type="http://schemas.openxmlformats.org/officeDocument/2006/relationships/notesSlide" Target="../notesSlides/notesSlide20.xml"/><Relationship Id="rId16" Type="http://schemas.openxmlformats.org/officeDocument/2006/relationships/image" Target="../media/image200.png"/><Relationship Id="rId20" Type="http://schemas.openxmlformats.org/officeDocument/2006/relationships/image" Target="../media/image240.png"/><Relationship Id="rId1" Type="http://schemas.openxmlformats.org/officeDocument/2006/relationships/slideLayout" Target="../slideLayouts/slideLayout3.xml"/><Relationship Id="rId6" Type="http://schemas.openxmlformats.org/officeDocument/2006/relationships/image" Target="../media/image911.png"/><Relationship Id="rId11" Type="http://schemas.openxmlformats.org/officeDocument/2006/relationships/image" Target="../media/image151.png"/><Relationship Id="rId24" Type="http://schemas.openxmlformats.org/officeDocument/2006/relationships/image" Target="../media/image280.png"/><Relationship Id="rId5" Type="http://schemas.openxmlformats.org/officeDocument/2006/relationships/image" Target="../media/image810.png"/><Relationship Id="rId15" Type="http://schemas.openxmlformats.org/officeDocument/2006/relationships/image" Target="../media/image190.png"/><Relationship Id="rId23" Type="http://schemas.openxmlformats.org/officeDocument/2006/relationships/image" Target="../media/image270.png"/><Relationship Id="rId10" Type="http://schemas.openxmlformats.org/officeDocument/2006/relationships/image" Target="../media/image136.png"/><Relationship Id="rId19" Type="http://schemas.openxmlformats.org/officeDocument/2006/relationships/image" Target="../media/image230.png"/><Relationship Id="rId4" Type="http://schemas.openxmlformats.org/officeDocument/2006/relationships/image" Target="../media/image60.png"/><Relationship Id="rId9" Type="http://schemas.openxmlformats.org/officeDocument/2006/relationships/image" Target="../media/image126.png"/><Relationship Id="rId14" Type="http://schemas.openxmlformats.org/officeDocument/2006/relationships/image" Target="../media/image181.png"/><Relationship Id="rId22" Type="http://schemas.openxmlformats.org/officeDocument/2006/relationships/image" Target="../media/image260.png"/></Relationships>
</file>

<file path=ppt/slides/_rels/slide21.xml.rels><?xml version="1.0" encoding="UTF-8" standalone="yes"?>
<Relationships xmlns="http://schemas.openxmlformats.org/package/2006/relationships"><Relationship Id="rId8" Type="http://schemas.openxmlformats.org/officeDocument/2006/relationships/image" Target="../media/image136.png"/><Relationship Id="rId13" Type="http://schemas.openxmlformats.org/officeDocument/2006/relationships/image" Target="../media/image190.png"/><Relationship Id="rId18" Type="http://schemas.openxmlformats.org/officeDocument/2006/relationships/image" Target="../media/image280.png"/><Relationship Id="rId26" Type="http://schemas.openxmlformats.org/officeDocument/2006/relationships/image" Target="../media/image61.png"/><Relationship Id="rId3" Type="http://schemas.openxmlformats.org/officeDocument/2006/relationships/image" Target="../media/image115.png"/><Relationship Id="rId21" Type="http://schemas.openxmlformats.org/officeDocument/2006/relationships/image" Target="../media/image300.png"/><Relationship Id="rId7" Type="http://schemas.openxmlformats.org/officeDocument/2006/relationships/image" Target="../media/image126.png"/><Relationship Id="rId12" Type="http://schemas.openxmlformats.org/officeDocument/2006/relationships/image" Target="../media/image181.png"/><Relationship Id="rId17" Type="http://schemas.openxmlformats.org/officeDocument/2006/relationships/image" Target="../media/image270.png"/><Relationship Id="rId25" Type="http://schemas.openxmlformats.org/officeDocument/2006/relationships/image" Target="../media/image340.png"/><Relationship Id="rId2" Type="http://schemas.openxmlformats.org/officeDocument/2006/relationships/notesSlide" Target="../notesSlides/notesSlide21.xml"/><Relationship Id="rId16" Type="http://schemas.openxmlformats.org/officeDocument/2006/relationships/image" Target="../media/image240.png"/><Relationship Id="rId20" Type="http://schemas.openxmlformats.org/officeDocument/2006/relationships/image" Target="../media/image260.png"/><Relationship Id="rId29" Type="http://schemas.openxmlformats.org/officeDocument/2006/relationships/image" Target="../media/image380.png"/><Relationship Id="rId1" Type="http://schemas.openxmlformats.org/officeDocument/2006/relationships/slideLayout" Target="../slideLayouts/slideLayout3.xml"/><Relationship Id="rId6" Type="http://schemas.openxmlformats.org/officeDocument/2006/relationships/image" Target="../media/image119.png"/><Relationship Id="rId11" Type="http://schemas.openxmlformats.org/officeDocument/2006/relationships/image" Target="../media/image171.png"/><Relationship Id="rId24" Type="http://schemas.openxmlformats.org/officeDocument/2006/relationships/image" Target="../media/image330.png"/><Relationship Id="rId5" Type="http://schemas.openxmlformats.org/officeDocument/2006/relationships/image" Target="../media/image1010.png"/><Relationship Id="rId15" Type="http://schemas.openxmlformats.org/officeDocument/2006/relationships/image" Target="../media/image210.png"/><Relationship Id="rId23" Type="http://schemas.openxmlformats.org/officeDocument/2006/relationships/image" Target="../media/image320.png"/><Relationship Id="rId28" Type="http://schemas.openxmlformats.org/officeDocument/2006/relationships/image" Target="../media/image370.png"/><Relationship Id="rId10" Type="http://schemas.openxmlformats.org/officeDocument/2006/relationships/image" Target="../media/image160.png"/><Relationship Id="rId19" Type="http://schemas.openxmlformats.org/officeDocument/2006/relationships/image" Target="../media/image250.png"/><Relationship Id="rId4" Type="http://schemas.openxmlformats.org/officeDocument/2006/relationships/image" Target="../media/image911.png"/><Relationship Id="rId9" Type="http://schemas.openxmlformats.org/officeDocument/2006/relationships/image" Target="../media/image151.png"/><Relationship Id="rId14" Type="http://schemas.openxmlformats.org/officeDocument/2006/relationships/image" Target="../media/image200.png"/><Relationship Id="rId22" Type="http://schemas.openxmlformats.org/officeDocument/2006/relationships/image" Target="../media/image310.png"/><Relationship Id="rId27" Type="http://schemas.openxmlformats.org/officeDocument/2006/relationships/image" Target="../media/image360.png"/></Relationships>
</file>

<file path=ppt/slides/_rels/slide22.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64.png"/></Relationships>
</file>

<file path=ppt/slides/_rels/slide23.xml.rels><?xml version="1.0" encoding="UTF-8" standalone="yes"?>
<Relationships xmlns="http://schemas.openxmlformats.org/package/2006/relationships"><Relationship Id="rId3" Type="http://schemas.openxmlformats.org/officeDocument/2006/relationships/image" Target="../media/image20.emf"/><Relationship Id="rId7" Type="http://schemas.openxmlformats.org/officeDocument/2006/relationships/image" Target="../media/image75.png"/><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65.png"/></Relationships>
</file>

<file path=ppt/slides/_rels/slide24.xml.rels><?xml version="1.0" encoding="UTF-8" standalone="yes"?>
<Relationships xmlns="http://schemas.openxmlformats.org/package/2006/relationships"><Relationship Id="rId8" Type="http://schemas.openxmlformats.org/officeDocument/2006/relationships/image" Target="../media/image101.png"/><Relationship Id="rId3" Type="http://schemas.openxmlformats.org/officeDocument/2006/relationships/image" Target="../media/image840.png"/><Relationship Id="rId7" Type="http://schemas.openxmlformats.org/officeDocument/2006/relationships/image" Target="../media/image100.png"/><Relationship Id="rId2" Type="http://schemas.openxmlformats.org/officeDocument/2006/relationships/notesSlide" Target="../notesSlides/notesSlide24.xml"/><Relationship Id="rId1" Type="http://schemas.openxmlformats.org/officeDocument/2006/relationships/slideLayout" Target="../slideLayouts/slideLayout3.xml"/><Relationship Id="rId6" Type="http://schemas.openxmlformats.org/officeDocument/2006/relationships/image" Target="../media/image93.png"/><Relationship Id="rId11" Type="http://schemas.openxmlformats.org/officeDocument/2006/relationships/image" Target="../media/image104.png"/><Relationship Id="rId5" Type="http://schemas.openxmlformats.org/officeDocument/2006/relationships/image" Target="../media/image91.png"/><Relationship Id="rId10" Type="http://schemas.openxmlformats.org/officeDocument/2006/relationships/image" Target="../media/image103.png"/><Relationship Id="rId4" Type="http://schemas.openxmlformats.org/officeDocument/2006/relationships/image" Target="../media/image85.png"/><Relationship Id="rId9" Type="http://schemas.openxmlformats.org/officeDocument/2006/relationships/image" Target="../media/image102.png"/></Relationships>
</file>

<file path=ppt/slides/_rels/slide25.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29.xml"/><Relationship Id="rId1" Type="http://schemas.openxmlformats.org/officeDocument/2006/relationships/slideLayout" Target="../slideLayouts/slideLayout3.xml"/><Relationship Id="rId5" Type="http://schemas.openxmlformats.org/officeDocument/2006/relationships/hyperlink" Target="mailto:isabelle.rao@utoronto.ca" TargetMode="External"/><Relationship Id="rId4" Type="http://schemas.openxmlformats.org/officeDocument/2006/relationships/image" Target="../media/image79.sv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81.png"/><Relationship Id="rId7" Type="http://schemas.openxmlformats.org/officeDocument/2006/relationships/image" Target="../media/image86.png"/><Relationship Id="rId2" Type="http://schemas.openxmlformats.org/officeDocument/2006/relationships/notesSlide" Target="../notesSlides/notesSlide31.xml"/><Relationship Id="rId1" Type="http://schemas.openxmlformats.org/officeDocument/2006/relationships/slideLayout" Target="../slideLayouts/slideLayout3.xml"/><Relationship Id="rId6" Type="http://schemas.openxmlformats.org/officeDocument/2006/relationships/image" Target="../media/image84.png"/><Relationship Id="rId5" Type="http://schemas.openxmlformats.org/officeDocument/2006/relationships/image" Target="../media/image83.png"/><Relationship Id="rId4" Type="http://schemas.openxmlformats.org/officeDocument/2006/relationships/image" Target="../media/image82.png"/></Relationships>
</file>

<file path=ppt/slides/_rels/slide32.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32.xml"/><Relationship Id="rId1" Type="http://schemas.openxmlformats.org/officeDocument/2006/relationships/slideLayout" Target="../slideLayouts/slideLayout3.xml"/><Relationship Id="rId4" Type="http://schemas.microsoft.com/office/2007/relationships/hdphoto" Target="../media/hdphoto1.wdp"/></Relationships>
</file>

<file path=ppt/slides/_rels/slide33.xml.rels><?xml version="1.0" encoding="UTF-8" standalone="yes"?>
<Relationships xmlns="http://schemas.openxmlformats.org/package/2006/relationships"><Relationship Id="rId8" Type="http://schemas.openxmlformats.org/officeDocument/2006/relationships/image" Target="../media/image124.png"/><Relationship Id="rId13" Type="http://schemas.openxmlformats.org/officeDocument/2006/relationships/image" Target="../media/image129.png"/><Relationship Id="rId18" Type="http://schemas.openxmlformats.org/officeDocument/2006/relationships/image" Target="../media/image134.png"/><Relationship Id="rId3" Type="http://schemas.openxmlformats.org/officeDocument/2006/relationships/image" Target="../media/image1180.png"/><Relationship Id="rId7" Type="http://schemas.openxmlformats.org/officeDocument/2006/relationships/image" Target="../media/image123.png"/><Relationship Id="rId12" Type="http://schemas.openxmlformats.org/officeDocument/2006/relationships/image" Target="../media/image128.png"/><Relationship Id="rId17" Type="http://schemas.openxmlformats.org/officeDocument/2006/relationships/image" Target="../media/image133.png"/><Relationship Id="rId2" Type="http://schemas.openxmlformats.org/officeDocument/2006/relationships/notesSlide" Target="../notesSlides/notesSlide33.xml"/><Relationship Id="rId16" Type="http://schemas.openxmlformats.org/officeDocument/2006/relationships/image" Target="../media/image132.png"/><Relationship Id="rId1" Type="http://schemas.openxmlformats.org/officeDocument/2006/relationships/slideLayout" Target="../slideLayouts/slideLayout7.xml"/><Relationship Id="rId6" Type="http://schemas.openxmlformats.org/officeDocument/2006/relationships/image" Target="../media/image1220.png"/><Relationship Id="rId11" Type="http://schemas.openxmlformats.org/officeDocument/2006/relationships/image" Target="../media/image89.emf"/><Relationship Id="rId5" Type="http://schemas.openxmlformats.org/officeDocument/2006/relationships/image" Target="../media/image1210.png"/><Relationship Id="rId15" Type="http://schemas.openxmlformats.org/officeDocument/2006/relationships/image" Target="../media/image131.png"/><Relationship Id="rId10" Type="http://schemas.openxmlformats.org/officeDocument/2006/relationships/image" Target="../media/image88.emf"/><Relationship Id="rId19" Type="http://schemas.openxmlformats.org/officeDocument/2006/relationships/image" Target="../media/image135.png"/><Relationship Id="rId4" Type="http://schemas.openxmlformats.org/officeDocument/2006/relationships/image" Target="../media/image1200.png"/><Relationship Id="rId9" Type="http://schemas.openxmlformats.org/officeDocument/2006/relationships/image" Target="../media/image125.png"/><Relationship Id="rId14" Type="http://schemas.openxmlformats.org/officeDocument/2006/relationships/image" Target="../media/image130.png"/></Relationships>
</file>

<file path=ppt/slides/_rels/slide34.xml.rels><?xml version="1.0" encoding="UTF-8" standalone="yes"?>
<Relationships xmlns="http://schemas.openxmlformats.org/package/2006/relationships"><Relationship Id="rId3" Type="http://schemas.openxmlformats.org/officeDocument/2006/relationships/image" Target="../media/image650.png"/><Relationship Id="rId2" Type="http://schemas.openxmlformats.org/officeDocument/2006/relationships/notesSlide" Target="../notesSlides/notesSlide34.xml"/><Relationship Id="rId1" Type="http://schemas.openxmlformats.org/officeDocument/2006/relationships/slideLayout" Target="../slideLayouts/slideLayout7.xml"/><Relationship Id="rId6" Type="http://schemas.openxmlformats.org/officeDocument/2006/relationships/image" Target="../media/image90.png"/><Relationship Id="rId5" Type="http://schemas.openxmlformats.org/officeDocument/2006/relationships/image" Target="../media/image670.png"/><Relationship Id="rId4" Type="http://schemas.openxmlformats.org/officeDocument/2006/relationships/image" Target="../media/image660.png"/></Relationships>
</file>

<file path=ppt/slides/_rels/slide35.xml.rels><?xml version="1.0" encoding="UTF-8" standalone="yes"?>
<Relationships xmlns="http://schemas.openxmlformats.org/package/2006/relationships"><Relationship Id="rId8" Type="http://schemas.openxmlformats.org/officeDocument/2006/relationships/image" Target="../media/image89.png"/><Relationship Id="rId3" Type="http://schemas.openxmlformats.org/officeDocument/2006/relationships/image" Target="../media/image821.png"/><Relationship Id="rId7" Type="http://schemas.openxmlformats.org/officeDocument/2006/relationships/image" Target="../media/image88.png"/><Relationship Id="rId2" Type="http://schemas.openxmlformats.org/officeDocument/2006/relationships/notesSlide" Target="../notesSlides/notesSlide35.xml"/><Relationship Id="rId1" Type="http://schemas.openxmlformats.org/officeDocument/2006/relationships/slideLayout" Target="../slideLayouts/slideLayout6.xml"/><Relationship Id="rId6" Type="http://schemas.openxmlformats.org/officeDocument/2006/relationships/image" Target="../media/image870.png"/><Relationship Id="rId5" Type="http://schemas.openxmlformats.org/officeDocument/2006/relationships/image" Target="../media/image860.png"/><Relationship Id="rId4" Type="http://schemas.openxmlformats.org/officeDocument/2006/relationships/image" Target="../media/image820.png"/><Relationship Id="rId9" Type="http://schemas.openxmlformats.org/officeDocument/2006/relationships/image" Target="../media/image900.png"/></Relationships>
</file>

<file path=ppt/slides/_rels/slide36.xml.rels><?xml version="1.0" encoding="UTF-8" standalone="yes"?>
<Relationships xmlns="http://schemas.openxmlformats.org/package/2006/relationships"><Relationship Id="rId8" Type="http://schemas.openxmlformats.org/officeDocument/2006/relationships/image" Target="../media/image73.png"/><Relationship Id="rId13" Type="http://schemas.openxmlformats.org/officeDocument/2006/relationships/image" Target="../media/image93.emf"/><Relationship Id="rId3" Type="http://schemas.openxmlformats.org/officeDocument/2006/relationships/image" Target="../media/image68.png"/><Relationship Id="rId7" Type="http://schemas.openxmlformats.org/officeDocument/2006/relationships/image" Target="../media/image72.png"/><Relationship Id="rId12" Type="http://schemas.openxmlformats.org/officeDocument/2006/relationships/image" Target="../media/image21.emf"/><Relationship Id="rId2" Type="http://schemas.openxmlformats.org/officeDocument/2006/relationships/notesSlide" Target="../notesSlides/notesSlide36.xml"/><Relationship Id="rId1" Type="http://schemas.openxmlformats.org/officeDocument/2006/relationships/slideLayout" Target="../slideLayouts/slideLayout3.xml"/><Relationship Id="rId6" Type="http://schemas.openxmlformats.org/officeDocument/2006/relationships/image" Target="../media/image71.png"/><Relationship Id="rId11" Type="http://schemas.openxmlformats.org/officeDocument/2006/relationships/image" Target="../media/image92.emf"/><Relationship Id="rId5" Type="http://schemas.openxmlformats.org/officeDocument/2006/relationships/image" Target="../media/image70.png"/><Relationship Id="rId10" Type="http://schemas.openxmlformats.org/officeDocument/2006/relationships/image" Target="../media/image91.emf"/><Relationship Id="rId4" Type="http://schemas.openxmlformats.org/officeDocument/2006/relationships/image" Target="../media/image69.png"/><Relationship Id="rId9" Type="http://schemas.openxmlformats.org/officeDocument/2006/relationships/image" Target="../media/image74.png"/></Relationships>
</file>

<file path=ppt/slides/_rels/slide37.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37.xml"/><Relationship Id="rId1" Type="http://schemas.openxmlformats.org/officeDocument/2006/relationships/slideLayout" Target="../slideLayouts/slideLayout3.xml"/><Relationship Id="rId4" Type="http://schemas.openxmlformats.org/officeDocument/2006/relationships/image" Target="../media/image841.png"/></Relationships>
</file>

<file path=ppt/slides/_rels/slide38.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8" Type="http://schemas.openxmlformats.org/officeDocument/2006/relationships/image" Target="../media/image97.emf"/><Relationship Id="rId3" Type="http://schemas.openxmlformats.org/officeDocument/2006/relationships/image" Target="../media/image106.png"/><Relationship Id="rId7" Type="http://schemas.openxmlformats.org/officeDocument/2006/relationships/image" Target="../media/image96.emf"/><Relationship Id="rId2" Type="http://schemas.openxmlformats.org/officeDocument/2006/relationships/notesSlide" Target="../notesSlides/notesSlide40.xml"/><Relationship Id="rId1" Type="http://schemas.openxmlformats.org/officeDocument/2006/relationships/slideLayout" Target="../slideLayouts/slideLayout7.xml"/><Relationship Id="rId6" Type="http://schemas.openxmlformats.org/officeDocument/2006/relationships/image" Target="../media/image107.png"/><Relationship Id="rId5" Type="http://schemas.openxmlformats.org/officeDocument/2006/relationships/image" Target="../media/image1060.png"/><Relationship Id="rId4" Type="http://schemas.openxmlformats.org/officeDocument/2006/relationships/image" Target="../media/image1051.png"/></Relationships>
</file>

<file path=ppt/slides/_rels/slide41.xml.rels><?xml version="1.0" encoding="UTF-8" standalone="yes"?>
<Relationships xmlns="http://schemas.openxmlformats.org/package/2006/relationships"><Relationship Id="rId3" Type="http://schemas.openxmlformats.org/officeDocument/2006/relationships/image" Target="../media/image98.emf"/><Relationship Id="rId7" Type="http://schemas.openxmlformats.org/officeDocument/2006/relationships/image" Target="../media/image100.emf"/><Relationship Id="rId2" Type="http://schemas.openxmlformats.org/officeDocument/2006/relationships/notesSlide" Target="../notesSlides/notesSlide41.xml"/><Relationship Id="rId1" Type="http://schemas.openxmlformats.org/officeDocument/2006/relationships/slideLayout" Target="../slideLayouts/slideLayout7.xml"/><Relationship Id="rId6" Type="http://schemas.openxmlformats.org/officeDocument/2006/relationships/image" Target="../media/image1050.png"/><Relationship Id="rId5" Type="http://schemas.openxmlformats.org/officeDocument/2006/relationships/image" Target="../media/image99.emf"/><Relationship Id="rId4" Type="http://schemas.openxmlformats.org/officeDocument/2006/relationships/image" Target="../media/image110.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0.png"/><Relationship Id="rId7" Type="http://schemas.openxmlformats.org/officeDocument/2006/relationships/image" Target="../media/image180.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70.png"/><Relationship Id="rId5" Type="http://schemas.openxmlformats.org/officeDocument/2006/relationships/image" Target="../media/image16.png"/><Relationship Id="rId10" Type="http://schemas.openxmlformats.org/officeDocument/2006/relationships/image" Target="../media/image6.emf"/><Relationship Id="rId4" Type="http://schemas.openxmlformats.org/officeDocument/2006/relationships/image" Target="../media/image150.png"/><Relationship Id="rId9" Type="http://schemas.openxmlformats.org/officeDocument/2006/relationships/image" Target="../media/image20.png"/></Relationships>
</file>

<file path=ppt/slides/_rels/slide9.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2.png"/><Relationship Id="rId18" Type="http://schemas.openxmlformats.org/officeDocument/2006/relationships/image" Target="../media/image37.png"/><Relationship Id="rId26" Type="http://schemas.openxmlformats.org/officeDocument/2006/relationships/image" Target="../media/image45.png"/><Relationship Id="rId3" Type="http://schemas.openxmlformats.org/officeDocument/2006/relationships/image" Target="../media/image21.png"/><Relationship Id="rId21" Type="http://schemas.openxmlformats.org/officeDocument/2006/relationships/image" Target="../media/image40.png"/><Relationship Id="rId7" Type="http://schemas.openxmlformats.org/officeDocument/2006/relationships/image" Target="../media/image26.png"/><Relationship Id="rId12" Type="http://schemas.openxmlformats.org/officeDocument/2006/relationships/image" Target="../media/image31.png"/><Relationship Id="rId17" Type="http://schemas.openxmlformats.org/officeDocument/2006/relationships/image" Target="../media/image36.png"/><Relationship Id="rId25" Type="http://schemas.openxmlformats.org/officeDocument/2006/relationships/image" Target="../media/image44.png"/><Relationship Id="rId2" Type="http://schemas.openxmlformats.org/officeDocument/2006/relationships/notesSlide" Target="../notesSlides/notesSlide9.xml"/><Relationship Id="rId16" Type="http://schemas.openxmlformats.org/officeDocument/2006/relationships/image" Target="../media/image35.png"/><Relationship Id="rId20" Type="http://schemas.openxmlformats.org/officeDocument/2006/relationships/image" Target="../media/image39.png"/><Relationship Id="rId29" Type="http://schemas.openxmlformats.org/officeDocument/2006/relationships/image" Target="../media/image48.png"/><Relationship Id="rId1" Type="http://schemas.openxmlformats.org/officeDocument/2006/relationships/slideLayout" Target="../slideLayouts/slideLayout3.xml"/><Relationship Id="rId6" Type="http://schemas.openxmlformats.org/officeDocument/2006/relationships/image" Target="../media/image25.png"/><Relationship Id="rId11" Type="http://schemas.openxmlformats.org/officeDocument/2006/relationships/image" Target="../media/image30.png"/><Relationship Id="rId24" Type="http://schemas.openxmlformats.org/officeDocument/2006/relationships/image" Target="../media/image43.png"/><Relationship Id="rId5" Type="http://schemas.openxmlformats.org/officeDocument/2006/relationships/image" Target="../media/image24.png"/><Relationship Id="rId15" Type="http://schemas.openxmlformats.org/officeDocument/2006/relationships/image" Target="../media/image34.png"/><Relationship Id="rId23" Type="http://schemas.openxmlformats.org/officeDocument/2006/relationships/image" Target="../media/image42.png"/><Relationship Id="rId28" Type="http://schemas.openxmlformats.org/officeDocument/2006/relationships/image" Target="../media/image47.png"/><Relationship Id="rId10" Type="http://schemas.openxmlformats.org/officeDocument/2006/relationships/image" Target="../media/image29.png"/><Relationship Id="rId19" Type="http://schemas.openxmlformats.org/officeDocument/2006/relationships/image" Target="../media/image38.png"/><Relationship Id="rId4" Type="http://schemas.openxmlformats.org/officeDocument/2006/relationships/image" Target="../media/image23.png"/><Relationship Id="rId9" Type="http://schemas.openxmlformats.org/officeDocument/2006/relationships/image" Target="../media/image28.png"/><Relationship Id="rId14" Type="http://schemas.openxmlformats.org/officeDocument/2006/relationships/image" Target="../media/image33.png"/><Relationship Id="rId22" Type="http://schemas.openxmlformats.org/officeDocument/2006/relationships/image" Target="../media/image41.png"/><Relationship Id="rId27" Type="http://schemas.openxmlformats.org/officeDocument/2006/relationships/image" Target="../media/image46.png"/><Relationship Id="rId30" Type="http://schemas.openxmlformats.org/officeDocument/2006/relationships/image" Target="../media/image7.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itle 1">
            <a:extLst>
              <a:ext uri="{FF2B5EF4-FFF2-40B4-BE49-F238E27FC236}">
                <a16:creationId xmlns:a16="http://schemas.microsoft.com/office/drawing/2014/main" id="{6BC6543B-51E8-EBAE-ABDE-1B03733A5AC9}"/>
              </a:ext>
            </a:extLst>
          </p:cNvPr>
          <p:cNvSpPr>
            <a:spLocks noGrp="1"/>
          </p:cNvSpPr>
          <p:nvPr>
            <p:ph type="ctrTitle"/>
          </p:nvPr>
        </p:nvSpPr>
        <p:spPr>
          <a:xfrm>
            <a:off x="1586171" y="1798637"/>
            <a:ext cx="5971657" cy="619125"/>
          </a:xfrm>
        </p:spPr>
        <p:txBody>
          <a:bodyPr/>
          <a:lstStyle/>
          <a:p>
            <a:pPr eaLnBrk="1" hangingPunct="1"/>
            <a:r>
              <a:rPr lang="en-US" altLang="en-US" b="1" dirty="0">
                <a:latin typeface="Arial" panose="020B0604020202020204" pitchFamily="34" charset="0"/>
                <a:ea typeface="ＭＳ Ｐゴシック" panose="020B0600070205080204" pitchFamily="34" charset="-128"/>
              </a:rPr>
              <a:t>Optimal Allocation of Limited Vaccines</a:t>
            </a:r>
          </a:p>
        </p:txBody>
      </p:sp>
      <p:sp>
        <p:nvSpPr>
          <p:cNvPr id="4" name="Subtitle 3">
            <a:extLst>
              <a:ext uri="{FF2B5EF4-FFF2-40B4-BE49-F238E27FC236}">
                <a16:creationId xmlns:a16="http://schemas.microsoft.com/office/drawing/2014/main" id="{9B181422-8707-50DF-4316-08D6E88DB70A}"/>
              </a:ext>
            </a:extLst>
          </p:cNvPr>
          <p:cNvSpPr>
            <a:spLocks noGrp="1"/>
          </p:cNvSpPr>
          <p:nvPr>
            <p:ph type="subTitle" idx="1"/>
          </p:nvPr>
        </p:nvSpPr>
        <p:spPr>
          <a:xfrm>
            <a:off x="457200" y="2417762"/>
            <a:ext cx="8229600" cy="461963"/>
          </a:xfrm>
        </p:spPr>
        <p:txBody>
          <a:bodyPr/>
          <a:lstStyle/>
          <a:p>
            <a:pPr eaLnBrk="1" fontAlgn="auto" hangingPunct="1">
              <a:spcAft>
                <a:spcPts val="0"/>
              </a:spcAft>
              <a:buFont typeface="Wingdings" charset="0"/>
              <a:buNone/>
              <a:defRPr/>
            </a:pPr>
            <a:r>
              <a:rPr lang="en-US" dirty="0"/>
              <a:t>From Initial Doses to Boosters</a:t>
            </a:r>
            <a:endParaRPr lang="en-US" dirty="0">
              <a:solidFill>
                <a:schemeClr val="bg2"/>
              </a:solidFill>
              <a:ea typeface="+mn-ea"/>
              <a:cs typeface="+mn-cs"/>
            </a:endParaRPr>
          </a:p>
        </p:txBody>
      </p:sp>
      <p:sp>
        <p:nvSpPr>
          <p:cNvPr id="3" name="Text Placeholder 2">
            <a:extLst>
              <a:ext uri="{FF2B5EF4-FFF2-40B4-BE49-F238E27FC236}">
                <a16:creationId xmlns:a16="http://schemas.microsoft.com/office/drawing/2014/main" id="{9B8FF708-4D5C-FA50-46DC-66ECBFE2B6F3}"/>
              </a:ext>
            </a:extLst>
          </p:cNvPr>
          <p:cNvSpPr txBox="1">
            <a:spLocks/>
          </p:cNvSpPr>
          <p:nvPr/>
        </p:nvSpPr>
        <p:spPr bwMode="auto">
          <a:xfrm>
            <a:off x="1542256" y="3430822"/>
            <a:ext cx="6059488" cy="587375"/>
          </a:xfrm>
          <a:prstGeom prst="rect">
            <a:avLst/>
          </a:prstGeom>
        </p:spPr>
        <p:txBody>
          <a:bodyPr vert="horz" wrap="none" lIns="0" tIns="45720" rIns="0" bIns="45720" numCol="1" rtlCol="0" anchor="ctr" anchorCtr="1" compatLnSpc="1">
            <a:prstTxWarp prst="textNoShape">
              <a:avLst/>
            </a:prstTxWarp>
            <a:noAutofit/>
          </a:bodyPr>
          <a:lstStyle>
            <a:lvl1pPr marL="342900" indent="-342900" algn="ctr" defTabSz="457200" rtl="0" eaLnBrk="1" fontAlgn="base" hangingPunct="1">
              <a:spcBef>
                <a:spcPct val="20000"/>
              </a:spcBef>
              <a:spcAft>
                <a:spcPct val="0"/>
              </a:spcAft>
              <a:buClr>
                <a:schemeClr val="bg2"/>
              </a:buClr>
              <a:buFont typeface="Wingdings" pitchFamily="2" charset="2"/>
              <a:buNone/>
              <a:defRPr sz="1800" kern="1200" cap="none" spc="0" baseline="0">
                <a:solidFill>
                  <a:schemeClr val="tx1">
                    <a:lumMod val="65000"/>
                    <a:lumOff val="35000"/>
                  </a:schemeClr>
                </a:solidFill>
                <a:latin typeface="Arial"/>
                <a:ea typeface="ＭＳ Ｐゴシック" charset="0"/>
                <a:cs typeface="ＭＳ Ｐゴシック" charset="0"/>
              </a:defRPr>
            </a:lvl1pPr>
            <a:lvl2pPr marL="288925" indent="-288925" algn="l" defTabSz="457200" rtl="0" eaLnBrk="1" fontAlgn="base" hangingPunct="1">
              <a:spcBef>
                <a:spcPct val="20000"/>
              </a:spcBef>
              <a:spcAft>
                <a:spcPct val="0"/>
              </a:spcAft>
              <a:buClr>
                <a:schemeClr val="bg2"/>
              </a:buClr>
              <a:buFont typeface="Wingdings" pitchFamily="2" charset="2"/>
              <a:buNone/>
              <a:defRPr kern="1200">
                <a:solidFill>
                  <a:srgbClr val="595959"/>
                </a:solidFill>
                <a:latin typeface="Arial"/>
                <a:ea typeface="ＭＳ Ｐゴシック" charset="0"/>
                <a:cs typeface="+mn-cs"/>
              </a:defRPr>
            </a:lvl2pPr>
            <a:lvl3pPr marL="569913" indent="-225425" algn="l" defTabSz="457200" rtl="0" eaLnBrk="1" fontAlgn="base" hangingPunct="1">
              <a:spcBef>
                <a:spcPct val="20000"/>
              </a:spcBef>
              <a:spcAft>
                <a:spcPct val="0"/>
              </a:spcAft>
              <a:buClr>
                <a:schemeClr val="bg2"/>
              </a:buClr>
              <a:buSzPct val="102000"/>
              <a:buFont typeface="Source Sans Pro" panose="020F0502020204030204" pitchFamily="34" charset="0"/>
              <a:buNone/>
              <a:defRPr kern="1200">
                <a:solidFill>
                  <a:srgbClr val="595959"/>
                </a:solidFill>
                <a:latin typeface="Arial"/>
                <a:ea typeface="ＭＳ Ｐゴシック" charset="0"/>
                <a:cs typeface="+mn-cs"/>
              </a:defRPr>
            </a:lvl3pPr>
            <a:lvl4pPr marL="914400" indent="-227013" algn="l" defTabSz="457200" rtl="0" eaLnBrk="1" fontAlgn="base" hangingPunct="1">
              <a:spcBef>
                <a:spcPct val="20000"/>
              </a:spcBef>
              <a:spcAft>
                <a:spcPct val="0"/>
              </a:spcAft>
              <a:buClr>
                <a:schemeClr val="bg2"/>
              </a:buClr>
              <a:buFont typeface="Arial" panose="020B0604020202020204" pitchFamily="34" charset="0"/>
              <a:buNone/>
              <a:defRPr kern="1200">
                <a:solidFill>
                  <a:srgbClr val="595959"/>
                </a:solidFill>
                <a:latin typeface="Arial"/>
                <a:ea typeface="ＭＳ Ｐゴシック" charset="0"/>
                <a:cs typeface="+mn-cs"/>
              </a:defRPr>
            </a:lvl4pPr>
            <a:lvl5pPr marL="1258888" indent="-227013" algn="l" defTabSz="457200" rtl="0" eaLnBrk="1" fontAlgn="base" hangingPunct="1">
              <a:spcBef>
                <a:spcPct val="20000"/>
              </a:spcBef>
              <a:spcAft>
                <a:spcPct val="0"/>
              </a:spcAft>
              <a:buClr>
                <a:schemeClr val="bg2"/>
              </a:buClr>
              <a:buFont typeface="Source Sans Pro" panose="020F0502020204030204" pitchFamily="34" charset="0"/>
              <a:buNone/>
              <a:defRPr kern="1200">
                <a:solidFill>
                  <a:srgbClr val="595959"/>
                </a:solidFill>
                <a:latin typeface="Arial"/>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r>
              <a:rPr lang="en-US" altLang="en-US" sz="2000" dirty="0">
                <a:solidFill>
                  <a:schemeClr val="tx1"/>
                </a:solidFill>
                <a:latin typeface="Arial" panose="020B0604020202020204" pitchFamily="34" charset="0"/>
                <a:ea typeface="ＭＳ Ｐゴシック" panose="020B0600070205080204" pitchFamily="34" charset="-128"/>
              </a:rPr>
              <a:t>Isabelle Rao, University of Toronto</a:t>
            </a:r>
          </a:p>
          <a:p>
            <a:pPr marL="0" indent="0"/>
            <a:r>
              <a:rPr lang="en-US" altLang="en-US" sz="2000" dirty="0">
                <a:solidFill>
                  <a:schemeClr val="tx1"/>
                </a:solidFill>
                <a:latin typeface="Arial" panose="020B0604020202020204" pitchFamily="34" charset="0"/>
                <a:ea typeface="ＭＳ Ｐゴシック" panose="020B0600070205080204" pitchFamily="34" charset="-128"/>
              </a:rPr>
              <a:t>Margaret Brandeau, Stanford University</a:t>
            </a:r>
          </a:p>
          <a:p>
            <a:pPr marL="0" indent="0"/>
            <a:endParaRPr lang="en-US" altLang="en-US" dirty="0">
              <a:solidFill>
                <a:srgbClr val="595959"/>
              </a:solidFill>
              <a:latin typeface="Arial" panose="020B0604020202020204" pitchFamily="34" charset="0"/>
              <a:ea typeface="ＭＳ Ｐゴシック" panose="020B0600070205080204" pitchFamily="34" charset="-128"/>
            </a:endParaRPr>
          </a:p>
          <a:p>
            <a:r>
              <a:rPr lang="en-US" dirty="0"/>
              <a:t>IMSI: Advances in Quantitative Medical Care</a:t>
            </a:r>
          </a:p>
          <a:p>
            <a:pPr marL="0" indent="0"/>
            <a:r>
              <a:rPr lang="en-US" altLang="en-US" dirty="0">
                <a:solidFill>
                  <a:srgbClr val="595959"/>
                </a:solidFill>
                <a:latin typeface="Arial" panose="020B0604020202020204" pitchFamily="34" charset="0"/>
                <a:ea typeface="ＭＳ Ｐゴシック" panose="020B0600070205080204" pitchFamily="34" charset="-128"/>
              </a:rPr>
              <a:t>February 2, 2026</a:t>
            </a:r>
          </a:p>
        </p:txBody>
      </p:sp>
      <p:pic>
        <p:nvPicPr>
          <p:cNvPr id="1030" name="Picture 6">
            <a:extLst>
              <a:ext uri="{FF2B5EF4-FFF2-40B4-BE49-F238E27FC236}">
                <a16:creationId xmlns:a16="http://schemas.microsoft.com/office/drawing/2014/main" id="{2C911862-1A38-4009-1D3C-E78867BDD9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28857" y="-321021"/>
            <a:ext cx="2715143" cy="181009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C18B140B-8DE9-43C9-B25C-884BB9449508}"/>
              </a:ext>
            </a:extLst>
          </p:cNvPr>
          <p:cNvSpPr>
            <a:spLocks noGrp="1"/>
          </p:cNvSpPr>
          <p:nvPr>
            <p:ph type="title"/>
          </p:nvPr>
        </p:nvSpPr>
        <p:spPr>
          <a:xfrm>
            <a:off x="948776" y="359541"/>
            <a:ext cx="7707862" cy="488024"/>
          </a:xfrm>
        </p:spPr>
        <p:txBody>
          <a:bodyPr/>
          <a:lstStyle/>
          <a:p>
            <a:r>
              <a:rPr lang="en-US" dirty="0"/>
              <a:t>Effect of vaccination</a:t>
            </a:r>
          </a:p>
        </p:txBody>
      </p:sp>
      <mc:AlternateContent xmlns:mc="http://schemas.openxmlformats.org/markup-compatibility/2006" xmlns:a14="http://schemas.microsoft.com/office/drawing/2010/main">
        <mc:Choice Requires="a14">
          <p:sp>
            <p:nvSpPr>
              <p:cNvPr id="55" name="TextBox 54">
                <a:extLst>
                  <a:ext uri="{FF2B5EF4-FFF2-40B4-BE49-F238E27FC236}">
                    <a16:creationId xmlns:a16="http://schemas.microsoft.com/office/drawing/2014/main" id="{6F6A1405-235D-622E-5DB8-3C76E0A31CE5}"/>
                  </a:ext>
                </a:extLst>
              </p:cNvPr>
              <p:cNvSpPr txBox="1"/>
              <p:nvPr/>
            </p:nvSpPr>
            <p:spPr>
              <a:xfrm>
                <a:off x="2246676" y="942202"/>
                <a:ext cx="329536" cy="20468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901" i="1">
                              <a:latin typeface="Cambria Math" panose="02040503050406030204" pitchFamily="18" charset="0"/>
                            </a:rPr>
                          </m:ctrlPr>
                        </m:sSubPr>
                        <m:e>
                          <m:r>
                            <a:rPr lang="en-US" sz="901" i="1">
                              <a:latin typeface="Cambria Math" panose="02040503050406030204" pitchFamily="18" charset="0"/>
                            </a:rPr>
                            <m:t>𝛽</m:t>
                          </m:r>
                        </m:e>
                        <m:sub>
                          <m:r>
                            <a:rPr lang="en-US" sz="901" i="1">
                              <a:latin typeface="Cambria Math" panose="02040503050406030204" pitchFamily="18" charset="0"/>
                            </a:rPr>
                            <m:t>11</m:t>
                          </m:r>
                        </m:sub>
                      </m:sSub>
                    </m:oMath>
                  </m:oMathPara>
                </a14:m>
                <a:endParaRPr lang="en-US" sz="901" dirty="0"/>
              </a:p>
            </p:txBody>
          </p:sp>
        </mc:Choice>
        <mc:Fallback xmlns="">
          <p:sp>
            <p:nvSpPr>
              <p:cNvPr id="55" name="TextBox 54">
                <a:extLst>
                  <a:ext uri="{FF2B5EF4-FFF2-40B4-BE49-F238E27FC236}">
                    <a16:creationId xmlns:a16="http://schemas.microsoft.com/office/drawing/2014/main" id="{6F6A1405-235D-622E-5DB8-3C76E0A31CE5}"/>
                  </a:ext>
                </a:extLst>
              </p:cNvPr>
              <p:cNvSpPr txBox="1">
                <a:spLocks noRot="1" noChangeAspect="1" noMove="1" noResize="1" noEditPoints="1" noAdjustHandles="1" noChangeArrowheads="1" noChangeShapeType="1" noTextEdit="1"/>
              </p:cNvSpPr>
              <p:nvPr/>
            </p:nvSpPr>
            <p:spPr>
              <a:xfrm>
                <a:off x="2246676" y="942202"/>
                <a:ext cx="329536" cy="204689"/>
              </a:xfrm>
              <a:prstGeom prst="rect">
                <a:avLst/>
              </a:prstGeom>
              <a:blipFill>
                <a:blip r:embed="rId3"/>
                <a:stretch>
                  <a:fillRect b="-11765"/>
                </a:stretch>
              </a:blipFill>
            </p:spPr>
            <p:txBody>
              <a:bodyPr/>
              <a:lstStyle/>
              <a:p>
                <a:r>
                  <a:rPr lang="en-US">
                    <a:noFill/>
                  </a:rPr>
                  <a:t> </a:t>
                </a:r>
              </a:p>
            </p:txBody>
          </p:sp>
        </mc:Fallback>
      </mc:AlternateContent>
      <p:grpSp>
        <p:nvGrpSpPr>
          <p:cNvPr id="13" name="Group 12">
            <a:extLst>
              <a:ext uri="{FF2B5EF4-FFF2-40B4-BE49-F238E27FC236}">
                <a16:creationId xmlns:a16="http://schemas.microsoft.com/office/drawing/2014/main" id="{BC5D17BA-4258-7EE5-AD4E-AD059438D467}"/>
              </a:ext>
            </a:extLst>
          </p:cNvPr>
          <p:cNvGrpSpPr/>
          <p:nvPr/>
        </p:nvGrpSpPr>
        <p:grpSpPr>
          <a:xfrm>
            <a:off x="1082044" y="1038560"/>
            <a:ext cx="3588886" cy="3973468"/>
            <a:chOff x="1082044" y="1038560"/>
            <a:chExt cx="3588886" cy="3973468"/>
          </a:xfrm>
        </p:grpSpPr>
        <p:sp>
          <p:nvSpPr>
            <p:cNvPr id="38" name="Oval 37">
              <a:extLst>
                <a:ext uri="{FF2B5EF4-FFF2-40B4-BE49-F238E27FC236}">
                  <a16:creationId xmlns:a16="http://schemas.microsoft.com/office/drawing/2014/main" id="{A487E093-C949-FD26-F8CA-4B84F587C177}"/>
                </a:ext>
              </a:extLst>
            </p:cNvPr>
            <p:cNvSpPr/>
            <p:nvPr/>
          </p:nvSpPr>
          <p:spPr>
            <a:xfrm>
              <a:off x="1809924" y="1479564"/>
              <a:ext cx="61420" cy="478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2"/>
            </a:p>
          </p:txBody>
        </p:sp>
        <p:sp>
          <p:nvSpPr>
            <p:cNvPr id="39" name="Oval 38">
              <a:extLst>
                <a:ext uri="{FF2B5EF4-FFF2-40B4-BE49-F238E27FC236}">
                  <a16:creationId xmlns:a16="http://schemas.microsoft.com/office/drawing/2014/main" id="{C6699EF7-D1EA-8138-913B-81FF5F2EF364}"/>
                </a:ext>
              </a:extLst>
            </p:cNvPr>
            <p:cNvSpPr/>
            <p:nvPr/>
          </p:nvSpPr>
          <p:spPr>
            <a:xfrm>
              <a:off x="1812445" y="2551963"/>
              <a:ext cx="61420" cy="478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2"/>
            </a:p>
          </p:txBody>
        </p:sp>
        <mc:AlternateContent xmlns:mc="http://schemas.openxmlformats.org/markup-compatibility/2006" xmlns:a14="http://schemas.microsoft.com/office/drawing/2010/main">
          <mc:Choice Requires="a14">
            <p:sp>
              <p:nvSpPr>
                <p:cNvPr id="40" name="Rounded Rectangle 39">
                  <a:extLst>
                    <a:ext uri="{FF2B5EF4-FFF2-40B4-BE49-F238E27FC236}">
                      <a16:creationId xmlns:a16="http://schemas.microsoft.com/office/drawing/2014/main" id="{54B71013-1E33-17B5-4560-9FC534201DC9}"/>
                    </a:ext>
                  </a:extLst>
                </p:cNvPr>
                <p:cNvSpPr/>
                <p:nvPr/>
              </p:nvSpPr>
              <p:spPr>
                <a:xfrm>
                  <a:off x="1082046" y="1297901"/>
                  <a:ext cx="607195" cy="419998"/>
                </a:xfrm>
                <a:prstGeom prst="roundRect">
                  <a:avLst>
                    <a:gd name="adj" fmla="val 10000"/>
                  </a:avLst>
                </a:prstGeom>
                <a:solidFill>
                  <a:srgbClr val="174E7D"/>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algn="ctr"/>
                  <a14:m>
                    <m:oMathPara xmlns:m="http://schemas.openxmlformats.org/officeDocument/2006/math">
                      <m:oMathParaPr>
                        <m:jc m:val="centerGroup"/>
                      </m:oMathParaPr>
                      <m:oMath xmlns:m="http://schemas.openxmlformats.org/officeDocument/2006/math">
                        <m:sSub>
                          <m:sSubPr>
                            <m:ctrlPr>
                              <a:rPr lang="en-US" sz="1012" i="1" dirty="0">
                                <a:latin typeface="Cambria Math" panose="02040503050406030204" pitchFamily="18" charset="0"/>
                              </a:rPr>
                            </m:ctrlPr>
                          </m:sSubPr>
                          <m:e>
                            <m:r>
                              <a:rPr lang="en-US" sz="1012" i="1" dirty="0">
                                <a:latin typeface="Cambria Math" panose="02040503050406030204" pitchFamily="18" charset="0"/>
                              </a:rPr>
                              <m:t>𝑆</m:t>
                            </m:r>
                          </m:e>
                          <m:sub>
                            <m:r>
                              <a:rPr lang="en-US" sz="1012" i="1" dirty="0">
                                <a:latin typeface="Cambria Math" panose="02040503050406030204" pitchFamily="18" charset="0"/>
                              </a:rPr>
                              <m:t>1</m:t>
                            </m:r>
                          </m:sub>
                        </m:sSub>
                      </m:oMath>
                    </m:oMathPara>
                  </a14:m>
                  <a:endParaRPr lang="en-US" sz="1012" dirty="0"/>
                </a:p>
              </p:txBody>
            </p:sp>
          </mc:Choice>
          <mc:Fallback xmlns="">
            <p:sp>
              <p:nvSpPr>
                <p:cNvPr id="40" name="Rounded Rectangle 39">
                  <a:extLst>
                    <a:ext uri="{FF2B5EF4-FFF2-40B4-BE49-F238E27FC236}">
                      <a16:creationId xmlns:a16="http://schemas.microsoft.com/office/drawing/2014/main" id="{54B71013-1E33-17B5-4560-9FC534201DC9}"/>
                    </a:ext>
                  </a:extLst>
                </p:cNvPr>
                <p:cNvSpPr>
                  <a:spLocks noRot="1" noChangeAspect="1" noMove="1" noResize="1" noEditPoints="1" noAdjustHandles="1" noChangeArrowheads="1" noChangeShapeType="1" noTextEdit="1"/>
                </p:cNvSpPr>
                <p:nvPr/>
              </p:nvSpPr>
              <p:spPr>
                <a:xfrm>
                  <a:off x="1082046" y="1297901"/>
                  <a:ext cx="607195" cy="419998"/>
                </a:xfrm>
                <a:prstGeom prst="roundRect">
                  <a:avLst>
                    <a:gd name="adj" fmla="val 10000"/>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Rounded Rectangle 40">
                  <a:extLst>
                    <a:ext uri="{FF2B5EF4-FFF2-40B4-BE49-F238E27FC236}">
                      <a16:creationId xmlns:a16="http://schemas.microsoft.com/office/drawing/2014/main" id="{6C6A6725-318F-C96D-33C1-4E850B01E054}"/>
                    </a:ext>
                  </a:extLst>
                </p:cNvPr>
                <p:cNvSpPr/>
                <p:nvPr/>
              </p:nvSpPr>
              <p:spPr>
                <a:xfrm>
                  <a:off x="1082046" y="2360080"/>
                  <a:ext cx="607195" cy="419998"/>
                </a:xfrm>
                <a:prstGeom prst="roundRect">
                  <a:avLst>
                    <a:gd name="adj" fmla="val 10000"/>
                  </a:avLst>
                </a:prstGeom>
                <a:solidFill>
                  <a:srgbClr val="174E7D"/>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algn="ctr"/>
                  <a14:m>
                    <m:oMathPara xmlns:m="http://schemas.openxmlformats.org/officeDocument/2006/math">
                      <m:oMathParaPr>
                        <m:jc m:val="centerGroup"/>
                      </m:oMathParaPr>
                      <m:oMath xmlns:m="http://schemas.openxmlformats.org/officeDocument/2006/math">
                        <m:sSub>
                          <m:sSubPr>
                            <m:ctrlPr>
                              <a:rPr lang="en-US" sz="1012" i="1" dirty="0">
                                <a:latin typeface="Cambria Math" panose="02040503050406030204" pitchFamily="18" charset="0"/>
                              </a:rPr>
                            </m:ctrlPr>
                          </m:sSubPr>
                          <m:e>
                            <m:r>
                              <a:rPr lang="en-US" sz="1012" i="1" dirty="0">
                                <a:latin typeface="Cambria Math" panose="02040503050406030204" pitchFamily="18" charset="0"/>
                              </a:rPr>
                              <m:t>𝑆</m:t>
                            </m:r>
                          </m:e>
                          <m:sub>
                            <m:r>
                              <a:rPr lang="en-US" sz="1012" i="1" dirty="0">
                                <a:latin typeface="Cambria Math" panose="02040503050406030204" pitchFamily="18" charset="0"/>
                              </a:rPr>
                              <m:t>2</m:t>
                            </m:r>
                          </m:sub>
                        </m:sSub>
                      </m:oMath>
                    </m:oMathPara>
                  </a14:m>
                  <a:endParaRPr lang="en-US" sz="1012" dirty="0"/>
                </a:p>
              </p:txBody>
            </p:sp>
          </mc:Choice>
          <mc:Fallback xmlns="">
            <p:sp>
              <p:nvSpPr>
                <p:cNvPr id="41" name="Rounded Rectangle 40">
                  <a:extLst>
                    <a:ext uri="{FF2B5EF4-FFF2-40B4-BE49-F238E27FC236}">
                      <a16:creationId xmlns:a16="http://schemas.microsoft.com/office/drawing/2014/main" id="{6C6A6725-318F-C96D-33C1-4E850B01E054}"/>
                    </a:ext>
                  </a:extLst>
                </p:cNvPr>
                <p:cNvSpPr>
                  <a:spLocks noRot="1" noChangeAspect="1" noMove="1" noResize="1" noEditPoints="1" noAdjustHandles="1" noChangeArrowheads="1" noChangeShapeType="1" noTextEdit="1"/>
                </p:cNvSpPr>
                <p:nvPr/>
              </p:nvSpPr>
              <p:spPr>
                <a:xfrm>
                  <a:off x="1082046" y="2360080"/>
                  <a:ext cx="607195" cy="419998"/>
                </a:xfrm>
                <a:prstGeom prst="roundRect">
                  <a:avLst>
                    <a:gd name="adj" fmla="val 10000"/>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Rounded Rectangle 41">
                  <a:extLst>
                    <a:ext uri="{FF2B5EF4-FFF2-40B4-BE49-F238E27FC236}">
                      <a16:creationId xmlns:a16="http://schemas.microsoft.com/office/drawing/2014/main" id="{6813587D-B9EE-C635-433A-0BF94FDAF6C8}"/>
                    </a:ext>
                  </a:extLst>
                </p:cNvPr>
                <p:cNvSpPr/>
                <p:nvPr/>
              </p:nvSpPr>
              <p:spPr>
                <a:xfrm>
                  <a:off x="4006745" y="1537094"/>
                  <a:ext cx="664185" cy="419998"/>
                </a:xfrm>
                <a:prstGeom prst="roundRect">
                  <a:avLst>
                    <a:gd name="adj" fmla="val 10000"/>
                  </a:avLst>
                </a:prstGeom>
                <a:solidFill>
                  <a:srgbClr val="181717"/>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algn="ctr"/>
                  <a14:m>
                    <m:oMathPara xmlns:m="http://schemas.openxmlformats.org/officeDocument/2006/math">
                      <m:oMathParaPr>
                        <m:jc m:val="centerGroup"/>
                      </m:oMathParaPr>
                      <m:oMath xmlns:m="http://schemas.openxmlformats.org/officeDocument/2006/math">
                        <m:sSub>
                          <m:sSubPr>
                            <m:ctrlPr>
                              <a:rPr lang="en-US" sz="1012" i="1" dirty="0">
                                <a:latin typeface="Cambria Math" panose="02040503050406030204" pitchFamily="18" charset="0"/>
                              </a:rPr>
                            </m:ctrlPr>
                          </m:sSubPr>
                          <m:e>
                            <m:r>
                              <a:rPr lang="en-US" sz="1012" i="1" dirty="0">
                                <a:latin typeface="Cambria Math" panose="02040503050406030204" pitchFamily="18" charset="0"/>
                              </a:rPr>
                              <m:t>𝐷</m:t>
                            </m:r>
                          </m:e>
                          <m:sub>
                            <m:r>
                              <a:rPr lang="en-US" sz="1012" i="1" dirty="0">
                                <a:latin typeface="Cambria Math" panose="02040503050406030204" pitchFamily="18" charset="0"/>
                              </a:rPr>
                              <m:t>1</m:t>
                            </m:r>
                          </m:sub>
                        </m:sSub>
                      </m:oMath>
                    </m:oMathPara>
                  </a14:m>
                  <a:endParaRPr lang="en-US" sz="676" dirty="0"/>
                </a:p>
              </p:txBody>
            </p:sp>
          </mc:Choice>
          <mc:Fallback xmlns="">
            <p:sp>
              <p:nvSpPr>
                <p:cNvPr id="42" name="Rounded Rectangle 41">
                  <a:extLst>
                    <a:ext uri="{FF2B5EF4-FFF2-40B4-BE49-F238E27FC236}">
                      <a16:creationId xmlns:a16="http://schemas.microsoft.com/office/drawing/2014/main" id="{6813587D-B9EE-C635-433A-0BF94FDAF6C8}"/>
                    </a:ext>
                  </a:extLst>
                </p:cNvPr>
                <p:cNvSpPr>
                  <a:spLocks noRot="1" noChangeAspect="1" noMove="1" noResize="1" noEditPoints="1" noAdjustHandles="1" noChangeArrowheads="1" noChangeShapeType="1" noTextEdit="1"/>
                </p:cNvSpPr>
                <p:nvPr/>
              </p:nvSpPr>
              <p:spPr>
                <a:xfrm>
                  <a:off x="4006745" y="1537094"/>
                  <a:ext cx="664185" cy="419998"/>
                </a:xfrm>
                <a:prstGeom prst="roundRect">
                  <a:avLst>
                    <a:gd name="adj" fmla="val 10000"/>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6" name="TextBox 45">
                  <a:extLst>
                    <a:ext uri="{FF2B5EF4-FFF2-40B4-BE49-F238E27FC236}">
                      <a16:creationId xmlns:a16="http://schemas.microsoft.com/office/drawing/2014/main" id="{00A0C585-6CE1-4A70-81F3-1304877ABEEA}"/>
                    </a:ext>
                  </a:extLst>
                </p:cNvPr>
                <p:cNvSpPr txBox="1"/>
                <p:nvPr/>
              </p:nvSpPr>
              <p:spPr>
                <a:xfrm>
                  <a:off x="3333911" y="2699201"/>
                  <a:ext cx="275323" cy="1891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787" i="1" smtClean="0">
                                <a:latin typeface="Cambria Math" panose="02040503050406030204" pitchFamily="18" charset="0"/>
                              </a:rPr>
                            </m:ctrlPr>
                          </m:sSubPr>
                          <m:e>
                            <m:r>
                              <a:rPr lang="en-US" sz="787" b="0" i="1" smtClean="0">
                                <a:latin typeface="Cambria Math" panose="02040503050406030204" pitchFamily="18" charset="0"/>
                              </a:rPr>
                              <m:t>𝜇</m:t>
                            </m:r>
                          </m:e>
                          <m:sub>
                            <m:r>
                              <a:rPr lang="en-US" sz="787" i="1">
                                <a:latin typeface="Cambria Math" panose="02040503050406030204" pitchFamily="18" charset="0"/>
                              </a:rPr>
                              <m:t>2</m:t>
                            </m:r>
                          </m:sub>
                        </m:sSub>
                      </m:oMath>
                    </m:oMathPara>
                  </a14:m>
                  <a:endParaRPr lang="en-US" sz="787" dirty="0"/>
                </a:p>
              </p:txBody>
            </p:sp>
          </mc:Choice>
          <mc:Fallback xmlns="">
            <p:sp>
              <p:nvSpPr>
                <p:cNvPr id="46" name="TextBox 45">
                  <a:extLst>
                    <a:ext uri="{FF2B5EF4-FFF2-40B4-BE49-F238E27FC236}">
                      <a16:creationId xmlns:a16="http://schemas.microsoft.com/office/drawing/2014/main" id="{00A0C585-6CE1-4A70-81F3-1304877ABEEA}"/>
                    </a:ext>
                  </a:extLst>
                </p:cNvPr>
                <p:cNvSpPr txBox="1">
                  <a:spLocks noRot="1" noChangeAspect="1" noMove="1" noResize="1" noEditPoints="1" noAdjustHandles="1" noChangeArrowheads="1" noChangeShapeType="1" noTextEdit="1"/>
                </p:cNvSpPr>
                <p:nvPr/>
              </p:nvSpPr>
              <p:spPr>
                <a:xfrm>
                  <a:off x="3333911" y="2699201"/>
                  <a:ext cx="275323" cy="189175"/>
                </a:xfrm>
                <a:prstGeom prst="rect">
                  <a:avLst/>
                </a:prstGeom>
                <a:blipFill>
                  <a:blip r:embed="rId7"/>
                  <a:stretch>
                    <a:fillRect b="-625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7" name="Rounded Rectangle 46">
                  <a:extLst>
                    <a:ext uri="{FF2B5EF4-FFF2-40B4-BE49-F238E27FC236}">
                      <a16:creationId xmlns:a16="http://schemas.microsoft.com/office/drawing/2014/main" id="{355A2163-DC3A-AF5E-CE1B-C3CACD4847E3}"/>
                    </a:ext>
                  </a:extLst>
                </p:cNvPr>
                <p:cNvSpPr/>
                <p:nvPr/>
              </p:nvSpPr>
              <p:spPr>
                <a:xfrm>
                  <a:off x="2564838" y="2360080"/>
                  <a:ext cx="607195" cy="419998"/>
                </a:xfrm>
                <a:prstGeom prst="roundRect">
                  <a:avLst>
                    <a:gd name="adj" fmla="val 10000"/>
                  </a:avLst>
                </a:prstGeom>
                <a:solidFill>
                  <a:srgbClr val="94C4EA"/>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algn="ctr"/>
                  <a14:m>
                    <m:oMathPara xmlns:m="http://schemas.openxmlformats.org/officeDocument/2006/math">
                      <m:oMathParaPr>
                        <m:jc m:val="centerGroup"/>
                      </m:oMathParaPr>
                      <m:oMath xmlns:m="http://schemas.openxmlformats.org/officeDocument/2006/math">
                        <m:sSub>
                          <m:sSubPr>
                            <m:ctrlPr>
                              <a:rPr lang="en-US" sz="1012" i="1" dirty="0">
                                <a:latin typeface="Cambria Math" panose="02040503050406030204" pitchFamily="18" charset="0"/>
                              </a:rPr>
                            </m:ctrlPr>
                          </m:sSubPr>
                          <m:e>
                            <m:r>
                              <a:rPr lang="en-US" sz="1012" i="1" dirty="0">
                                <a:latin typeface="Cambria Math" panose="02040503050406030204" pitchFamily="18" charset="0"/>
                              </a:rPr>
                              <m:t>𝐼</m:t>
                            </m:r>
                          </m:e>
                          <m:sub>
                            <m:r>
                              <a:rPr lang="en-US" sz="1012" i="1" dirty="0">
                                <a:latin typeface="Cambria Math" panose="02040503050406030204" pitchFamily="18" charset="0"/>
                              </a:rPr>
                              <m:t>2</m:t>
                            </m:r>
                          </m:sub>
                        </m:sSub>
                      </m:oMath>
                    </m:oMathPara>
                  </a14:m>
                  <a:endParaRPr lang="en-US" sz="1012" dirty="0"/>
                </a:p>
              </p:txBody>
            </p:sp>
          </mc:Choice>
          <mc:Fallback xmlns="">
            <p:sp>
              <p:nvSpPr>
                <p:cNvPr id="47" name="Rounded Rectangle 46">
                  <a:extLst>
                    <a:ext uri="{FF2B5EF4-FFF2-40B4-BE49-F238E27FC236}">
                      <a16:creationId xmlns:a16="http://schemas.microsoft.com/office/drawing/2014/main" id="{355A2163-DC3A-AF5E-CE1B-C3CACD4847E3}"/>
                    </a:ext>
                  </a:extLst>
                </p:cNvPr>
                <p:cNvSpPr>
                  <a:spLocks noRot="1" noChangeAspect="1" noMove="1" noResize="1" noEditPoints="1" noAdjustHandles="1" noChangeArrowheads="1" noChangeShapeType="1" noTextEdit="1"/>
                </p:cNvSpPr>
                <p:nvPr/>
              </p:nvSpPr>
              <p:spPr>
                <a:xfrm>
                  <a:off x="2564838" y="2360080"/>
                  <a:ext cx="607195" cy="419998"/>
                </a:xfrm>
                <a:prstGeom prst="roundRect">
                  <a:avLst>
                    <a:gd name="adj" fmla="val 10000"/>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9" name="TextBox 48">
                  <a:extLst>
                    <a:ext uri="{FF2B5EF4-FFF2-40B4-BE49-F238E27FC236}">
                      <a16:creationId xmlns:a16="http://schemas.microsoft.com/office/drawing/2014/main" id="{03B06E99-25A2-30C2-27EC-E6157809166A}"/>
                    </a:ext>
                  </a:extLst>
                </p:cNvPr>
                <p:cNvSpPr txBox="1"/>
                <p:nvPr/>
              </p:nvSpPr>
              <p:spPr>
                <a:xfrm>
                  <a:off x="3335748" y="1182909"/>
                  <a:ext cx="226184" cy="1891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787" i="1">
                                <a:latin typeface="Cambria Math" panose="02040503050406030204" pitchFamily="18" charset="0"/>
                              </a:rPr>
                            </m:ctrlPr>
                          </m:sSubPr>
                          <m:e>
                            <m:r>
                              <a:rPr lang="en-US" sz="787" i="1">
                                <a:latin typeface="Cambria Math" panose="02040503050406030204" pitchFamily="18" charset="0"/>
                              </a:rPr>
                              <m:t>𝛾</m:t>
                            </m:r>
                          </m:e>
                          <m:sub>
                            <m:r>
                              <a:rPr lang="en-US" sz="787" i="1">
                                <a:latin typeface="Cambria Math" panose="02040503050406030204" pitchFamily="18" charset="0"/>
                              </a:rPr>
                              <m:t>1</m:t>
                            </m:r>
                          </m:sub>
                        </m:sSub>
                      </m:oMath>
                    </m:oMathPara>
                  </a14:m>
                  <a:endParaRPr lang="en-US" sz="787" dirty="0"/>
                </a:p>
              </p:txBody>
            </p:sp>
          </mc:Choice>
          <mc:Fallback xmlns="">
            <p:sp>
              <p:nvSpPr>
                <p:cNvPr id="49" name="TextBox 48">
                  <a:extLst>
                    <a:ext uri="{FF2B5EF4-FFF2-40B4-BE49-F238E27FC236}">
                      <a16:creationId xmlns:a16="http://schemas.microsoft.com/office/drawing/2014/main" id="{03B06E99-25A2-30C2-27EC-E6157809166A}"/>
                    </a:ext>
                  </a:extLst>
                </p:cNvPr>
                <p:cNvSpPr txBox="1">
                  <a:spLocks noRot="1" noChangeAspect="1" noMove="1" noResize="1" noEditPoints="1" noAdjustHandles="1" noChangeArrowheads="1" noChangeShapeType="1" noTextEdit="1"/>
                </p:cNvSpPr>
                <p:nvPr/>
              </p:nvSpPr>
              <p:spPr>
                <a:xfrm>
                  <a:off x="3335748" y="1182909"/>
                  <a:ext cx="226184" cy="189175"/>
                </a:xfrm>
                <a:prstGeom prst="rect">
                  <a:avLst/>
                </a:prstGeom>
                <a:blipFill>
                  <a:blip r:embed="rId9"/>
                  <a:stretch>
                    <a:fillRect/>
                  </a:stretch>
                </a:blipFill>
              </p:spPr>
              <p:txBody>
                <a:bodyPr/>
                <a:lstStyle/>
                <a:p>
                  <a:r>
                    <a:rPr lang="en-US">
                      <a:noFill/>
                    </a:rPr>
                    <a:t> </a:t>
                  </a:r>
                </a:p>
              </p:txBody>
            </p:sp>
          </mc:Fallback>
        </mc:AlternateContent>
        <p:cxnSp>
          <p:nvCxnSpPr>
            <p:cNvPr id="50" name="Curved Connector 49">
              <a:extLst>
                <a:ext uri="{FF2B5EF4-FFF2-40B4-BE49-F238E27FC236}">
                  <a16:creationId xmlns:a16="http://schemas.microsoft.com/office/drawing/2014/main" id="{8354AE17-A397-F947-BA4E-1BF0496BFB25}"/>
                </a:ext>
              </a:extLst>
            </p:cNvPr>
            <p:cNvCxnSpPr>
              <a:cxnSpLocks/>
              <a:stCxn id="47" idx="2"/>
              <a:endCxn id="39" idx="5"/>
            </p:cNvCxnSpPr>
            <p:nvPr/>
          </p:nvCxnSpPr>
          <p:spPr>
            <a:xfrm rot="5400000" flipH="1">
              <a:off x="2273004" y="2184647"/>
              <a:ext cx="187299" cy="1003565"/>
            </a:xfrm>
            <a:prstGeom prst="curvedConnector3">
              <a:avLst>
                <a:gd name="adj1" fmla="val -84190"/>
              </a:avLst>
            </a:prstGeom>
            <a:ln>
              <a:solidFill>
                <a:schemeClr val="bg1">
                  <a:lumMod val="50000"/>
                </a:schemeClr>
              </a:solidFill>
              <a:prstDash val="lgDash"/>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72A87972-0C1D-8441-3E06-2F32EF49ECA1}"/>
                    </a:ext>
                  </a:extLst>
                </p:cNvPr>
                <p:cNvSpPr txBox="1"/>
                <p:nvPr/>
              </p:nvSpPr>
              <p:spPr>
                <a:xfrm>
                  <a:off x="2249845" y="1611537"/>
                  <a:ext cx="331923" cy="20468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901" i="1">
                                <a:latin typeface="Cambria Math" panose="02040503050406030204" pitchFamily="18" charset="0"/>
                              </a:rPr>
                            </m:ctrlPr>
                          </m:sSubPr>
                          <m:e>
                            <m:r>
                              <a:rPr lang="en-US" sz="901" i="1">
                                <a:latin typeface="Cambria Math" panose="02040503050406030204" pitchFamily="18" charset="0"/>
                              </a:rPr>
                              <m:t>𝛽</m:t>
                            </m:r>
                          </m:e>
                          <m:sub>
                            <m:r>
                              <a:rPr lang="en-US" sz="901" i="1">
                                <a:latin typeface="Cambria Math" panose="02040503050406030204" pitchFamily="18" charset="0"/>
                              </a:rPr>
                              <m:t>21</m:t>
                            </m:r>
                          </m:sub>
                        </m:sSub>
                      </m:oMath>
                    </m:oMathPara>
                  </a14:m>
                  <a:endParaRPr lang="en-US" sz="901" dirty="0"/>
                </a:p>
              </p:txBody>
            </p:sp>
          </mc:Choice>
          <mc:Fallback xmlns="">
            <p:sp>
              <p:nvSpPr>
                <p:cNvPr id="51" name="TextBox 50">
                  <a:extLst>
                    <a:ext uri="{FF2B5EF4-FFF2-40B4-BE49-F238E27FC236}">
                      <a16:creationId xmlns:a16="http://schemas.microsoft.com/office/drawing/2014/main" id="{72A87972-0C1D-8441-3E06-2F32EF49ECA1}"/>
                    </a:ext>
                  </a:extLst>
                </p:cNvPr>
                <p:cNvSpPr txBox="1">
                  <a:spLocks noRot="1" noChangeAspect="1" noMove="1" noResize="1" noEditPoints="1" noAdjustHandles="1" noChangeArrowheads="1" noChangeShapeType="1" noTextEdit="1"/>
                </p:cNvSpPr>
                <p:nvPr/>
              </p:nvSpPr>
              <p:spPr>
                <a:xfrm>
                  <a:off x="2249845" y="1611537"/>
                  <a:ext cx="331923" cy="204689"/>
                </a:xfrm>
                <a:prstGeom prst="rect">
                  <a:avLst/>
                </a:prstGeom>
                <a:blipFill>
                  <a:blip r:embed="rId10"/>
                  <a:stretch>
                    <a:fillRect b="-555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69C96E4C-BB99-6653-FEBE-25C81093F2E7}"/>
                    </a:ext>
                  </a:extLst>
                </p:cNvPr>
                <p:cNvSpPr txBox="1"/>
                <p:nvPr/>
              </p:nvSpPr>
              <p:spPr>
                <a:xfrm>
                  <a:off x="2127037" y="2702278"/>
                  <a:ext cx="331923" cy="20468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901" i="1">
                                <a:latin typeface="Cambria Math" panose="02040503050406030204" pitchFamily="18" charset="0"/>
                              </a:rPr>
                            </m:ctrlPr>
                          </m:sSubPr>
                          <m:e>
                            <m:r>
                              <a:rPr lang="en-US" sz="901" i="1">
                                <a:latin typeface="Cambria Math" panose="02040503050406030204" pitchFamily="18" charset="0"/>
                              </a:rPr>
                              <m:t>𝛽</m:t>
                            </m:r>
                          </m:e>
                          <m:sub>
                            <m:r>
                              <a:rPr lang="en-US" sz="901" i="1">
                                <a:latin typeface="Cambria Math" panose="02040503050406030204" pitchFamily="18" charset="0"/>
                              </a:rPr>
                              <m:t>22</m:t>
                            </m:r>
                          </m:sub>
                        </m:sSub>
                      </m:oMath>
                    </m:oMathPara>
                  </a14:m>
                  <a:endParaRPr lang="en-US" sz="901" dirty="0"/>
                </a:p>
              </p:txBody>
            </p:sp>
          </mc:Choice>
          <mc:Fallback xmlns="">
            <p:sp>
              <p:nvSpPr>
                <p:cNvPr id="52" name="TextBox 51">
                  <a:extLst>
                    <a:ext uri="{FF2B5EF4-FFF2-40B4-BE49-F238E27FC236}">
                      <a16:creationId xmlns:a16="http://schemas.microsoft.com/office/drawing/2014/main" id="{69C96E4C-BB99-6653-FEBE-25C81093F2E7}"/>
                    </a:ext>
                  </a:extLst>
                </p:cNvPr>
                <p:cNvSpPr txBox="1">
                  <a:spLocks noRot="1" noChangeAspect="1" noMove="1" noResize="1" noEditPoints="1" noAdjustHandles="1" noChangeArrowheads="1" noChangeShapeType="1" noTextEdit="1"/>
                </p:cNvSpPr>
                <p:nvPr/>
              </p:nvSpPr>
              <p:spPr>
                <a:xfrm>
                  <a:off x="2127037" y="2702278"/>
                  <a:ext cx="331923" cy="204689"/>
                </a:xfrm>
                <a:prstGeom prst="rect">
                  <a:avLst/>
                </a:prstGeom>
                <a:blipFill>
                  <a:blip r:embed="rId11"/>
                  <a:stretch>
                    <a:fillRect b="-11765"/>
                  </a:stretch>
                </a:blipFill>
              </p:spPr>
              <p:txBody>
                <a:bodyPr/>
                <a:lstStyle/>
                <a:p>
                  <a:r>
                    <a:rPr lang="en-US">
                      <a:noFill/>
                    </a:rPr>
                    <a:t> </a:t>
                  </a:r>
                </a:p>
              </p:txBody>
            </p:sp>
          </mc:Fallback>
        </mc:AlternateContent>
        <p:cxnSp>
          <p:nvCxnSpPr>
            <p:cNvPr id="53" name="Curved Connector 52">
              <a:extLst>
                <a:ext uri="{FF2B5EF4-FFF2-40B4-BE49-F238E27FC236}">
                  <a16:creationId xmlns:a16="http://schemas.microsoft.com/office/drawing/2014/main" id="{1499840D-36B7-417B-D11C-9312971C511D}"/>
                </a:ext>
              </a:extLst>
            </p:cNvPr>
            <p:cNvCxnSpPr>
              <a:cxnSpLocks/>
              <a:endCxn id="38" idx="5"/>
            </p:cNvCxnSpPr>
            <p:nvPr/>
          </p:nvCxnSpPr>
          <p:spPr>
            <a:xfrm rot="10800000">
              <a:off x="1862350" y="1520381"/>
              <a:ext cx="1096347" cy="843834"/>
            </a:xfrm>
            <a:prstGeom prst="curvedConnector2">
              <a:avLst/>
            </a:prstGeom>
            <a:ln>
              <a:solidFill>
                <a:schemeClr val="bg1">
                  <a:lumMod val="50000"/>
                </a:schemeClr>
              </a:solidFill>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54" name="Curved Connector 53">
              <a:extLst>
                <a:ext uri="{FF2B5EF4-FFF2-40B4-BE49-F238E27FC236}">
                  <a16:creationId xmlns:a16="http://schemas.microsoft.com/office/drawing/2014/main" id="{2776C96C-1296-C7DE-DCD9-A9991AFF6CD3}"/>
                </a:ext>
              </a:extLst>
            </p:cNvPr>
            <p:cNvCxnSpPr>
              <a:cxnSpLocks/>
              <a:endCxn id="39" idx="7"/>
            </p:cNvCxnSpPr>
            <p:nvPr/>
          </p:nvCxnSpPr>
          <p:spPr>
            <a:xfrm rot="10800000" flipV="1">
              <a:off x="1864871" y="1718713"/>
              <a:ext cx="1093826" cy="840253"/>
            </a:xfrm>
            <a:prstGeom prst="curvedConnector2">
              <a:avLst/>
            </a:prstGeom>
            <a:ln>
              <a:solidFill>
                <a:schemeClr val="bg1">
                  <a:lumMod val="50000"/>
                </a:schemeClr>
              </a:solidFill>
              <a:prstDash val="lgDash"/>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6" name="TextBox 55">
                  <a:extLst>
                    <a:ext uri="{FF2B5EF4-FFF2-40B4-BE49-F238E27FC236}">
                      <a16:creationId xmlns:a16="http://schemas.microsoft.com/office/drawing/2014/main" id="{D0938FE8-544B-B51C-87CF-A28F12EEEAF0}"/>
                    </a:ext>
                  </a:extLst>
                </p:cNvPr>
                <p:cNvSpPr txBox="1"/>
                <p:nvPr/>
              </p:nvSpPr>
              <p:spPr>
                <a:xfrm>
                  <a:off x="2583507" y="2135849"/>
                  <a:ext cx="329536" cy="20468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901" i="1">
                                <a:latin typeface="Cambria Math" panose="02040503050406030204" pitchFamily="18" charset="0"/>
                              </a:rPr>
                            </m:ctrlPr>
                          </m:sSubPr>
                          <m:e>
                            <m:r>
                              <a:rPr lang="en-US" sz="901" i="1">
                                <a:latin typeface="Cambria Math" panose="02040503050406030204" pitchFamily="18" charset="0"/>
                              </a:rPr>
                              <m:t>𝛽</m:t>
                            </m:r>
                          </m:e>
                          <m:sub>
                            <m:r>
                              <a:rPr lang="en-US" sz="901" i="1">
                                <a:latin typeface="Cambria Math" panose="02040503050406030204" pitchFamily="18" charset="0"/>
                              </a:rPr>
                              <m:t>12</m:t>
                            </m:r>
                          </m:sub>
                        </m:sSub>
                      </m:oMath>
                    </m:oMathPara>
                  </a14:m>
                  <a:endParaRPr lang="en-US" sz="901" dirty="0"/>
                </a:p>
              </p:txBody>
            </p:sp>
          </mc:Choice>
          <mc:Fallback xmlns="">
            <p:sp>
              <p:nvSpPr>
                <p:cNvPr id="56" name="TextBox 55">
                  <a:extLst>
                    <a:ext uri="{FF2B5EF4-FFF2-40B4-BE49-F238E27FC236}">
                      <a16:creationId xmlns:a16="http://schemas.microsoft.com/office/drawing/2014/main" id="{D0938FE8-544B-B51C-87CF-A28F12EEEAF0}"/>
                    </a:ext>
                  </a:extLst>
                </p:cNvPr>
                <p:cNvSpPr txBox="1">
                  <a:spLocks noRot="1" noChangeAspect="1" noMove="1" noResize="1" noEditPoints="1" noAdjustHandles="1" noChangeArrowheads="1" noChangeShapeType="1" noTextEdit="1"/>
                </p:cNvSpPr>
                <p:nvPr/>
              </p:nvSpPr>
              <p:spPr>
                <a:xfrm>
                  <a:off x="2583507" y="2135849"/>
                  <a:ext cx="329536" cy="204689"/>
                </a:xfrm>
                <a:prstGeom prst="rect">
                  <a:avLst/>
                </a:prstGeom>
                <a:blipFill>
                  <a:blip r:embed="rId12"/>
                  <a:stretch>
                    <a:fillRect b="-1176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7" name="Rounded Rectangle 56">
                  <a:extLst>
                    <a:ext uri="{FF2B5EF4-FFF2-40B4-BE49-F238E27FC236}">
                      <a16:creationId xmlns:a16="http://schemas.microsoft.com/office/drawing/2014/main" id="{EA3D68ED-9849-A607-BB57-F4C18C6065E3}"/>
                    </a:ext>
                  </a:extLst>
                </p:cNvPr>
                <p:cNvSpPr/>
                <p:nvPr/>
              </p:nvSpPr>
              <p:spPr>
                <a:xfrm>
                  <a:off x="2564838" y="1297901"/>
                  <a:ext cx="607195" cy="419998"/>
                </a:xfrm>
                <a:prstGeom prst="roundRect">
                  <a:avLst>
                    <a:gd name="adj" fmla="val 10000"/>
                  </a:avLst>
                </a:prstGeom>
                <a:solidFill>
                  <a:srgbClr val="94C4EA"/>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algn="ctr"/>
                  <a14:m>
                    <m:oMathPara xmlns:m="http://schemas.openxmlformats.org/officeDocument/2006/math">
                      <m:oMathParaPr>
                        <m:jc m:val="centerGroup"/>
                      </m:oMathParaPr>
                      <m:oMath xmlns:m="http://schemas.openxmlformats.org/officeDocument/2006/math">
                        <m:sSub>
                          <m:sSubPr>
                            <m:ctrlPr>
                              <a:rPr lang="en-US" sz="1012" i="1" dirty="0">
                                <a:latin typeface="Cambria Math" panose="02040503050406030204" pitchFamily="18" charset="0"/>
                              </a:rPr>
                            </m:ctrlPr>
                          </m:sSubPr>
                          <m:e>
                            <m:r>
                              <a:rPr lang="en-US" sz="1012" i="1" dirty="0">
                                <a:latin typeface="Cambria Math" panose="02040503050406030204" pitchFamily="18" charset="0"/>
                              </a:rPr>
                              <m:t>𝐼</m:t>
                            </m:r>
                          </m:e>
                          <m:sub>
                            <m:r>
                              <a:rPr lang="en-US" sz="1012" i="1" dirty="0">
                                <a:latin typeface="Cambria Math" panose="02040503050406030204" pitchFamily="18" charset="0"/>
                              </a:rPr>
                              <m:t>1</m:t>
                            </m:r>
                          </m:sub>
                        </m:sSub>
                      </m:oMath>
                    </m:oMathPara>
                  </a14:m>
                  <a:endParaRPr lang="en-US" sz="1012" dirty="0"/>
                </a:p>
              </p:txBody>
            </p:sp>
          </mc:Choice>
          <mc:Fallback xmlns="">
            <p:sp>
              <p:nvSpPr>
                <p:cNvPr id="57" name="Rounded Rectangle 56">
                  <a:extLst>
                    <a:ext uri="{FF2B5EF4-FFF2-40B4-BE49-F238E27FC236}">
                      <a16:creationId xmlns:a16="http://schemas.microsoft.com/office/drawing/2014/main" id="{EA3D68ED-9849-A607-BB57-F4C18C6065E3}"/>
                    </a:ext>
                  </a:extLst>
                </p:cNvPr>
                <p:cNvSpPr>
                  <a:spLocks noRot="1" noChangeAspect="1" noMove="1" noResize="1" noEditPoints="1" noAdjustHandles="1" noChangeArrowheads="1" noChangeShapeType="1" noTextEdit="1"/>
                </p:cNvSpPr>
                <p:nvPr/>
              </p:nvSpPr>
              <p:spPr>
                <a:xfrm>
                  <a:off x="2564838" y="1297901"/>
                  <a:ext cx="607195" cy="419998"/>
                </a:xfrm>
                <a:prstGeom prst="roundRect">
                  <a:avLst>
                    <a:gd name="adj" fmla="val 10000"/>
                  </a:avLst>
                </a:prstGeom>
                <a:blipFill>
                  <a:blip r:embed="rId13"/>
                  <a:stretch>
                    <a:fillRect/>
                  </a:stretch>
                </a:blipFill>
              </p:spPr>
              <p:txBody>
                <a:bodyPr/>
                <a:lstStyle/>
                <a:p>
                  <a:r>
                    <a:rPr lang="en-US">
                      <a:noFill/>
                    </a:rPr>
                    <a:t> </a:t>
                  </a:r>
                </a:p>
              </p:txBody>
            </p:sp>
          </mc:Fallback>
        </mc:AlternateContent>
        <p:cxnSp>
          <p:nvCxnSpPr>
            <p:cNvPr id="58" name="Curved Connector 57">
              <a:extLst>
                <a:ext uri="{FF2B5EF4-FFF2-40B4-BE49-F238E27FC236}">
                  <a16:creationId xmlns:a16="http://schemas.microsoft.com/office/drawing/2014/main" id="{A7B97BEE-B36B-F4D4-BA88-0A6E16808D14}"/>
                </a:ext>
              </a:extLst>
            </p:cNvPr>
            <p:cNvCxnSpPr>
              <a:cxnSpLocks/>
              <a:stCxn id="57" idx="0"/>
              <a:endCxn id="38" idx="7"/>
            </p:cNvCxnSpPr>
            <p:nvPr/>
          </p:nvCxnSpPr>
          <p:spPr>
            <a:xfrm rot="16200000" flipH="1" flipV="1">
              <a:off x="2271059" y="889190"/>
              <a:ext cx="188666" cy="1006086"/>
            </a:xfrm>
            <a:prstGeom prst="curvedConnector3">
              <a:avLst>
                <a:gd name="adj1" fmla="val -65797"/>
              </a:avLst>
            </a:prstGeom>
            <a:ln>
              <a:solidFill>
                <a:schemeClr val="bg1">
                  <a:lumMod val="50000"/>
                </a:schemeClr>
              </a:solidFill>
              <a:prstDash val="lgDash"/>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59" name="Rounded Rectangle 58">
                  <a:extLst>
                    <a:ext uri="{FF2B5EF4-FFF2-40B4-BE49-F238E27FC236}">
                      <a16:creationId xmlns:a16="http://schemas.microsoft.com/office/drawing/2014/main" id="{9ED4C7C9-BBA2-5276-0697-F70DDB473723}"/>
                    </a:ext>
                  </a:extLst>
                </p:cNvPr>
                <p:cNvSpPr/>
                <p:nvPr/>
              </p:nvSpPr>
              <p:spPr>
                <a:xfrm>
                  <a:off x="4006744" y="1038560"/>
                  <a:ext cx="664185" cy="419998"/>
                </a:xfrm>
                <a:prstGeom prst="roundRect">
                  <a:avLst>
                    <a:gd name="adj" fmla="val 10000"/>
                  </a:avLst>
                </a:prstGeom>
                <a:solidFill>
                  <a:srgbClr val="7C7C7C"/>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algn="ctr"/>
                  <a14:m>
                    <m:oMathPara xmlns:m="http://schemas.openxmlformats.org/officeDocument/2006/math">
                      <m:oMathParaPr>
                        <m:jc m:val="centerGroup"/>
                      </m:oMathParaPr>
                      <m:oMath xmlns:m="http://schemas.openxmlformats.org/officeDocument/2006/math">
                        <m:sSub>
                          <m:sSubPr>
                            <m:ctrlPr>
                              <a:rPr lang="en-US" sz="1012" i="1" dirty="0">
                                <a:latin typeface="Cambria Math" panose="02040503050406030204" pitchFamily="18" charset="0"/>
                              </a:rPr>
                            </m:ctrlPr>
                          </m:sSubPr>
                          <m:e>
                            <m:r>
                              <a:rPr lang="en-US" sz="1012" i="1" dirty="0">
                                <a:latin typeface="Cambria Math" panose="02040503050406030204" pitchFamily="18" charset="0"/>
                              </a:rPr>
                              <m:t>𝑅</m:t>
                            </m:r>
                          </m:e>
                          <m:sub>
                            <m:r>
                              <a:rPr lang="en-US" sz="1012" i="1" dirty="0">
                                <a:latin typeface="Cambria Math" panose="02040503050406030204" pitchFamily="18" charset="0"/>
                              </a:rPr>
                              <m:t>1</m:t>
                            </m:r>
                          </m:sub>
                        </m:sSub>
                      </m:oMath>
                    </m:oMathPara>
                  </a14:m>
                  <a:endParaRPr lang="en-US" sz="676" dirty="0"/>
                </a:p>
              </p:txBody>
            </p:sp>
          </mc:Choice>
          <mc:Fallback xmlns="">
            <p:sp>
              <p:nvSpPr>
                <p:cNvPr id="59" name="Rounded Rectangle 58">
                  <a:extLst>
                    <a:ext uri="{FF2B5EF4-FFF2-40B4-BE49-F238E27FC236}">
                      <a16:creationId xmlns:a16="http://schemas.microsoft.com/office/drawing/2014/main" id="{9ED4C7C9-BBA2-5276-0697-F70DDB473723}"/>
                    </a:ext>
                  </a:extLst>
                </p:cNvPr>
                <p:cNvSpPr>
                  <a:spLocks noRot="1" noChangeAspect="1" noMove="1" noResize="1" noEditPoints="1" noAdjustHandles="1" noChangeArrowheads="1" noChangeShapeType="1" noTextEdit="1"/>
                </p:cNvSpPr>
                <p:nvPr/>
              </p:nvSpPr>
              <p:spPr>
                <a:xfrm>
                  <a:off x="4006744" y="1038560"/>
                  <a:ext cx="664185" cy="419998"/>
                </a:xfrm>
                <a:prstGeom prst="roundRect">
                  <a:avLst>
                    <a:gd name="adj" fmla="val 10000"/>
                  </a:avLst>
                </a:prstGeom>
                <a:blipFill>
                  <a:blip r:embed="rId14"/>
                  <a:stretch>
                    <a:fillRect/>
                  </a:stretch>
                </a:blipFill>
              </p:spPr>
              <p:txBody>
                <a:bodyPr/>
                <a:lstStyle/>
                <a:p>
                  <a:r>
                    <a:rPr lang="en-US">
                      <a:noFill/>
                    </a:rPr>
                    <a:t> </a:t>
                  </a:r>
                </a:p>
              </p:txBody>
            </p:sp>
          </mc:Fallback>
        </mc:AlternateContent>
        <p:cxnSp>
          <p:nvCxnSpPr>
            <p:cNvPr id="61" name="Straight Arrow Connector 60">
              <a:extLst>
                <a:ext uri="{FF2B5EF4-FFF2-40B4-BE49-F238E27FC236}">
                  <a16:creationId xmlns:a16="http://schemas.microsoft.com/office/drawing/2014/main" id="{B975E9F2-4140-1129-EF7B-46A6E576942D}"/>
                </a:ext>
              </a:extLst>
            </p:cNvPr>
            <p:cNvCxnSpPr>
              <a:cxnSpLocks/>
              <a:stCxn id="57" idx="3"/>
              <a:endCxn id="42" idx="1"/>
            </p:cNvCxnSpPr>
            <p:nvPr/>
          </p:nvCxnSpPr>
          <p:spPr>
            <a:xfrm>
              <a:off x="3172033" y="1507900"/>
              <a:ext cx="834712" cy="239193"/>
            </a:xfrm>
            <a:prstGeom prst="straightConnector1">
              <a:avLst/>
            </a:prstGeom>
            <a:ln>
              <a:solidFill>
                <a:schemeClr val="bg2">
                  <a:lumMod val="10000"/>
                </a:schemeClr>
              </a:solidFill>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63" name="TextBox 62">
                  <a:extLst>
                    <a:ext uri="{FF2B5EF4-FFF2-40B4-BE49-F238E27FC236}">
                      <a16:creationId xmlns:a16="http://schemas.microsoft.com/office/drawing/2014/main" id="{69DDBA79-5C03-E9EE-E2FF-299BA6DDF10A}"/>
                    </a:ext>
                  </a:extLst>
                </p:cNvPr>
                <p:cNvSpPr txBox="1"/>
                <p:nvPr/>
              </p:nvSpPr>
              <p:spPr>
                <a:xfrm>
                  <a:off x="3345978" y="2231095"/>
                  <a:ext cx="269526" cy="1891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787" i="1" smtClean="0">
                                <a:latin typeface="Cambria Math" panose="02040503050406030204" pitchFamily="18" charset="0"/>
                              </a:rPr>
                            </m:ctrlPr>
                          </m:sSubPr>
                          <m:e>
                            <m:r>
                              <a:rPr lang="en-US" sz="787" b="0" i="1" smtClean="0">
                                <a:latin typeface="Cambria Math" panose="02040503050406030204" pitchFamily="18" charset="0"/>
                              </a:rPr>
                              <m:t>𝛾</m:t>
                            </m:r>
                          </m:e>
                          <m:sub>
                            <m:r>
                              <a:rPr lang="en-US" sz="787" i="1">
                                <a:latin typeface="Cambria Math" panose="02040503050406030204" pitchFamily="18" charset="0"/>
                              </a:rPr>
                              <m:t>2</m:t>
                            </m:r>
                          </m:sub>
                        </m:sSub>
                      </m:oMath>
                    </m:oMathPara>
                  </a14:m>
                  <a:endParaRPr lang="en-US" sz="787" dirty="0"/>
                </a:p>
              </p:txBody>
            </p:sp>
          </mc:Choice>
          <mc:Fallback xmlns="">
            <p:sp>
              <p:nvSpPr>
                <p:cNvPr id="63" name="TextBox 62">
                  <a:extLst>
                    <a:ext uri="{FF2B5EF4-FFF2-40B4-BE49-F238E27FC236}">
                      <a16:creationId xmlns:a16="http://schemas.microsoft.com/office/drawing/2014/main" id="{69DDBA79-5C03-E9EE-E2FF-299BA6DDF10A}"/>
                    </a:ext>
                  </a:extLst>
                </p:cNvPr>
                <p:cNvSpPr txBox="1">
                  <a:spLocks noRot="1" noChangeAspect="1" noMove="1" noResize="1" noEditPoints="1" noAdjustHandles="1" noChangeArrowheads="1" noChangeShapeType="1" noTextEdit="1"/>
                </p:cNvSpPr>
                <p:nvPr/>
              </p:nvSpPr>
              <p:spPr>
                <a:xfrm>
                  <a:off x="3345978" y="2231095"/>
                  <a:ext cx="269526" cy="189175"/>
                </a:xfrm>
                <a:prstGeom prst="rect">
                  <a:avLst/>
                </a:prstGeom>
                <a:blipFill>
                  <a:blip r:embed="rId15"/>
                  <a:stretch>
                    <a:fillRect b="-625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4" name="TextBox 63">
                  <a:extLst>
                    <a:ext uri="{FF2B5EF4-FFF2-40B4-BE49-F238E27FC236}">
                      <a16:creationId xmlns:a16="http://schemas.microsoft.com/office/drawing/2014/main" id="{2C94ED42-8C78-6E65-7E06-C04F578935FC}"/>
                    </a:ext>
                  </a:extLst>
                </p:cNvPr>
                <p:cNvSpPr txBox="1"/>
                <p:nvPr/>
              </p:nvSpPr>
              <p:spPr>
                <a:xfrm>
                  <a:off x="3333911" y="1634332"/>
                  <a:ext cx="226184" cy="1891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787" i="1">
                                <a:latin typeface="Cambria Math" panose="02040503050406030204" pitchFamily="18" charset="0"/>
                              </a:rPr>
                            </m:ctrlPr>
                          </m:sSubPr>
                          <m:e>
                            <m:r>
                              <a:rPr lang="en-US" sz="787" i="1">
                                <a:latin typeface="Cambria Math" panose="02040503050406030204" pitchFamily="18" charset="0"/>
                              </a:rPr>
                              <m:t>𝜇</m:t>
                            </m:r>
                          </m:e>
                          <m:sub>
                            <m:r>
                              <a:rPr lang="en-US" sz="787" i="1">
                                <a:latin typeface="Cambria Math" panose="02040503050406030204" pitchFamily="18" charset="0"/>
                              </a:rPr>
                              <m:t>1</m:t>
                            </m:r>
                          </m:sub>
                        </m:sSub>
                      </m:oMath>
                    </m:oMathPara>
                  </a14:m>
                  <a:endParaRPr lang="en-US" sz="787" dirty="0"/>
                </a:p>
              </p:txBody>
            </p:sp>
          </mc:Choice>
          <mc:Fallback xmlns="">
            <p:sp>
              <p:nvSpPr>
                <p:cNvPr id="64" name="TextBox 63">
                  <a:extLst>
                    <a:ext uri="{FF2B5EF4-FFF2-40B4-BE49-F238E27FC236}">
                      <a16:creationId xmlns:a16="http://schemas.microsoft.com/office/drawing/2014/main" id="{2C94ED42-8C78-6E65-7E06-C04F578935FC}"/>
                    </a:ext>
                  </a:extLst>
                </p:cNvPr>
                <p:cNvSpPr txBox="1">
                  <a:spLocks noRot="1" noChangeAspect="1" noMove="1" noResize="1" noEditPoints="1" noAdjustHandles="1" noChangeArrowheads="1" noChangeShapeType="1" noTextEdit="1"/>
                </p:cNvSpPr>
                <p:nvPr/>
              </p:nvSpPr>
              <p:spPr>
                <a:xfrm>
                  <a:off x="3333911" y="1634332"/>
                  <a:ext cx="226184" cy="189175"/>
                </a:xfrm>
                <a:prstGeom prst="rect">
                  <a:avLst/>
                </a:prstGeom>
                <a:blipFill>
                  <a:blip r:embed="rId16"/>
                  <a:stretch>
                    <a:fillRect b="-625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Rounded Rectangle 36">
                  <a:extLst>
                    <a:ext uri="{FF2B5EF4-FFF2-40B4-BE49-F238E27FC236}">
                      <a16:creationId xmlns:a16="http://schemas.microsoft.com/office/drawing/2014/main" id="{B8899CDD-676C-6431-81A2-968EC440CF3F}"/>
                    </a:ext>
                  </a:extLst>
                </p:cNvPr>
                <p:cNvSpPr/>
                <p:nvPr/>
              </p:nvSpPr>
              <p:spPr>
                <a:xfrm>
                  <a:off x="4006742" y="2116580"/>
                  <a:ext cx="664185" cy="419998"/>
                </a:xfrm>
                <a:prstGeom prst="roundRect">
                  <a:avLst>
                    <a:gd name="adj" fmla="val 10000"/>
                  </a:avLst>
                </a:prstGeom>
                <a:solidFill>
                  <a:srgbClr val="7C7C7C"/>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algn="ctr"/>
                  <a14:m>
                    <m:oMathPara xmlns:m="http://schemas.openxmlformats.org/officeDocument/2006/math">
                      <m:oMathParaPr>
                        <m:jc m:val="centerGroup"/>
                      </m:oMathParaPr>
                      <m:oMath xmlns:m="http://schemas.openxmlformats.org/officeDocument/2006/math">
                        <m:sSub>
                          <m:sSubPr>
                            <m:ctrlPr>
                              <a:rPr lang="en-US" sz="1012" i="1" dirty="0">
                                <a:latin typeface="Cambria Math" panose="02040503050406030204" pitchFamily="18" charset="0"/>
                              </a:rPr>
                            </m:ctrlPr>
                          </m:sSubPr>
                          <m:e>
                            <m:r>
                              <a:rPr lang="en-US" sz="1012" i="1" dirty="0">
                                <a:latin typeface="Cambria Math" panose="02040503050406030204" pitchFamily="18" charset="0"/>
                              </a:rPr>
                              <m:t>𝑅</m:t>
                            </m:r>
                          </m:e>
                          <m:sub>
                            <m:r>
                              <a:rPr lang="en-US" sz="1012" i="1" dirty="0">
                                <a:latin typeface="Cambria Math" panose="02040503050406030204" pitchFamily="18" charset="0"/>
                              </a:rPr>
                              <m:t>2</m:t>
                            </m:r>
                          </m:sub>
                        </m:sSub>
                      </m:oMath>
                    </m:oMathPara>
                  </a14:m>
                  <a:endParaRPr lang="en-US" sz="676" dirty="0"/>
                </a:p>
              </p:txBody>
            </p:sp>
          </mc:Choice>
          <mc:Fallback xmlns="">
            <p:sp>
              <p:nvSpPr>
                <p:cNvPr id="37" name="Rounded Rectangle 36">
                  <a:extLst>
                    <a:ext uri="{FF2B5EF4-FFF2-40B4-BE49-F238E27FC236}">
                      <a16:creationId xmlns:a16="http://schemas.microsoft.com/office/drawing/2014/main" id="{B8899CDD-676C-6431-81A2-968EC440CF3F}"/>
                    </a:ext>
                  </a:extLst>
                </p:cNvPr>
                <p:cNvSpPr>
                  <a:spLocks noRot="1" noChangeAspect="1" noMove="1" noResize="1" noEditPoints="1" noAdjustHandles="1" noChangeArrowheads="1" noChangeShapeType="1" noTextEdit="1"/>
                </p:cNvSpPr>
                <p:nvPr/>
              </p:nvSpPr>
              <p:spPr>
                <a:xfrm>
                  <a:off x="4006742" y="2116580"/>
                  <a:ext cx="664185" cy="419998"/>
                </a:xfrm>
                <a:prstGeom prst="roundRect">
                  <a:avLst>
                    <a:gd name="adj" fmla="val 10000"/>
                  </a:avLst>
                </a:prstGeom>
                <a:blipFill>
                  <a:blip r:embed="rId1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Rounded Rectangle 34">
                  <a:extLst>
                    <a:ext uri="{FF2B5EF4-FFF2-40B4-BE49-F238E27FC236}">
                      <a16:creationId xmlns:a16="http://schemas.microsoft.com/office/drawing/2014/main" id="{297B0731-5211-7B13-3CDC-9953AA75B47C}"/>
                    </a:ext>
                  </a:extLst>
                </p:cNvPr>
                <p:cNvSpPr/>
                <p:nvPr/>
              </p:nvSpPr>
              <p:spPr>
                <a:xfrm>
                  <a:off x="4006741" y="2653154"/>
                  <a:ext cx="664185" cy="419999"/>
                </a:xfrm>
                <a:prstGeom prst="roundRect">
                  <a:avLst>
                    <a:gd name="adj" fmla="val 10000"/>
                  </a:avLst>
                </a:prstGeom>
                <a:solidFill>
                  <a:srgbClr val="181717"/>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algn="ctr"/>
                  <a14:m>
                    <m:oMathPara xmlns:m="http://schemas.openxmlformats.org/officeDocument/2006/math">
                      <m:oMathParaPr>
                        <m:jc m:val="centerGroup"/>
                      </m:oMathParaPr>
                      <m:oMath xmlns:m="http://schemas.openxmlformats.org/officeDocument/2006/math">
                        <m:sSub>
                          <m:sSubPr>
                            <m:ctrlPr>
                              <a:rPr lang="en-US" sz="1012" i="1" dirty="0">
                                <a:latin typeface="Cambria Math" panose="02040503050406030204" pitchFamily="18" charset="0"/>
                              </a:rPr>
                            </m:ctrlPr>
                          </m:sSubPr>
                          <m:e>
                            <m:r>
                              <a:rPr lang="en-US" sz="1012" i="1" dirty="0">
                                <a:latin typeface="Cambria Math" panose="02040503050406030204" pitchFamily="18" charset="0"/>
                              </a:rPr>
                              <m:t>𝐷</m:t>
                            </m:r>
                          </m:e>
                          <m:sub>
                            <m:r>
                              <a:rPr lang="en-US" sz="1012" i="1" dirty="0">
                                <a:latin typeface="Cambria Math" panose="02040503050406030204" pitchFamily="18" charset="0"/>
                              </a:rPr>
                              <m:t>2</m:t>
                            </m:r>
                          </m:sub>
                        </m:sSub>
                      </m:oMath>
                    </m:oMathPara>
                  </a14:m>
                  <a:endParaRPr lang="en-US" sz="676" dirty="0"/>
                </a:p>
              </p:txBody>
            </p:sp>
          </mc:Choice>
          <mc:Fallback xmlns="">
            <p:sp>
              <p:nvSpPr>
                <p:cNvPr id="35" name="Rounded Rectangle 34">
                  <a:extLst>
                    <a:ext uri="{FF2B5EF4-FFF2-40B4-BE49-F238E27FC236}">
                      <a16:creationId xmlns:a16="http://schemas.microsoft.com/office/drawing/2014/main" id="{297B0731-5211-7B13-3CDC-9953AA75B47C}"/>
                    </a:ext>
                  </a:extLst>
                </p:cNvPr>
                <p:cNvSpPr>
                  <a:spLocks noRot="1" noChangeAspect="1" noMove="1" noResize="1" noEditPoints="1" noAdjustHandles="1" noChangeArrowheads="1" noChangeShapeType="1" noTextEdit="1"/>
                </p:cNvSpPr>
                <p:nvPr/>
              </p:nvSpPr>
              <p:spPr>
                <a:xfrm>
                  <a:off x="4006741" y="2653154"/>
                  <a:ext cx="664185" cy="419999"/>
                </a:xfrm>
                <a:prstGeom prst="roundRect">
                  <a:avLst>
                    <a:gd name="adj" fmla="val 10000"/>
                  </a:avLst>
                </a:prstGeom>
                <a:blipFill>
                  <a:blip r:embed="rId1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Rounded Rectangle 17">
                  <a:extLst>
                    <a:ext uri="{FF2B5EF4-FFF2-40B4-BE49-F238E27FC236}">
                      <a16:creationId xmlns:a16="http://schemas.microsoft.com/office/drawing/2014/main" id="{DB6F2860-E704-A4E8-0606-A82D3DFF8222}"/>
                    </a:ext>
                  </a:extLst>
                </p:cNvPr>
                <p:cNvSpPr/>
                <p:nvPr/>
              </p:nvSpPr>
              <p:spPr>
                <a:xfrm>
                  <a:off x="1082044" y="4124030"/>
                  <a:ext cx="607195" cy="419999"/>
                </a:xfrm>
                <a:prstGeom prst="roundRect">
                  <a:avLst>
                    <a:gd name="adj" fmla="val 10000"/>
                  </a:avLst>
                </a:prstGeom>
                <a:solidFill>
                  <a:srgbClr val="174E7D"/>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algn="ctr"/>
                  <a14:m>
                    <m:oMathPara xmlns:m="http://schemas.openxmlformats.org/officeDocument/2006/math">
                      <m:oMathParaPr>
                        <m:jc m:val="centerGroup"/>
                      </m:oMathParaPr>
                      <m:oMath xmlns:m="http://schemas.openxmlformats.org/officeDocument/2006/math">
                        <m:sSub>
                          <m:sSubPr>
                            <m:ctrlPr>
                              <a:rPr lang="en-US" sz="1012" i="1" dirty="0" smtClean="0">
                                <a:latin typeface="Cambria Math" panose="02040503050406030204" pitchFamily="18" charset="0"/>
                              </a:rPr>
                            </m:ctrlPr>
                          </m:sSubPr>
                          <m:e>
                            <m:r>
                              <a:rPr lang="en-US" sz="1012" i="1" dirty="0">
                                <a:latin typeface="Cambria Math" panose="02040503050406030204" pitchFamily="18" charset="0"/>
                              </a:rPr>
                              <m:t>𝑆</m:t>
                            </m:r>
                          </m:e>
                          <m:sub>
                            <m:r>
                              <a:rPr lang="en-US" sz="1012" b="0" i="1" dirty="0" smtClean="0">
                                <a:latin typeface="Cambria Math" panose="02040503050406030204" pitchFamily="18" charset="0"/>
                              </a:rPr>
                              <m:t>𝑛</m:t>
                            </m:r>
                          </m:sub>
                        </m:sSub>
                      </m:oMath>
                    </m:oMathPara>
                  </a14:m>
                  <a:endParaRPr lang="en-US" sz="1012" dirty="0"/>
                </a:p>
              </p:txBody>
            </p:sp>
          </mc:Choice>
          <mc:Fallback xmlns="">
            <p:sp>
              <p:nvSpPr>
                <p:cNvPr id="18" name="Rounded Rectangle 17">
                  <a:extLst>
                    <a:ext uri="{FF2B5EF4-FFF2-40B4-BE49-F238E27FC236}">
                      <a16:creationId xmlns:a16="http://schemas.microsoft.com/office/drawing/2014/main" id="{DB6F2860-E704-A4E8-0606-A82D3DFF8222}"/>
                    </a:ext>
                  </a:extLst>
                </p:cNvPr>
                <p:cNvSpPr>
                  <a:spLocks noRot="1" noChangeAspect="1" noMove="1" noResize="1" noEditPoints="1" noAdjustHandles="1" noChangeArrowheads="1" noChangeShapeType="1" noTextEdit="1"/>
                </p:cNvSpPr>
                <p:nvPr/>
              </p:nvSpPr>
              <p:spPr>
                <a:xfrm>
                  <a:off x="1082044" y="4124030"/>
                  <a:ext cx="607195" cy="419999"/>
                </a:xfrm>
                <a:prstGeom prst="roundRect">
                  <a:avLst>
                    <a:gd name="adj" fmla="val 10000"/>
                  </a:avLst>
                </a:prstGeom>
                <a:blipFill>
                  <a:blip r:embed="rId1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Rounded Rectangle 19">
                  <a:extLst>
                    <a:ext uri="{FF2B5EF4-FFF2-40B4-BE49-F238E27FC236}">
                      <a16:creationId xmlns:a16="http://schemas.microsoft.com/office/drawing/2014/main" id="{69086474-01C3-1511-2722-70E37C82B096}"/>
                    </a:ext>
                  </a:extLst>
                </p:cNvPr>
                <p:cNvSpPr/>
                <p:nvPr/>
              </p:nvSpPr>
              <p:spPr>
                <a:xfrm>
                  <a:off x="2564836" y="4124029"/>
                  <a:ext cx="607195" cy="419999"/>
                </a:xfrm>
                <a:prstGeom prst="roundRect">
                  <a:avLst>
                    <a:gd name="adj" fmla="val 10000"/>
                  </a:avLst>
                </a:prstGeom>
                <a:solidFill>
                  <a:srgbClr val="94C4EA"/>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algn="ctr"/>
                  <a14:m>
                    <m:oMathPara xmlns:m="http://schemas.openxmlformats.org/officeDocument/2006/math">
                      <m:oMathParaPr>
                        <m:jc m:val="centerGroup"/>
                      </m:oMathParaPr>
                      <m:oMath xmlns:m="http://schemas.openxmlformats.org/officeDocument/2006/math">
                        <m:sSub>
                          <m:sSubPr>
                            <m:ctrlPr>
                              <a:rPr lang="en-US" sz="1012" i="1" dirty="0" smtClean="0">
                                <a:latin typeface="Cambria Math" panose="02040503050406030204" pitchFamily="18" charset="0"/>
                              </a:rPr>
                            </m:ctrlPr>
                          </m:sSubPr>
                          <m:e>
                            <m:r>
                              <a:rPr lang="en-US" sz="1012" i="1" dirty="0">
                                <a:latin typeface="Cambria Math" panose="02040503050406030204" pitchFamily="18" charset="0"/>
                              </a:rPr>
                              <m:t>𝐼</m:t>
                            </m:r>
                          </m:e>
                          <m:sub>
                            <m:r>
                              <a:rPr lang="en-US" sz="1012" b="0" i="1" dirty="0" smtClean="0">
                                <a:latin typeface="Cambria Math" panose="02040503050406030204" pitchFamily="18" charset="0"/>
                              </a:rPr>
                              <m:t>𝑛</m:t>
                            </m:r>
                          </m:sub>
                        </m:sSub>
                      </m:oMath>
                    </m:oMathPara>
                  </a14:m>
                  <a:endParaRPr lang="en-US" sz="1012" dirty="0"/>
                </a:p>
              </p:txBody>
            </p:sp>
          </mc:Choice>
          <mc:Fallback xmlns="">
            <p:sp>
              <p:nvSpPr>
                <p:cNvPr id="20" name="Rounded Rectangle 19">
                  <a:extLst>
                    <a:ext uri="{FF2B5EF4-FFF2-40B4-BE49-F238E27FC236}">
                      <a16:creationId xmlns:a16="http://schemas.microsoft.com/office/drawing/2014/main" id="{69086474-01C3-1511-2722-70E37C82B096}"/>
                    </a:ext>
                  </a:extLst>
                </p:cNvPr>
                <p:cNvSpPr>
                  <a:spLocks noRot="1" noChangeAspect="1" noMove="1" noResize="1" noEditPoints="1" noAdjustHandles="1" noChangeArrowheads="1" noChangeShapeType="1" noTextEdit="1"/>
                </p:cNvSpPr>
                <p:nvPr/>
              </p:nvSpPr>
              <p:spPr>
                <a:xfrm>
                  <a:off x="2564836" y="4124029"/>
                  <a:ext cx="607195" cy="419999"/>
                </a:xfrm>
                <a:prstGeom prst="roundRect">
                  <a:avLst>
                    <a:gd name="adj" fmla="val 10000"/>
                  </a:avLst>
                </a:prstGeom>
                <a:blipFill>
                  <a:blip r:embed="rId2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ED094E8A-59EE-4EEF-109F-F30AB6FE3204}"/>
                    </a:ext>
                  </a:extLst>
                </p:cNvPr>
                <p:cNvSpPr txBox="1"/>
                <p:nvPr/>
              </p:nvSpPr>
              <p:spPr>
                <a:xfrm>
                  <a:off x="3345977" y="3995043"/>
                  <a:ext cx="269300" cy="1891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787" i="1" smtClean="0">
                                <a:latin typeface="Cambria Math" panose="02040503050406030204" pitchFamily="18" charset="0"/>
                              </a:rPr>
                            </m:ctrlPr>
                          </m:sSubPr>
                          <m:e>
                            <m:r>
                              <a:rPr lang="en-US" sz="787" b="0" i="1" smtClean="0">
                                <a:latin typeface="Cambria Math" panose="02040503050406030204" pitchFamily="18" charset="0"/>
                              </a:rPr>
                              <m:t>𝛾</m:t>
                            </m:r>
                          </m:e>
                          <m:sub>
                            <m:r>
                              <a:rPr lang="en-US" sz="787" b="0" i="1" smtClean="0">
                                <a:latin typeface="Cambria Math" panose="02040503050406030204" pitchFamily="18" charset="0"/>
                              </a:rPr>
                              <m:t>𝑛</m:t>
                            </m:r>
                          </m:sub>
                        </m:sSub>
                      </m:oMath>
                    </m:oMathPara>
                  </a14:m>
                  <a:endParaRPr lang="en-US" sz="787" dirty="0"/>
                </a:p>
              </p:txBody>
            </p:sp>
          </mc:Choice>
          <mc:Fallback xmlns="">
            <p:sp>
              <p:nvSpPr>
                <p:cNvPr id="22" name="TextBox 21">
                  <a:extLst>
                    <a:ext uri="{FF2B5EF4-FFF2-40B4-BE49-F238E27FC236}">
                      <a16:creationId xmlns:a16="http://schemas.microsoft.com/office/drawing/2014/main" id="{ED094E8A-59EE-4EEF-109F-F30AB6FE3204}"/>
                    </a:ext>
                  </a:extLst>
                </p:cNvPr>
                <p:cNvSpPr txBox="1">
                  <a:spLocks noRot="1" noChangeAspect="1" noMove="1" noResize="1" noEditPoints="1" noAdjustHandles="1" noChangeArrowheads="1" noChangeShapeType="1" noTextEdit="1"/>
                </p:cNvSpPr>
                <p:nvPr/>
              </p:nvSpPr>
              <p:spPr>
                <a:xfrm>
                  <a:off x="3345977" y="3995043"/>
                  <a:ext cx="269300" cy="189175"/>
                </a:xfrm>
                <a:prstGeom prst="rect">
                  <a:avLst/>
                </a:prstGeom>
                <a:blipFill>
                  <a:blip r:embed="rId21"/>
                  <a:stretch>
                    <a:fillRect b="-625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Rounded Rectangle 22">
                  <a:extLst>
                    <a:ext uri="{FF2B5EF4-FFF2-40B4-BE49-F238E27FC236}">
                      <a16:creationId xmlns:a16="http://schemas.microsoft.com/office/drawing/2014/main" id="{BCD525A2-AD58-C924-5CF5-2B081610556A}"/>
                    </a:ext>
                  </a:extLst>
                </p:cNvPr>
                <p:cNvSpPr/>
                <p:nvPr/>
              </p:nvSpPr>
              <p:spPr>
                <a:xfrm>
                  <a:off x="4006740" y="3873644"/>
                  <a:ext cx="664185" cy="419999"/>
                </a:xfrm>
                <a:prstGeom prst="roundRect">
                  <a:avLst>
                    <a:gd name="adj" fmla="val 10000"/>
                  </a:avLst>
                </a:prstGeom>
                <a:solidFill>
                  <a:srgbClr val="7C7C7C"/>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algn="ctr"/>
                  <a14:m>
                    <m:oMathPara xmlns:m="http://schemas.openxmlformats.org/officeDocument/2006/math">
                      <m:oMathParaPr>
                        <m:jc m:val="centerGroup"/>
                      </m:oMathParaPr>
                      <m:oMath xmlns:m="http://schemas.openxmlformats.org/officeDocument/2006/math">
                        <m:sSub>
                          <m:sSubPr>
                            <m:ctrlPr>
                              <a:rPr lang="en-US" sz="1012" i="1" dirty="0" smtClean="0">
                                <a:latin typeface="Cambria Math" panose="02040503050406030204" pitchFamily="18" charset="0"/>
                              </a:rPr>
                            </m:ctrlPr>
                          </m:sSubPr>
                          <m:e>
                            <m:r>
                              <a:rPr lang="en-US" sz="1012" i="1" dirty="0">
                                <a:latin typeface="Cambria Math" panose="02040503050406030204" pitchFamily="18" charset="0"/>
                              </a:rPr>
                              <m:t>𝑅</m:t>
                            </m:r>
                          </m:e>
                          <m:sub>
                            <m:r>
                              <a:rPr lang="en-US" sz="1012" b="0" i="1" dirty="0" smtClean="0">
                                <a:latin typeface="Cambria Math" panose="02040503050406030204" pitchFamily="18" charset="0"/>
                              </a:rPr>
                              <m:t>𝑛</m:t>
                            </m:r>
                          </m:sub>
                        </m:sSub>
                      </m:oMath>
                    </m:oMathPara>
                  </a14:m>
                  <a:endParaRPr lang="en-US" sz="676" dirty="0"/>
                </a:p>
              </p:txBody>
            </p:sp>
          </mc:Choice>
          <mc:Fallback xmlns="">
            <p:sp>
              <p:nvSpPr>
                <p:cNvPr id="23" name="Rounded Rectangle 22">
                  <a:extLst>
                    <a:ext uri="{FF2B5EF4-FFF2-40B4-BE49-F238E27FC236}">
                      <a16:creationId xmlns:a16="http://schemas.microsoft.com/office/drawing/2014/main" id="{BCD525A2-AD58-C924-5CF5-2B081610556A}"/>
                    </a:ext>
                  </a:extLst>
                </p:cNvPr>
                <p:cNvSpPr>
                  <a:spLocks noRot="1" noChangeAspect="1" noMove="1" noResize="1" noEditPoints="1" noAdjustHandles="1" noChangeArrowheads="1" noChangeShapeType="1" noTextEdit="1"/>
                </p:cNvSpPr>
                <p:nvPr/>
              </p:nvSpPr>
              <p:spPr>
                <a:xfrm>
                  <a:off x="4006740" y="3873644"/>
                  <a:ext cx="664185" cy="419999"/>
                </a:xfrm>
                <a:prstGeom prst="roundRect">
                  <a:avLst>
                    <a:gd name="adj" fmla="val 10000"/>
                  </a:avLst>
                </a:prstGeom>
                <a:blipFill>
                  <a:blip r:embed="rId2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Rounded Rectangle 23">
                  <a:extLst>
                    <a:ext uri="{FF2B5EF4-FFF2-40B4-BE49-F238E27FC236}">
                      <a16:creationId xmlns:a16="http://schemas.microsoft.com/office/drawing/2014/main" id="{D1D5FFD8-C3A7-98C9-2410-8F6480FB7DB3}"/>
                    </a:ext>
                  </a:extLst>
                </p:cNvPr>
                <p:cNvSpPr/>
                <p:nvPr/>
              </p:nvSpPr>
              <p:spPr>
                <a:xfrm>
                  <a:off x="4006740" y="4422630"/>
                  <a:ext cx="664185" cy="419999"/>
                </a:xfrm>
                <a:prstGeom prst="roundRect">
                  <a:avLst>
                    <a:gd name="adj" fmla="val 10000"/>
                  </a:avLst>
                </a:prstGeom>
                <a:solidFill>
                  <a:srgbClr val="181717"/>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algn="ctr"/>
                  <a14:m>
                    <m:oMathPara xmlns:m="http://schemas.openxmlformats.org/officeDocument/2006/math">
                      <m:oMathParaPr>
                        <m:jc m:val="centerGroup"/>
                      </m:oMathParaPr>
                      <m:oMath xmlns:m="http://schemas.openxmlformats.org/officeDocument/2006/math">
                        <m:sSub>
                          <m:sSubPr>
                            <m:ctrlPr>
                              <a:rPr lang="en-US" sz="1012" i="1" dirty="0" smtClean="0">
                                <a:latin typeface="Cambria Math" panose="02040503050406030204" pitchFamily="18" charset="0"/>
                              </a:rPr>
                            </m:ctrlPr>
                          </m:sSubPr>
                          <m:e>
                            <m:r>
                              <a:rPr lang="en-US" sz="1012" i="1" dirty="0">
                                <a:latin typeface="Cambria Math" panose="02040503050406030204" pitchFamily="18" charset="0"/>
                              </a:rPr>
                              <m:t>𝐷</m:t>
                            </m:r>
                          </m:e>
                          <m:sub>
                            <m:r>
                              <a:rPr lang="en-US" sz="1012" b="0" i="1" dirty="0" smtClean="0">
                                <a:latin typeface="Cambria Math" panose="02040503050406030204" pitchFamily="18" charset="0"/>
                              </a:rPr>
                              <m:t>𝑛</m:t>
                            </m:r>
                          </m:sub>
                        </m:sSub>
                      </m:oMath>
                    </m:oMathPara>
                  </a14:m>
                  <a:endParaRPr lang="en-US" sz="676" dirty="0"/>
                </a:p>
              </p:txBody>
            </p:sp>
          </mc:Choice>
          <mc:Fallback xmlns="">
            <p:sp>
              <p:nvSpPr>
                <p:cNvPr id="24" name="Rounded Rectangle 23">
                  <a:extLst>
                    <a:ext uri="{FF2B5EF4-FFF2-40B4-BE49-F238E27FC236}">
                      <a16:creationId xmlns:a16="http://schemas.microsoft.com/office/drawing/2014/main" id="{D1D5FFD8-C3A7-98C9-2410-8F6480FB7DB3}"/>
                    </a:ext>
                  </a:extLst>
                </p:cNvPr>
                <p:cNvSpPr>
                  <a:spLocks noRot="1" noChangeAspect="1" noMove="1" noResize="1" noEditPoints="1" noAdjustHandles="1" noChangeArrowheads="1" noChangeShapeType="1" noTextEdit="1"/>
                </p:cNvSpPr>
                <p:nvPr/>
              </p:nvSpPr>
              <p:spPr>
                <a:xfrm>
                  <a:off x="4006740" y="4422630"/>
                  <a:ext cx="664185" cy="419999"/>
                </a:xfrm>
                <a:prstGeom prst="roundRect">
                  <a:avLst>
                    <a:gd name="adj" fmla="val 10000"/>
                  </a:avLst>
                </a:prstGeom>
                <a:blipFill>
                  <a:blip r:embed="rId23"/>
                  <a:stretch>
                    <a:fillRect/>
                  </a:stretch>
                </a:blipFill>
              </p:spPr>
              <p:txBody>
                <a:bodyPr/>
                <a:lstStyle/>
                <a:p>
                  <a:r>
                    <a:rPr lang="en-US">
                      <a:noFill/>
                    </a:rPr>
                    <a:t> </a:t>
                  </a:r>
                </a:p>
              </p:txBody>
            </p:sp>
          </mc:Fallback>
        </mc:AlternateContent>
        <p:sp>
          <p:nvSpPr>
            <p:cNvPr id="25" name="TextBox 24">
              <a:extLst>
                <a:ext uri="{FF2B5EF4-FFF2-40B4-BE49-F238E27FC236}">
                  <a16:creationId xmlns:a16="http://schemas.microsoft.com/office/drawing/2014/main" id="{2DD0A193-6556-8A8A-D427-72530FC5BB7C}"/>
                </a:ext>
              </a:extLst>
            </p:cNvPr>
            <p:cNvSpPr txBox="1"/>
            <p:nvPr/>
          </p:nvSpPr>
          <p:spPr>
            <a:xfrm>
              <a:off x="2692187" y="3100505"/>
              <a:ext cx="409149" cy="768008"/>
            </a:xfrm>
            <a:prstGeom prst="rect">
              <a:avLst/>
            </a:prstGeom>
            <a:noFill/>
          </p:spPr>
          <p:txBody>
            <a:bodyPr vert="vert" wrap="square" rtlCol="0">
              <a:spAutoFit/>
            </a:bodyPr>
            <a:lstStyle/>
            <a:p>
              <a:r>
                <a:rPr lang="en-US" dirty="0"/>
                <a:t>. . . . . . . </a:t>
              </a:r>
            </a:p>
          </p:txBody>
        </p:sp>
        <p:cxnSp>
          <p:nvCxnSpPr>
            <p:cNvPr id="26" name="Straight Arrow Connector 25">
              <a:extLst>
                <a:ext uri="{FF2B5EF4-FFF2-40B4-BE49-F238E27FC236}">
                  <a16:creationId xmlns:a16="http://schemas.microsoft.com/office/drawing/2014/main" id="{4A80744C-9EDD-0D6F-9E24-6AF38769D87B}"/>
                </a:ext>
              </a:extLst>
            </p:cNvPr>
            <p:cNvCxnSpPr>
              <a:cxnSpLocks/>
            </p:cNvCxnSpPr>
            <p:nvPr/>
          </p:nvCxnSpPr>
          <p:spPr>
            <a:xfrm>
              <a:off x="3172031" y="4340348"/>
              <a:ext cx="834708" cy="293075"/>
            </a:xfrm>
            <a:prstGeom prst="straightConnector1">
              <a:avLst/>
            </a:prstGeom>
            <a:ln>
              <a:solidFill>
                <a:schemeClr val="bg2">
                  <a:lumMod val="10000"/>
                </a:schemeClr>
              </a:solidFill>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753E285C-749E-CCBC-4655-5B1F33DEB057}"/>
                    </a:ext>
                  </a:extLst>
                </p:cNvPr>
                <p:cNvSpPr txBox="1"/>
                <p:nvPr/>
              </p:nvSpPr>
              <p:spPr>
                <a:xfrm>
                  <a:off x="3343079" y="4545155"/>
                  <a:ext cx="280666" cy="1891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787" i="1" smtClean="0">
                                <a:latin typeface="Cambria Math" panose="02040503050406030204" pitchFamily="18" charset="0"/>
                              </a:rPr>
                            </m:ctrlPr>
                          </m:sSubPr>
                          <m:e>
                            <m:r>
                              <a:rPr lang="en-US" sz="787" b="0" i="1" smtClean="0">
                                <a:latin typeface="Cambria Math" panose="02040503050406030204" pitchFamily="18" charset="0"/>
                              </a:rPr>
                              <m:t>𝜇</m:t>
                            </m:r>
                          </m:e>
                          <m:sub>
                            <m:r>
                              <a:rPr lang="en-US" sz="787" b="0" i="1" smtClean="0">
                                <a:latin typeface="Cambria Math" panose="02040503050406030204" pitchFamily="18" charset="0"/>
                              </a:rPr>
                              <m:t>𝑛</m:t>
                            </m:r>
                          </m:sub>
                        </m:sSub>
                      </m:oMath>
                    </m:oMathPara>
                  </a14:m>
                  <a:endParaRPr lang="en-US" sz="787" dirty="0"/>
                </a:p>
              </p:txBody>
            </p:sp>
          </mc:Choice>
          <mc:Fallback xmlns="">
            <p:sp>
              <p:nvSpPr>
                <p:cNvPr id="27" name="TextBox 26">
                  <a:extLst>
                    <a:ext uri="{FF2B5EF4-FFF2-40B4-BE49-F238E27FC236}">
                      <a16:creationId xmlns:a16="http://schemas.microsoft.com/office/drawing/2014/main" id="{753E285C-749E-CCBC-4655-5B1F33DEB057}"/>
                    </a:ext>
                  </a:extLst>
                </p:cNvPr>
                <p:cNvSpPr txBox="1">
                  <a:spLocks noRot="1" noChangeAspect="1" noMove="1" noResize="1" noEditPoints="1" noAdjustHandles="1" noChangeArrowheads="1" noChangeShapeType="1" noTextEdit="1"/>
                </p:cNvSpPr>
                <p:nvPr/>
              </p:nvSpPr>
              <p:spPr>
                <a:xfrm>
                  <a:off x="3343079" y="4545155"/>
                  <a:ext cx="280666" cy="189175"/>
                </a:xfrm>
                <a:prstGeom prst="rect">
                  <a:avLst/>
                </a:prstGeom>
                <a:blipFill>
                  <a:blip r:embed="rId24"/>
                  <a:stretch>
                    <a:fillRect b="-6667"/>
                  </a:stretch>
                </a:blipFill>
              </p:spPr>
              <p:txBody>
                <a:bodyPr/>
                <a:lstStyle/>
                <a:p>
                  <a:r>
                    <a:rPr lang="en-US">
                      <a:noFill/>
                    </a:rPr>
                    <a:t> </a:t>
                  </a:r>
                </a:p>
              </p:txBody>
            </p:sp>
          </mc:Fallback>
        </mc:AlternateContent>
        <p:cxnSp>
          <p:nvCxnSpPr>
            <p:cNvPr id="28" name="Curved Connector 27">
              <a:extLst>
                <a:ext uri="{FF2B5EF4-FFF2-40B4-BE49-F238E27FC236}">
                  <a16:creationId xmlns:a16="http://schemas.microsoft.com/office/drawing/2014/main" id="{2E789126-F0B8-BC20-A082-5AB43B8DF71D}"/>
                </a:ext>
              </a:extLst>
            </p:cNvPr>
            <p:cNvCxnSpPr>
              <a:cxnSpLocks/>
            </p:cNvCxnSpPr>
            <p:nvPr/>
          </p:nvCxnSpPr>
          <p:spPr>
            <a:xfrm rot="5400000" flipH="1">
              <a:off x="2281056" y="3955274"/>
              <a:ext cx="187299" cy="1003565"/>
            </a:xfrm>
            <a:prstGeom prst="curvedConnector3">
              <a:avLst>
                <a:gd name="adj1" fmla="val -84190"/>
              </a:avLst>
            </a:prstGeom>
            <a:ln>
              <a:solidFill>
                <a:schemeClr val="bg1">
                  <a:lumMod val="50000"/>
                </a:schemeClr>
              </a:solidFill>
              <a:prstDash val="lgDash"/>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669479AC-D8FA-881D-4334-2955E28337E5}"/>
                    </a:ext>
                  </a:extLst>
                </p:cNvPr>
                <p:cNvSpPr txBox="1"/>
                <p:nvPr/>
              </p:nvSpPr>
              <p:spPr>
                <a:xfrm>
                  <a:off x="2244289" y="4807339"/>
                  <a:ext cx="344538" cy="20468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901" i="1" smtClean="0">
                                <a:latin typeface="Cambria Math" panose="02040503050406030204" pitchFamily="18" charset="0"/>
                              </a:rPr>
                            </m:ctrlPr>
                          </m:sSubPr>
                          <m:e>
                            <m:r>
                              <a:rPr lang="en-US" sz="901" i="1">
                                <a:latin typeface="Cambria Math" panose="02040503050406030204" pitchFamily="18" charset="0"/>
                              </a:rPr>
                              <m:t>𝛽</m:t>
                            </m:r>
                          </m:e>
                          <m:sub>
                            <m:r>
                              <a:rPr lang="en-US" sz="901" b="0" i="1" smtClean="0">
                                <a:latin typeface="Cambria Math" panose="02040503050406030204" pitchFamily="18" charset="0"/>
                              </a:rPr>
                              <m:t>𝑛𝑛</m:t>
                            </m:r>
                          </m:sub>
                        </m:sSub>
                      </m:oMath>
                    </m:oMathPara>
                  </a14:m>
                  <a:endParaRPr lang="en-US" sz="901" dirty="0"/>
                </a:p>
              </p:txBody>
            </p:sp>
          </mc:Choice>
          <mc:Fallback xmlns="">
            <p:sp>
              <p:nvSpPr>
                <p:cNvPr id="29" name="TextBox 28">
                  <a:extLst>
                    <a:ext uri="{FF2B5EF4-FFF2-40B4-BE49-F238E27FC236}">
                      <a16:creationId xmlns:a16="http://schemas.microsoft.com/office/drawing/2014/main" id="{669479AC-D8FA-881D-4334-2955E28337E5}"/>
                    </a:ext>
                  </a:extLst>
                </p:cNvPr>
                <p:cNvSpPr txBox="1">
                  <a:spLocks noRot="1" noChangeAspect="1" noMove="1" noResize="1" noEditPoints="1" noAdjustHandles="1" noChangeArrowheads="1" noChangeShapeType="1" noTextEdit="1"/>
                </p:cNvSpPr>
                <p:nvPr/>
              </p:nvSpPr>
              <p:spPr>
                <a:xfrm>
                  <a:off x="2244289" y="4807339"/>
                  <a:ext cx="344538" cy="204689"/>
                </a:xfrm>
                <a:prstGeom prst="rect">
                  <a:avLst/>
                </a:prstGeom>
                <a:blipFill>
                  <a:blip r:embed="rId25"/>
                  <a:stretch>
                    <a:fillRect b="-11765"/>
                  </a:stretch>
                </a:blipFill>
              </p:spPr>
              <p:txBody>
                <a:bodyPr/>
                <a:lstStyle/>
                <a:p>
                  <a:r>
                    <a:rPr lang="en-US">
                      <a:noFill/>
                    </a:rPr>
                    <a:t> </a:t>
                  </a:r>
                </a:p>
              </p:txBody>
            </p:sp>
          </mc:Fallback>
        </mc:AlternateContent>
        <p:cxnSp>
          <p:nvCxnSpPr>
            <p:cNvPr id="30" name="Curved Connector 29">
              <a:extLst>
                <a:ext uri="{FF2B5EF4-FFF2-40B4-BE49-F238E27FC236}">
                  <a16:creationId xmlns:a16="http://schemas.microsoft.com/office/drawing/2014/main" id="{CB8CC017-9E14-65B6-7671-A6177EC93B92}"/>
                </a:ext>
              </a:extLst>
            </p:cNvPr>
            <p:cNvCxnSpPr>
              <a:cxnSpLocks/>
            </p:cNvCxnSpPr>
            <p:nvPr/>
          </p:nvCxnSpPr>
          <p:spPr>
            <a:xfrm rot="10800000" flipV="1">
              <a:off x="1871705" y="1717900"/>
              <a:ext cx="972462" cy="2593231"/>
            </a:xfrm>
            <a:prstGeom prst="curvedConnector2">
              <a:avLst/>
            </a:prstGeom>
            <a:ln>
              <a:solidFill>
                <a:schemeClr val="bg1">
                  <a:lumMod val="50000"/>
                </a:schemeClr>
              </a:solidFill>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31" name="Curved Connector 30">
              <a:extLst>
                <a:ext uri="{FF2B5EF4-FFF2-40B4-BE49-F238E27FC236}">
                  <a16:creationId xmlns:a16="http://schemas.microsoft.com/office/drawing/2014/main" id="{0679F720-F334-D54E-B411-CEF2D0402B8F}"/>
                </a:ext>
              </a:extLst>
            </p:cNvPr>
            <p:cNvCxnSpPr>
              <a:cxnSpLocks/>
            </p:cNvCxnSpPr>
            <p:nvPr/>
          </p:nvCxnSpPr>
          <p:spPr>
            <a:xfrm rot="10800000" flipV="1">
              <a:off x="2033783" y="2771983"/>
              <a:ext cx="810385" cy="1539731"/>
            </a:xfrm>
            <a:prstGeom prst="curvedConnector2">
              <a:avLst/>
            </a:prstGeom>
            <a:ln>
              <a:solidFill>
                <a:schemeClr val="bg1">
                  <a:lumMod val="50000"/>
                </a:schemeClr>
              </a:solidFill>
              <a:prstDash val="lgDash"/>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87922436-568C-40A5-FC5C-07892FAFA607}"/>
                    </a:ext>
                  </a:extLst>
                </p:cNvPr>
                <p:cNvSpPr txBox="1"/>
                <p:nvPr/>
              </p:nvSpPr>
              <p:spPr>
                <a:xfrm>
                  <a:off x="1587330" y="3739046"/>
                  <a:ext cx="337604" cy="20468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901" i="1" smtClean="0">
                                <a:latin typeface="Cambria Math" panose="02040503050406030204" pitchFamily="18" charset="0"/>
                              </a:rPr>
                            </m:ctrlPr>
                          </m:sSubPr>
                          <m:e>
                            <m:r>
                              <a:rPr lang="en-US" sz="901" i="1">
                                <a:latin typeface="Cambria Math" panose="02040503050406030204" pitchFamily="18" charset="0"/>
                              </a:rPr>
                              <m:t>𝛽</m:t>
                            </m:r>
                          </m:e>
                          <m:sub>
                            <m:r>
                              <a:rPr lang="en-US" sz="901" b="0" i="1" smtClean="0">
                                <a:latin typeface="Cambria Math" panose="02040503050406030204" pitchFamily="18" charset="0"/>
                              </a:rPr>
                              <m:t>𝑛</m:t>
                            </m:r>
                            <m:r>
                              <a:rPr lang="en-US" sz="901" b="0" i="1" smtClean="0">
                                <a:latin typeface="Cambria Math" panose="02040503050406030204" pitchFamily="18" charset="0"/>
                              </a:rPr>
                              <m:t>1</m:t>
                            </m:r>
                          </m:sub>
                        </m:sSub>
                      </m:oMath>
                    </m:oMathPara>
                  </a14:m>
                  <a:endParaRPr lang="en-US" sz="901" dirty="0"/>
                </a:p>
              </p:txBody>
            </p:sp>
          </mc:Choice>
          <mc:Fallback xmlns="">
            <p:sp>
              <p:nvSpPr>
                <p:cNvPr id="32" name="TextBox 31">
                  <a:extLst>
                    <a:ext uri="{FF2B5EF4-FFF2-40B4-BE49-F238E27FC236}">
                      <a16:creationId xmlns:a16="http://schemas.microsoft.com/office/drawing/2014/main" id="{87922436-568C-40A5-FC5C-07892FAFA607}"/>
                    </a:ext>
                  </a:extLst>
                </p:cNvPr>
                <p:cNvSpPr txBox="1">
                  <a:spLocks noRot="1" noChangeAspect="1" noMove="1" noResize="1" noEditPoints="1" noAdjustHandles="1" noChangeArrowheads="1" noChangeShapeType="1" noTextEdit="1"/>
                </p:cNvSpPr>
                <p:nvPr/>
              </p:nvSpPr>
              <p:spPr>
                <a:xfrm>
                  <a:off x="1587330" y="3739046"/>
                  <a:ext cx="337604" cy="204689"/>
                </a:xfrm>
                <a:prstGeom prst="rect">
                  <a:avLst/>
                </a:prstGeom>
                <a:blipFill>
                  <a:blip r:embed="rId26"/>
                  <a:stretch>
                    <a:fillRect b="-1176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8F35AC20-6FD8-C9B6-AD24-D8FFE5F2088E}"/>
                    </a:ext>
                  </a:extLst>
                </p:cNvPr>
                <p:cNvSpPr txBox="1"/>
                <p:nvPr/>
              </p:nvSpPr>
              <p:spPr>
                <a:xfrm>
                  <a:off x="2103069" y="3741113"/>
                  <a:ext cx="337604" cy="20468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901" i="1" smtClean="0">
                                <a:latin typeface="Cambria Math" panose="02040503050406030204" pitchFamily="18" charset="0"/>
                              </a:rPr>
                            </m:ctrlPr>
                          </m:sSubPr>
                          <m:e>
                            <m:r>
                              <a:rPr lang="en-US" sz="901" i="1">
                                <a:latin typeface="Cambria Math" panose="02040503050406030204" pitchFamily="18" charset="0"/>
                              </a:rPr>
                              <m:t>𝛽</m:t>
                            </m:r>
                          </m:e>
                          <m:sub>
                            <m:r>
                              <a:rPr lang="en-US" sz="901" b="0" i="1" smtClean="0">
                                <a:latin typeface="Cambria Math" panose="02040503050406030204" pitchFamily="18" charset="0"/>
                              </a:rPr>
                              <m:t>𝑛</m:t>
                            </m:r>
                            <m:r>
                              <a:rPr lang="en-US" sz="901" i="1">
                                <a:latin typeface="Cambria Math" panose="02040503050406030204" pitchFamily="18" charset="0"/>
                              </a:rPr>
                              <m:t>2</m:t>
                            </m:r>
                          </m:sub>
                        </m:sSub>
                      </m:oMath>
                    </m:oMathPara>
                  </a14:m>
                  <a:endParaRPr lang="en-US" sz="901" dirty="0"/>
                </a:p>
              </p:txBody>
            </p:sp>
          </mc:Choice>
          <mc:Fallback xmlns="">
            <p:sp>
              <p:nvSpPr>
                <p:cNvPr id="33" name="TextBox 32">
                  <a:extLst>
                    <a:ext uri="{FF2B5EF4-FFF2-40B4-BE49-F238E27FC236}">
                      <a16:creationId xmlns:a16="http://schemas.microsoft.com/office/drawing/2014/main" id="{8F35AC20-6FD8-C9B6-AD24-D8FFE5F2088E}"/>
                    </a:ext>
                  </a:extLst>
                </p:cNvPr>
                <p:cNvSpPr txBox="1">
                  <a:spLocks noRot="1" noChangeAspect="1" noMove="1" noResize="1" noEditPoints="1" noAdjustHandles="1" noChangeArrowheads="1" noChangeShapeType="1" noTextEdit="1"/>
                </p:cNvSpPr>
                <p:nvPr/>
              </p:nvSpPr>
              <p:spPr>
                <a:xfrm>
                  <a:off x="2103069" y="3741113"/>
                  <a:ext cx="337604" cy="204689"/>
                </a:xfrm>
                <a:prstGeom prst="rect">
                  <a:avLst/>
                </a:prstGeom>
                <a:blipFill>
                  <a:blip r:embed="rId27"/>
                  <a:stretch>
                    <a:fillRect b="-11765"/>
                  </a:stretch>
                </a:blipFill>
              </p:spPr>
              <p:txBody>
                <a:bodyPr/>
                <a:lstStyle/>
                <a:p>
                  <a:r>
                    <a:rPr lang="en-US">
                      <a:noFill/>
                    </a:rPr>
                    <a:t> </a:t>
                  </a:r>
                </a:p>
              </p:txBody>
            </p:sp>
          </mc:Fallback>
        </mc:AlternateContent>
        <p:cxnSp>
          <p:nvCxnSpPr>
            <p:cNvPr id="48" name="Straight Arrow Connector 47">
              <a:extLst>
                <a:ext uri="{FF2B5EF4-FFF2-40B4-BE49-F238E27FC236}">
                  <a16:creationId xmlns:a16="http://schemas.microsoft.com/office/drawing/2014/main" id="{3DE2506E-EA6D-7302-46FA-4B047F1B256D}"/>
                </a:ext>
              </a:extLst>
            </p:cNvPr>
            <p:cNvCxnSpPr>
              <a:cxnSpLocks/>
              <a:stCxn id="57" idx="3"/>
              <a:endCxn id="59" idx="1"/>
            </p:cNvCxnSpPr>
            <p:nvPr/>
          </p:nvCxnSpPr>
          <p:spPr>
            <a:xfrm flipV="1">
              <a:off x="3172033" y="1248559"/>
              <a:ext cx="834711" cy="259341"/>
            </a:xfrm>
            <a:prstGeom prst="straightConnector1">
              <a:avLst/>
            </a:prstGeom>
            <a:ln>
              <a:solidFill>
                <a:schemeClr val="accent3">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60" name="Straight Arrow Connector 59">
              <a:extLst>
                <a:ext uri="{FF2B5EF4-FFF2-40B4-BE49-F238E27FC236}">
                  <a16:creationId xmlns:a16="http://schemas.microsoft.com/office/drawing/2014/main" id="{4AD5CAEC-0417-EC74-BE81-1FD1D2BEDED2}"/>
                </a:ext>
              </a:extLst>
            </p:cNvPr>
            <p:cNvCxnSpPr>
              <a:cxnSpLocks/>
              <a:stCxn id="47" idx="3"/>
              <a:endCxn id="37" idx="1"/>
            </p:cNvCxnSpPr>
            <p:nvPr/>
          </p:nvCxnSpPr>
          <p:spPr>
            <a:xfrm flipV="1">
              <a:off x="3172033" y="2326580"/>
              <a:ext cx="834709" cy="243500"/>
            </a:xfrm>
            <a:prstGeom prst="straightConnector1">
              <a:avLst/>
            </a:prstGeom>
            <a:ln>
              <a:solidFill>
                <a:schemeClr val="accent3">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21" name="Straight Arrow Connector 20">
              <a:extLst>
                <a:ext uri="{FF2B5EF4-FFF2-40B4-BE49-F238E27FC236}">
                  <a16:creationId xmlns:a16="http://schemas.microsoft.com/office/drawing/2014/main" id="{3ACD8BFC-F516-98C7-B27E-8124E872D0F0}"/>
                </a:ext>
              </a:extLst>
            </p:cNvPr>
            <p:cNvCxnSpPr>
              <a:cxnSpLocks/>
              <a:stCxn id="20" idx="3"/>
              <a:endCxn id="23" idx="1"/>
            </p:cNvCxnSpPr>
            <p:nvPr/>
          </p:nvCxnSpPr>
          <p:spPr>
            <a:xfrm flipV="1">
              <a:off x="3172031" y="4083644"/>
              <a:ext cx="834709" cy="250385"/>
            </a:xfrm>
            <a:prstGeom prst="straightConnector1">
              <a:avLst/>
            </a:prstGeom>
            <a:ln>
              <a:solidFill>
                <a:schemeClr val="accent3">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44" name="Straight Arrow Connector 43">
              <a:extLst>
                <a:ext uri="{FF2B5EF4-FFF2-40B4-BE49-F238E27FC236}">
                  <a16:creationId xmlns:a16="http://schemas.microsoft.com/office/drawing/2014/main" id="{E947D653-A07D-3505-FB53-43D6AE0CD1F2}"/>
                </a:ext>
              </a:extLst>
            </p:cNvPr>
            <p:cNvCxnSpPr>
              <a:cxnSpLocks/>
              <a:stCxn id="40" idx="3"/>
              <a:endCxn id="57" idx="1"/>
            </p:cNvCxnSpPr>
            <p:nvPr/>
          </p:nvCxnSpPr>
          <p:spPr>
            <a:xfrm>
              <a:off x="1689241" y="1507900"/>
              <a:ext cx="875598"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5" name="Straight Arrow Connector 44">
              <a:extLst>
                <a:ext uri="{FF2B5EF4-FFF2-40B4-BE49-F238E27FC236}">
                  <a16:creationId xmlns:a16="http://schemas.microsoft.com/office/drawing/2014/main" id="{BAB0C19B-86F2-23C3-3579-74E7D7C6E4C1}"/>
                </a:ext>
              </a:extLst>
            </p:cNvPr>
            <p:cNvCxnSpPr>
              <a:cxnSpLocks/>
              <a:stCxn id="41" idx="3"/>
              <a:endCxn id="47" idx="1"/>
            </p:cNvCxnSpPr>
            <p:nvPr/>
          </p:nvCxnSpPr>
          <p:spPr>
            <a:xfrm flipV="1">
              <a:off x="1689241" y="2570079"/>
              <a:ext cx="875598" cy="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2" name="Straight Arrow Connector 61">
              <a:extLst>
                <a:ext uri="{FF2B5EF4-FFF2-40B4-BE49-F238E27FC236}">
                  <a16:creationId xmlns:a16="http://schemas.microsoft.com/office/drawing/2014/main" id="{89156F2E-43B8-9236-6FC4-129711F3FF4F}"/>
                </a:ext>
              </a:extLst>
            </p:cNvPr>
            <p:cNvCxnSpPr>
              <a:cxnSpLocks/>
              <a:stCxn id="47" idx="3"/>
              <a:endCxn id="35" idx="1"/>
            </p:cNvCxnSpPr>
            <p:nvPr/>
          </p:nvCxnSpPr>
          <p:spPr>
            <a:xfrm>
              <a:off x="3172033" y="2570079"/>
              <a:ext cx="834708" cy="293075"/>
            </a:xfrm>
            <a:prstGeom prst="straightConnector1">
              <a:avLst/>
            </a:prstGeom>
            <a:ln>
              <a:solidFill>
                <a:schemeClr val="bg2">
                  <a:lumMod val="10000"/>
                </a:schemeClr>
              </a:solidFill>
              <a:tailEnd type="triangle"/>
            </a:ln>
          </p:spPr>
          <p:style>
            <a:lnRef idx="1">
              <a:schemeClr val="dk1"/>
            </a:lnRef>
            <a:fillRef idx="0">
              <a:schemeClr val="dk1"/>
            </a:fillRef>
            <a:effectRef idx="0">
              <a:schemeClr val="dk1"/>
            </a:effectRef>
            <a:fontRef idx="minor">
              <a:schemeClr val="tx1"/>
            </a:fontRef>
          </p:style>
        </p:cxnSp>
        <p:cxnSp>
          <p:nvCxnSpPr>
            <p:cNvPr id="19" name="Straight Arrow Connector 18">
              <a:extLst>
                <a:ext uri="{FF2B5EF4-FFF2-40B4-BE49-F238E27FC236}">
                  <a16:creationId xmlns:a16="http://schemas.microsoft.com/office/drawing/2014/main" id="{B150993A-E447-9329-CA7D-99549DE75FF3}"/>
                </a:ext>
              </a:extLst>
            </p:cNvPr>
            <p:cNvCxnSpPr>
              <a:cxnSpLocks/>
              <a:stCxn id="18" idx="3"/>
              <a:endCxn id="20" idx="1"/>
            </p:cNvCxnSpPr>
            <p:nvPr/>
          </p:nvCxnSpPr>
          <p:spPr>
            <a:xfrm flipV="1">
              <a:off x="1689239" y="4334029"/>
              <a:ext cx="875598" cy="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mc:AlternateContent xmlns:mc="http://schemas.openxmlformats.org/markup-compatibility/2006" xmlns:a14="http://schemas.microsoft.com/office/drawing/2010/main">
        <mc:Choice Requires="a14">
          <p:sp>
            <p:nvSpPr>
              <p:cNvPr id="71" name="Content Placeholder 2">
                <a:extLst>
                  <a:ext uri="{FF2B5EF4-FFF2-40B4-BE49-F238E27FC236}">
                    <a16:creationId xmlns:a16="http://schemas.microsoft.com/office/drawing/2014/main" id="{6158F671-0B3C-EB02-1F00-B85DE22BDDA2}"/>
                  </a:ext>
                </a:extLst>
              </p:cNvPr>
              <p:cNvSpPr txBox="1">
                <a:spLocks/>
              </p:cNvSpPr>
              <p:nvPr/>
            </p:nvSpPr>
            <p:spPr>
              <a:xfrm>
                <a:off x="5282142" y="942202"/>
                <a:ext cx="3374496" cy="3229543"/>
              </a:xfrm>
              <a:prstGeom prst="rect">
                <a:avLst/>
              </a:prstGeom>
            </p:spPr>
            <p:txBody>
              <a:bodyPr vert="horz" lIns="0" tIns="45720" rIns="0" bIns="45720" rtlCol="0">
                <a:normAutofit/>
              </a:bodyPr>
              <a:lstStyle>
                <a:lvl1pPr marL="342900" indent="-342900" algn="l" defTabSz="457200" rtl="0" eaLnBrk="1" fontAlgn="base" hangingPunct="1">
                  <a:spcBef>
                    <a:spcPct val="20000"/>
                  </a:spcBef>
                  <a:spcAft>
                    <a:spcPct val="0"/>
                  </a:spcAft>
                  <a:buClr>
                    <a:schemeClr val="bg2"/>
                  </a:buClr>
                  <a:buFont typeface="Wingdings" pitchFamily="2" charset="2"/>
                  <a:defRPr kern="1200" spc="20">
                    <a:solidFill>
                      <a:schemeClr val="tx1"/>
                    </a:solidFill>
                    <a:latin typeface="Arial"/>
                    <a:ea typeface="ＭＳ Ｐゴシック" charset="0"/>
                    <a:cs typeface="ＭＳ Ｐゴシック" charset="0"/>
                  </a:defRPr>
                </a:lvl1pPr>
                <a:lvl2pPr marL="288925" indent="-288925" algn="l" defTabSz="457200" rtl="0" eaLnBrk="1" fontAlgn="base" hangingPunct="1">
                  <a:spcBef>
                    <a:spcPct val="20000"/>
                  </a:spcBef>
                  <a:spcAft>
                    <a:spcPct val="0"/>
                  </a:spcAft>
                  <a:buClr>
                    <a:schemeClr val="bg2"/>
                  </a:buClr>
                  <a:buFont typeface="Wingdings" pitchFamily="2" charset="2"/>
                  <a:buChar char="§"/>
                  <a:defRPr kern="1200">
                    <a:solidFill>
                      <a:srgbClr val="595959"/>
                    </a:solidFill>
                    <a:latin typeface="Arial"/>
                    <a:ea typeface="ＭＳ Ｐゴシック" charset="0"/>
                    <a:cs typeface="+mn-cs"/>
                  </a:defRPr>
                </a:lvl2pPr>
                <a:lvl3pPr marL="569913" indent="-225425" algn="l" defTabSz="457200" rtl="0" eaLnBrk="1" fontAlgn="base" hangingPunct="1">
                  <a:spcBef>
                    <a:spcPct val="20000"/>
                  </a:spcBef>
                  <a:spcAft>
                    <a:spcPct val="0"/>
                  </a:spcAft>
                  <a:buClr>
                    <a:schemeClr val="bg2"/>
                  </a:buClr>
                  <a:buSzPct val="102000"/>
                  <a:buFont typeface="Source Sans Pro" panose="020F0502020204030204" pitchFamily="34" charset="0"/>
                  <a:buChar char="›"/>
                  <a:defRPr kern="1200">
                    <a:solidFill>
                      <a:srgbClr val="595959"/>
                    </a:solidFill>
                    <a:latin typeface="Arial"/>
                    <a:ea typeface="ＭＳ Ｐゴシック" charset="0"/>
                    <a:cs typeface="+mn-cs"/>
                  </a:defRPr>
                </a:lvl3pPr>
                <a:lvl4pPr marL="914400" indent="-227013" algn="l" defTabSz="457200" rtl="0" eaLnBrk="1" fontAlgn="base" hangingPunct="1">
                  <a:spcBef>
                    <a:spcPct val="20000"/>
                  </a:spcBef>
                  <a:spcAft>
                    <a:spcPct val="0"/>
                  </a:spcAft>
                  <a:buClr>
                    <a:schemeClr val="bg2"/>
                  </a:buClr>
                  <a:buFont typeface="Arial" panose="020B0604020202020204" pitchFamily="34" charset="0"/>
                  <a:buChar char="•"/>
                  <a:defRPr kern="1200">
                    <a:solidFill>
                      <a:srgbClr val="595959"/>
                    </a:solidFill>
                    <a:latin typeface="Arial"/>
                    <a:ea typeface="ＭＳ Ｐゴシック" charset="0"/>
                    <a:cs typeface="+mn-cs"/>
                  </a:defRPr>
                </a:lvl4pPr>
                <a:lvl5pPr marL="1258888" indent="-227013" algn="l" defTabSz="457200" rtl="0" eaLnBrk="1" fontAlgn="base" hangingPunct="1">
                  <a:spcBef>
                    <a:spcPct val="20000"/>
                  </a:spcBef>
                  <a:spcAft>
                    <a:spcPct val="0"/>
                  </a:spcAft>
                  <a:buClr>
                    <a:schemeClr val="bg2"/>
                  </a:buClr>
                  <a:buFont typeface="Source Sans Pro" panose="020F0502020204030204" pitchFamily="34" charset="0"/>
                  <a:buChar char="–"/>
                  <a:defRPr kern="1200">
                    <a:solidFill>
                      <a:srgbClr val="595959"/>
                    </a:solidFill>
                    <a:latin typeface="Arial"/>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spcBef>
                    <a:spcPts val="0"/>
                  </a:spcBef>
                  <a:spcAft>
                    <a:spcPts val="600"/>
                  </a:spcAft>
                  <a:buClr>
                    <a:srgbClr val="25355A"/>
                  </a:buClr>
                  <a:buFont typeface="Arial" panose="020B0604020202020204" pitchFamily="34" charset="0"/>
                  <a:buChar char="•"/>
                </a:pPr>
                <a:r>
                  <a:rPr lang="en-US" dirty="0">
                    <a:solidFill>
                      <a:schemeClr val="tx1"/>
                    </a:solidFill>
                  </a:rPr>
                  <a:t>Vaccine with effectiveness </a:t>
                </a:r>
                <a14:m>
                  <m:oMath xmlns:m="http://schemas.openxmlformats.org/officeDocument/2006/math">
                    <m:r>
                      <a:rPr lang="en-US" i="1" dirty="0" smtClean="0">
                        <a:solidFill>
                          <a:schemeClr val="tx1"/>
                        </a:solidFill>
                        <a:latin typeface="Cambria Math" panose="02040503050406030204" pitchFamily="18" charset="0"/>
                      </a:rPr>
                      <m:t>𝜂</m:t>
                    </m:r>
                  </m:oMath>
                </a14:m>
                <a:endParaRPr lang="en-US" dirty="0">
                  <a:solidFill>
                    <a:schemeClr val="tx1"/>
                  </a:solidFill>
                </a:endParaRPr>
              </a:p>
              <a:p>
                <a:pPr lvl="1">
                  <a:spcBef>
                    <a:spcPts val="0"/>
                  </a:spcBef>
                  <a:spcAft>
                    <a:spcPts val="600"/>
                  </a:spcAft>
                  <a:buClr>
                    <a:srgbClr val="25355A"/>
                  </a:buClr>
                  <a:buFont typeface="Arial" panose="020B0604020202020204" pitchFamily="34" charset="0"/>
                  <a:buChar char="•"/>
                </a:pPr>
                <a:r>
                  <a:rPr lang="en-US" dirty="0">
                    <a:solidFill>
                      <a:schemeClr val="tx1"/>
                    </a:solidFill>
                  </a:rPr>
                  <a:t>Single allocation of vaccine at time 0: </a:t>
                </a:r>
                <a14:m>
                  <m:oMath xmlns:m="http://schemas.openxmlformats.org/officeDocument/2006/math">
                    <m:r>
                      <a:rPr lang="en-US" i="1" dirty="0">
                        <a:solidFill>
                          <a:schemeClr val="tx1"/>
                        </a:solidFill>
                        <a:latin typeface="Cambria Math" panose="02040503050406030204" pitchFamily="18" charset="0"/>
                      </a:rPr>
                      <m:t>𝑣</m:t>
                    </m:r>
                    <m:r>
                      <a:rPr lang="en-US" dirty="0">
                        <a:solidFill>
                          <a:schemeClr val="tx1"/>
                        </a:solidFill>
                        <a:latin typeface="Cambria Math" panose="02040503050406030204" pitchFamily="18" charset="0"/>
                      </a:rPr>
                      <m:t>=</m:t>
                    </m:r>
                    <m:d>
                      <m:dPr>
                        <m:ctrlPr>
                          <a:rPr lang="en-US" i="1" dirty="0">
                            <a:solidFill>
                              <a:schemeClr val="tx1"/>
                            </a:solidFill>
                            <a:latin typeface="Cambria Math" panose="02040503050406030204" pitchFamily="18" charset="0"/>
                          </a:rPr>
                        </m:ctrlPr>
                      </m:dPr>
                      <m:e>
                        <m:sSub>
                          <m:sSubPr>
                            <m:ctrlPr>
                              <a:rPr lang="en-US" i="1" dirty="0">
                                <a:solidFill>
                                  <a:schemeClr val="tx1"/>
                                </a:solidFill>
                                <a:latin typeface="Cambria Math" panose="02040503050406030204" pitchFamily="18" charset="0"/>
                              </a:rPr>
                            </m:ctrlPr>
                          </m:sSubPr>
                          <m:e>
                            <m:r>
                              <a:rPr lang="en-US" i="1" dirty="0">
                                <a:solidFill>
                                  <a:schemeClr val="tx1"/>
                                </a:solidFill>
                                <a:latin typeface="Cambria Math" panose="02040503050406030204" pitchFamily="18" charset="0"/>
                              </a:rPr>
                              <m:t>𝑣</m:t>
                            </m:r>
                          </m:e>
                          <m:sub>
                            <m:r>
                              <a:rPr lang="en-US" i="1" dirty="0">
                                <a:solidFill>
                                  <a:schemeClr val="tx1"/>
                                </a:solidFill>
                                <a:latin typeface="Cambria Math" panose="02040503050406030204" pitchFamily="18" charset="0"/>
                              </a:rPr>
                              <m:t>1</m:t>
                            </m:r>
                          </m:sub>
                        </m:sSub>
                        <m:r>
                          <a:rPr lang="en-US" i="1" dirty="0">
                            <a:solidFill>
                              <a:schemeClr val="tx1"/>
                            </a:solidFill>
                            <a:latin typeface="Cambria Math" panose="02040503050406030204" pitchFamily="18" charset="0"/>
                          </a:rPr>
                          <m:t>,…</m:t>
                        </m:r>
                        <m:sSub>
                          <m:sSubPr>
                            <m:ctrlPr>
                              <a:rPr lang="en-US" i="1" dirty="0">
                                <a:solidFill>
                                  <a:schemeClr val="tx1"/>
                                </a:solidFill>
                                <a:latin typeface="Cambria Math" panose="02040503050406030204" pitchFamily="18" charset="0"/>
                              </a:rPr>
                            </m:ctrlPr>
                          </m:sSubPr>
                          <m:e>
                            <m:r>
                              <a:rPr lang="en-US" i="1" dirty="0">
                                <a:solidFill>
                                  <a:schemeClr val="tx1"/>
                                </a:solidFill>
                                <a:latin typeface="Cambria Math" panose="02040503050406030204" pitchFamily="18" charset="0"/>
                              </a:rPr>
                              <m:t>𝑣</m:t>
                            </m:r>
                          </m:e>
                          <m:sub>
                            <m:r>
                              <a:rPr lang="en-US" i="1" dirty="0">
                                <a:solidFill>
                                  <a:schemeClr val="tx1"/>
                                </a:solidFill>
                                <a:latin typeface="Cambria Math" panose="02040503050406030204" pitchFamily="18" charset="0"/>
                              </a:rPr>
                              <m:t>𝑖</m:t>
                            </m:r>
                          </m:sub>
                        </m:sSub>
                        <m:r>
                          <a:rPr lang="en-US" i="1" dirty="0">
                            <a:solidFill>
                              <a:schemeClr val="tx1"/>
                            </a:solidFill>
                            <a:latin typeface="Cambria Math" panose="02040503050406030204" pitchFamily="18" charset="0"/>
                          </a:rPr>
                          <m:t>, …,</m:t>
                        </m:r>
                        <m:sSub>
                          <m:sSubPr>
                            <m:ctrlPr>
                              <a:rPr lang="en-US" i="1" dirty="0">
                                <a:solidFill>
                                  <a:schemeClr val="tx1"/>
                                </a:solidFill>
                                <a:latin typeface="Cambria Math" panose="02040503050406030204" pitchFamily="18" charset="0"/>
                              </a:rPr>
                            </m:ctrlPr>
                          </m:sSubPr>
                          <m:e>
                            <m:r>
                              <a:rPr lang="en-US" i="1" dirty="0">
                                <a:solidFill>
                                  <a:schemeClr val="tx1"/>
                                </a:solidFill>
                                <a:latin typeface="Cambria Math" panose="02040503050406030204" pitchFamily="18" charset="0"/>
                              </a:rPr>
                              <m:t>𝑣</m:t>
                            </m:r>
                          </m:e>
                          <m:sub>
                            <m:r>
                              <a:rPr lang="en-US" i="1" dirty="0">
                                <a:solidFill>
                                  <a:schemeClr val="tx1"/>
                                </a:solidFill>
                                <a:latin typeface="Cambria Math" panose="02040503050406030204" pitchFamily="18" charset="0"/>
                              </a:rPr>
                              <m:t>𝑛</m:t>
                            </m:r>
                          </m:sub>
                        </m:sSub>
                      </m:e>
                    </m:d>
                  </m:oMath>
                </a14:m>
                <a:r>
                  <a:rPr lang="en-US" dirty="0">
                    <a:solidFill>
                      <a:schemeClr val="tx1"/>
                    </a:solidFill>
                  </a:rPr>
                  <a:t> </a:t>
                </a:r>
              </a:p>
              <a:p>
                <a:pPr lvl="1">
                  <a:spcBef>
                    <a:spcPts val="0"/>
                  </a:spcBef>
                  <a:spcAft>
                    <a:spcPts val="600"/>
                  </a:spcAft>
                  <a:buClr>
                    <a:srgbClr val="25355A"/>
                  </a:buClr>
                  <a:buFont typeface="Arial" panose="020B0604020202020204" pitchFamily="34" charset="0"/>
                  <a:buChar char="•"/>
                </a:pPr>
                <a:endParaRPr lang="en-US" dirty="0">
                  <a:solidFill>
                    <a:schemeClr val="tx1"/>
                  </a:solidFill>
                </a:endParaRPr>
              </a:p>
            </p:txBody>
          </p:sp>
        </mc:Choice>
        <mc:Fallback xmlns="">
          <p:sp>
            <p:nvSpPr>
              <p:cNvPr id="71" name="Content Placeholder 2">
                <a:extLst>
                  <a:ext uri="{FF2B5EF4-FFF2-40B4-BE49-F238E27FC236}">
                    <a16:creationId xmlns:a16="http://schemas.microsoft.com/office/drawing/2014/main" id="{6158F671-0B3C-EB02-1F00-B85DE22BDDA2}"/>
                  </a:ext>
                </a:extLst>
              </p:cNvPr>
              <p:cNvSpPr txBox="1">
                <a:spLocks noRot="1" noChangeAspect="1" noMove="1" noResize="1" noEditPoints="1" noAdjustHandles="1" noChangeArrowheads="1" noChangeShapeType="1" noTextEdit="1"/>
              </p:cNvSpPr>
              <p:nvPr/>
            </p:nvSpPr>
            <p:spPr>
              <a:xfrm>
                <a:off x="5282142" y="942202"/>
                <a:ext cx="3374496" cy="3229543"/>
              </a:xfrm>
              <a:prstGeom prst="rect">
                <a:avLst/>
              </a:prstGeom>
              <a:blipFill>
                <a:blip r:embed="rId28"/>
                <a:stretch>
                  <a:fillRect l="-3745" t="-784" r="-3745"/>
                </a:stretch>
              </a:blipFill>
            </p:spPr>
            <p:txBody>
              <a:bodyPr/>
              <a:lstStyle/>
              <a:p>
                <a:r>
                  <a:rPr lang="en-US">
                    <a:noFill/>
                  </a:rPr>
                  <a:t> </a:t>
                </a:r>
              </a:p>
            </p:txBody>
          </p:sp>
        </mc:Fallback>
      </mc:AlternateContent>
      <p:sp>
        <p:nvSpPr>
          <p:cNvPr id="73" name="Content Placeholder 2">
            <a:extLst>
              <a:ext uri="{FF2B5EF4-FFF2-40B4-BE49-F238E27FC236}">
                <a16:creationId xmlns:a16="http://schemas.microsoft.com/office/drawing/2014/main" id="{B06F28BC-F8BB-CA82-6384-0554DA232A0E}"/>
              </a:ext>
            </a:extLst>
          </p:cNvPr>
          <p:cNvSpPr txBox="1">
            <a:spLocks/>
          </p:cNvSpPr>
          <p:nvPr/>
        </p:nvSpPr>
        <p:spPr>
          <a:xfrm>
            <a:off x="5307549" y="2132564"/>
            <a:ext cx="1572531" cy="419650"/>
          </a:xfrm>
          <a:prstGeom prst="rect">
            <a:avLst/>
          </a:prstGeom>
        </p:spPr>
        <p:txBody>
          <a:bodyPr vert="horz" lIns="0" tIns="45720" rIns="0" bIns="45720" rtlCol="0">
            <a:normAutofit/>
          </a:bodyPr>
          <a:lstStyle>
            <a:lvl1pPr marL="342900" indent="-342900" algn="l" defTabSz="457200" rtl="0" eaLnBrk="1" fontAlgn="base" hangingPunct="1">
              <a:spcBef>
                <a:spcPct val="20000"/>
              </a:spcBef>
              <a:spcAft>
                <a:spcPct val="0"/>
              </a:spcAft>
              <a:buClr>
                <a:schemeClr val="bg2"/>
              </a:buClr>
              <a:buFont typeface="Wingdings" pitchFamily="2" charset="2"/>
              <a:defRPr kern="1200" spc="20">
                <a:solidFill>
                  <a:schemeClr val="tx1"/>
                </a:solidFill>
                <a:latin typeface="Arial"/>
                <a:ea typeface="ＭＳ Ｐゴシック" charset="0"/>
                <a:cs typeface="ＭＳ Ｐゴシック" charset="0"/>
              </a:defRPr>
            </a:lvl1pPr>
            <a:lvl2pPr marL="288925" indent="-288925" algn="l" defTabSz="457200" rtl="0" eaLnBrk="1" fontAlgn="base" hangingPunct="1">
              <a:spcBef>
                <a:spcPct val="20000"/>
              </a:spcBef>
              <a:spcAft>
                <a:spcPct val="0"/>
              </a:spcAft>
              <a:buClr>
                <a:schemeClr val="bg2"/>
              </a:buClr>
              <a:buFont typeface="Wingdings" pitchFamily="2" charset="2"/>
              <a:buChar char="§"/>
              <a:defRPr kern="1200">
                <a:solidFill>
                  <a:srgbClr val="595959"/>
                </a:solidFill>
                <a:latin typeface="Arial"/>
                <a:ea typeface="ＭＳ Ｐゴシック" charset="0"/>
                <a:cs typeface="+mn-cs"/>
              </a:defRPr>
            </a:lvl2pPr>
            <a:lvl3pPr marL="569913" indent="-225425" algn="l" defTabSz="457200" rtl="0" eaLnBrk="1" fontAlgn="base" hangingPunct="1">
              <a:spcBef>
                <a:spcPct val="20000"/>
              </a:spcBef>
              <a:spcAft>
                <a:spcPct val="0"/>
              </a:spcAft>
              <a:buClr>
                <a:schemeClr val="bg2"/>
              </a:buClr>
              <a:buSzPct val="102000"/>
              <a:buFont typeface="Source Sans Pro" panose="020F0502020204030204" pitchFamily="34" charset="0"/>
              <a:buChar char="›"/>
              <a:defRPr kern="1200">
                <a:solidFill>
                  <a:srgbClr val="595959"/>
                </a:solidFill>
                <a:latin typeface="Arial"/>
                <a:ea typeface="ＭＳ Ｐゴシック" charset="0"/>
                <a:cs typeface="+mn-cs"/>
              </a:defRPr>
            </a:lvl3pPr>
            <a:lvl4pPr marL="914400" indent="-227013" algn="l" defTabSz="457200" rtl="0" eaLnBrk="1" fontAlgn="base" hangingPunct="1">
              <a:spcBef>
                <a:spcPct val="20000"/>
              </a:spcBef>
              <a:spcAft>
                <a:spcPct val="0"/>
              </a:spcAft>
              <a:buClr>
                <a:schemeClr val="bg2"/>
              </a:buClr>
              <a:buFont typeface="Arial" panose="020B0604020202020204" pitchFamily="34" charset="0"/>
              <a:buChar char="•"/>
              <a:defRPr kern="1200">
                <a:solidFill>
                  <a:srgbClr val="595959"/>
                </a:solidFill>
                <a:latin typeface="Arial"/>
                <a:ea typeface="ＭＳ Ｐゴシック" charset="0"/>
                <a:cs typeface="+mn-cs"/>
              </a:defRPr>
            </a:lvl4pPr>
            <a:lvl5pPr marL="1258888" indent="-227013" algn="l" defTabSz="457200" rtl="0" eaLnBrk="1" fontAlgn="base" hangingPunct="1">
              <a:spcBef>
                <a:spcPct val="20000"/>
              </a:spcBef>
              <a:spcAft>
                <a:spcPct val="0"/>
              </a:spcAft>
              <a:buClr>
                <a:schemeClr val="bg2"/>
              </a:buClr>
              <a:buFont typeface="Source Sans Pro" panose="020F0502020204030204" pitchFamily="34" charset="0"/>
              <a:buChar char="–"/>
              <a:defRPr kern="1200">
                <a:solidFill>
                  <a:srgbClr val="595959"/>
                </a:solidFill>
                <a:latin typeface="Arial"/>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Aft>
                <a:spcPts val="600"/>
              </a:spcAft>
            </a:pPr>
            <a:r>
              <a:rPr lang="en-US" sz="1600" dirty="0">
                <a:solidFill>
                  <a:schemeClr val="bg2"/>
                </a:solidFill>
              </a:rPr>
              <a:t>Susceptible</a:t>
            </a:r>
          </a:p>
          <a:p>
            <a:pPr marL="0" indent="-457200">
              <a:spcAft>
                <a:spcPts val="600"/>
              </a:spcAft>
            </a:pPr>
            <a:endParaRPr lang="en-US" dirty="0"/>
          </a:p>
          <a:p>
            <a:pPr marL="0" indent="-457200">
              <a:spcAft>
                <a:spcPts val="600"/>
              </a:spcAft>
            </a:pPr>
            <a:endParaRPr lang="en-US" dirty="0"/>
          </a:p>
        </p:txBody>
      </p:sp>
      <p:sp>
        <p:nvSpPr>
          <p:cNvPr id="74" name="Content Placeholder 2">
            <a:extLst>
              <a:ext uri="{FF2B5EF4-FFF2-40B4-BE49-F238E27FC236}">
                <a16:creationId xmlns:a16="http://schemas.microsoft.com/office/drawing/2014/main" id="{B4BD6ABB-A9C4-6A6C-C068-EA08B18201D4}"/>
              </a:ext>
            </a:extLst>
          </p:cNvPr>
          <p:cNvSpPr txBox="1">
            <a:spLocks/>
          </p:cNvSpPr>
          <p:nvPr/>
        </p:nvSpPr>
        <p:spPr>
          <a:xfrm>
            <a:off x="5307549" y="2489135"/>
            <a:ext cx="1572531" cy="419650"/>
          </a:xfrm>
          <a:prstGeom prst="rect">
            <a:avLst/>
          </a:prstGeom>
        </p:spPr>
        <p:txBody>
          <a:bodyPr vert="horz" lIns="0" tIns="45720" rIns="0" bIns="45720" rtlCol="0">
            <a:normAutofit/>
          </a:bodyPr>
          <a:lstStyle>
            <a:lvl1pPr marL="342900" indent="-342900" algn="l" defTabSz="457200" rtl="0" eaLnBrk="1" fontAlgn="base" hangingPunct="1">
              <a:spcBef>
                <a:spcPct val="20000"/>
              </a:spcBef>
              <a:spcAft>
                <a:spcPct val="0"/>
              </a:spcAft>
              <a:buClr>
                <a:schemeClr val="bg2"/>
              </a:buClr>
              <a:buFont typeface="Wingdings" pitchFamily="2" charset="2"/>
              <a:defRPr kern="1200" spc="20">
                <a:solidFill>
                  <a:schemeClr val="tx1"/>
                </a:solidFill>
                <a:latin typeface="Arial"/>
                <a:ea typeface="ＭＳ Ｐゴシック" charset="0"/>
                <a:cs typeface="ＭＳ Ｐゴシック" charset="0"/>
              </a:defRPr>
            </a:lvl1pPr>
            <a:lvl2pPr marL="288925" indent="-288925" algn="l" defTabSz="457200" rtl="0" eaLnBrk="1" fontAlgn="base" hangingPunct="1">
              <a:spcBef>
                <a:spcPct val="20000"/>
              </a:spcBef>
              <a:spcAft>
                <a:spcPct val="0"/>
              </a:spcAft>
              <a:buClr>
                <a:schemeClr val="bg2"/>
              </a:buClr>
              <a:buFont typeface="Wingdings" pitchFamily="2" charset="2"/>
              <a:buChar char="§"/>
              <a:defRPr kern="1200">
                <a:solidFill>
                  <a:srgbClr val="595959"/>
                </a:solidFill>
                <a:latin typeface="Arial"/>
                <a:ea typeface="ＭＳ Ｐゴシック" charset="0"/>
                <a:cs typeface="+mn-cs"/>
              </a:defRPr>
            </a:lvl2pPr>
            <a:lvl3pPr marL="569913" indent="-225425" algn="l" defTabSz="457200" rtl="0" eaLnBrk="1" fontAlgn="base" hangingPunct="1">
              <a:spcBef>
                <a:spcPct val="20000"/>
              </a:spcBef>
              <a:spcAft>
                <a:spcPct val="0"/>
              </a:spcAft>
              <a:buClr>
                <a:schemeClr val="bg2"/>
              </a:buClr>
              <a:buSzPct val="102000"/>
              <a:buFont typeface="Source Sans Pro" panose="020F0502020204030204" pitchFamily="34" charset="0"/>
              <a:buChar char="›"/>
              <a:defRPr kern="1200">
                <a:solidFill>
                  <a:srgbClr val="595959"/>
                </a:solidFill>
                <a:latin typeface="Arial"/>
                <a:ea typeface="ＭＳ Ｐゴシック" charset="0"/>
                <a:cs typeface="+mn-cs"/>
              </a:defRPr>
            </a:lvl3pPr>
            <a:lvl4pPr marL="914400" indent="-227013" algn="l" defTabSz="457200" rtl="0" eaLnBrk="1" fontAlgn="base" hangingPunct="1">
              <a:spcBef>
                <a:spcPct val="20000"/>
              </a:spcBef>
              <a:spcAft>
                <a:spcPct val="0"/>
              </a:spcAft>
              <a:buClr>
                <a:schemeClr val="bg2"/>
              </a:buClr>
              <a:buFont typeface="Arial" panose="020B0604020202020204" pitchFamily="34" charset="0"/>
              <a:buChar char="•"/>
              <a:defRPr kern="1200">
                <a:solidFill>
                  <a:srgbClr val="595959"/>
                </a:solidFill>
                <a:latin typeface="Arial"/>
                <a:ea typeface="ＭＳ Ｐゴシック" charset="0"/>
                <a:cs typeface="+mn-cs"/>
              </a:defRPr>
            </a:lvl4pPr>
            <a:lvl5pPr marL="1258888" indent="-227013" algn="l" defTabSz="457200" rtl="0" eaLnBrk="1" fontAlgn="base" hangingPunct="1">
              <a:spcBef>
                <a:spcPct val="20000"/>
              </a:spcBef>
              <a:spcAft>
                <a:spcPct val="0"/>
              </a:spcAft>
              <a:buClr>
                <a:schemeClr val="bg2"/>
              </a:buClr>
              <a:buFont typeface="Source Sans Pro" panose="020F0502020204030204" pitchFamily="34" charset="0"/>
              <a:buChar char="–"/>
              <a:defRPr kern="1200">
                <a:solidFill>
                  <a:srgbClr val="595959"/>
                </a:solidFill>
                <a:latin typeface="Arial"/>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Aft>
                <a:spcPts val="600"/>
              </a:spcAft>
            </a:pPr>
            <a:r>
              <a:rPr lang="en-US" sz="1600" dirty="0">
                <a:solidFill>
                  <a:schemeClr val="bg2"/>
                </a:solidFill>
              </a:rPr>
              <a:t>Infected</a:t>
            </a:r>
          </a:p>
          <a:p>
            <a:pPr marL="0" indent="-457200">
              <a:spcAft>
                <a:spcPts val="600"/>
              </a:spcAft>
            </a:pPr>
            <a:endParaRPr lang="en-US" dirty="0"/>
          </a:p>
          <a:p>
            <a:pPr marL="0" indent="-457200">
              <a:spcAft>
                <a:spcPts val="600"/>
              </a:spcAft>
            </a:pPr>
            <a:endParaRPr lang="en-US" dirty="0"/>
          </a:p>
        </p:txBody>
      </p:sp>
      <p:sp>
        <p:nvSpPr>
          <p:cNvPr id="75" name="Content Placeholder 2">
            <a:extLst>
              <a:ext uri="{FF2B5EF4-FFF2-40B4-BE49-F238E27FC236}">
                <a16:creationId xmlns:a16="http://schemas.microsoft.com/office/drawing/2014/main" id="{F9F8B5F9-D1AB-9BC3-04BA-4237B9F858DF}"/>
              </a:ext>
            </a:extLst>
          </p:cNvPr>
          <p:cNvSpPr txBox="1">
            <a:spLocks/>
          </p:cNvSpPr>
          <p:nvPr/>
        </p:nvSpPr>
        <p:spPr>
          <a:xfrm>
            <a:off x="5307549" y="2845706"/>
            <a:ext cx="1572531" cy="419650"/>
          </a:xfrm>
          <a:prstGeom prst="rect">
            <a:avLst/>
          </a:prstGeom>
        </p:spPr>
        <p:txBody>
          <a:bodyPr vert="horz" lIns="0" tIns="45720" rIns="0" bIns="45720" rtlCol="0">
            <a:normAutofit/>
          </a:bodyPr>
          <a:lstStyle>
            <a:lvl1pPr marL="342900" indent="-342900" algn="l" defTabSz="457200" rtl="0" eaLnBrk="1" fontAlgn="base" hangingPunct="1">
              <a:spcBef>
                <a:spcPct val="20000"/>
              </a:spcBef>
              <a:spcAft>
                <a:spcPct val="0"/>
              </a:spcAft>
              <a:buClr>
                <a:schemeClr val="bg2"/>
              </a:buClr>
              <a:buFont typeface="Wingdings" pitchFamily="2" charset="2"/>
              <a:defRPr kern="1200" spc="20">
                <a:solidFill>
                  <a:schemeClr val="tx1"/>
                </a:solidFill>
                <a:latin typeface="Arial"/>
                <a:ea typeface="ＭＳ Ｐゴシック" charset="0"/>
                <a:cs typeface="ＭＳ Ｐゴシック" charset="0"/>
              </a:defRPr>
            </a:lvl1pPr>
            <a:lvl2pPr marL="288925" indent="-288925" algn="l" defTabSz="457200" rtl="0" eaLnBrk="1" fontAlgn="base" hangingPunct="1">
              <a:spcBef>
                <a:spcPct val="20000"/>
              </a:spcBef>
              <a:spcAft>
                <a:spcPct val="0"/>
              </a:spcAft>
              <a:buClr>
                <a:schemeClr val="bg2"/>
              </a:buClr>
              <a:buFont typeface="Wingdings" pitchFamily="2" charset="2"/>
              <a:buChar char="§"/>
              <a:defRPr kern="1200">
                <a:solidFill>
                  <a:srgbClr val="595959"/>
                </a:solidFill>
                <a:latin typeface="Arial"/>
                <a:ea typeface="ＭＳ Ｐゴシック" charset="0"/>
                <a:cs typeface="+mn-cs"/>
              </a:defRPr>
            </a:lvl2pPr>
            <a:lvl3pPr marL="569913" indent="-225425" algn="l" defTabSz="457200" rtl="0" eaLnBrk="1" fontAlgn="base" hangingPunct="1">
              <a:spcBef>
                <a:spcPct val="20000"/>
              </a:spcBef>
              <a:spcAft>
                <a:spcPct val="0"/>
              </a:spcAft>
              <a:buClr>
                <a:schemeClr val="bg2"/>
              </a:buClr>
              <a:buSzPct val="102000"/>
              <a:buFont typeface="Source Sans Pro" panose="020F0502020204030204" pitchFamily="34" charset="0"/>
              <a:buChar char="›"/>
              <a:defRPr kern="1200">
                <a:solidFill>
                  <a:srgbClr val="595959"/>
                </a:solidFill>
                <a:latin typeface="Arial"/>
                <a:ea typeface="ＭＳ Ｐゴシック" charset="0"/>
                <a:cs typeface="+mn-cs"/>
              </a:defRPr>
            </a:lvl3pPr>
            <a:lvl4pPr marL="914400" indent="-227013" algn="l" defTabSz="457200" rtl="0" eaLnBrk="1" fontAlgn="base" hangingPunct="1">
              <a:spcBef>
                <a:spcPct val="20000"/>
              </a:spcBef>
              <a:spcAft>
                <a:spcPct val="0"/>
              </a:spcAft>
              <a:buClr>
                <a:schemeClr val="bg2"/>
              </a:buClr>
              <a:buFont typeface="Arial" panose="020B0604020202020204" pitchFamily="34" charset="0"/>
              <a:buChar char="•"/>
              <a:defRPr kern="1200">
                <a:solidFill>
                  <a:srgbClr val="595959"/>
                </a:solidFill>
                <a:latin typeface="Arial"/>
                <a:ea typeface="ＭＳ Ｐゴシック" charset="0"/>
                <a:cs typeface="+mn-cs"/>
              </a:defRPr>
            </a:lvl4pPr>
            <a:lvl5pPr marL="1258888" indent="-227013" algn="l" defTabSz="457200" rtl="0" eaLnBrk="1" fontAlgn="base" hangingPunct="1">
              <a:spcBef>
                <a:spcPct val="20000"/>
              </a:spcBef>
              <a:spcAft>
                <a:spcPct val="0"/>
              </a:spcAft>
              <a:buClr>
                <a:schemeClr val="bg2"/>
              </a:buClr>
              <a:buFont typeface="Source Sans Pro" panose="020F0502020204030204" pitchFamily="34" charset="0"/>
              <a:buChar char="–"/>
              <a:defRPr kern="1200">
                <a:solidFill>
                  <a:srgbClr val="595959"/>
                </a:solidFill>
                <a:latin typeface="Arial"/>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Aft>
                <a:spcPts val="600"/>
              </a:spcAft>
            </a:pPr>
            <a:r>
              <a:rPr lang="en-US" sz="1600" dirty="0">
                <a:solidFill>
                  <a:schemeClr val="bg2"/>
                </a:solidFill>
              </a:rPr>
              <a:t>Recovered</a:t>
            </a:r>
          </a:p>
          <a:p>
            <a:pPr marL="0" indent="-457200">
              <a:spcAft>
                <a:spcPts val="600"/>
              </a:spcAft>
            </a:pPr>
            <a:endParaRPr lang="en-US" dirty="0"/>
          </a:p>
          <a:p>
            <a:pPr marL="0" indent="-457200">
              <a:spcAft>
                <a:spcPts val="600"/>
              </a:spcAft>
            </a:pPr>
            <a:endParaRPr lang="en-US" dirty="0"/>
          </a:p>
        </p:txBody>
      </p:sp>
      <p:sp>
        <p:nvSpPr>
          <p:cNvPr id="76" name="Content Placeholder 2">
            <a:extLst>
              <a:ext uri="{FF2B5EF4-FFF2-40B4-BE49-F238E27FC236}">
                <a16:creationId xmlns:a16="http://schemas.microsoft.com/office/drawing/2014/main" id="{97C2BEDA-2754-1AEA-326C-56F2F74BF5DA}"/>
              </a:ext>
            </a:extLst>
          </p:cNvPr>
          <p:cNvSpPr txBox="1">
            <a:spLocks/>
          </p:cNvSpPr>
          <p:nvPr/>
        </p:nvSpPr>
        <p:spPr>
          <a:xfrm>
            <a:off x="5307549" y="3202277"/>
            <a:ext cx="1572531" cy="419650"/>
          </a:xfrm>
          <a:prstGeom prst="rect">
            <a:avLst/>
          </a:prstGeom>
        </p:spPr>
        <p:txBody>
          <a:bodyPr vert="horz" lIns="0" tIns="45720" rIns="0" bIns="45720" rtlCol="0">
            <a:normAutofit/>
          </a:bodyPr>
          <a:lstStyle>
            <a:lvl1pPr marL="342900" indent="-342900" algn="l" defTabSz="457200" rtl="0" eaLnBrk="1" fontAlgn="base" hangingPunct="1">
              <a:spcBef>
                <a:spcPct val="20000"/>
              </a:spcBef>
              <a:spcAft>
                <a:spcPct val="0"/>
              </a:spcAft>
              <a:buClr>
                <a:schemeClr val="bg2"/>
              </a:buClr>
              <a:buFont typeface="Wingdings" pitchFamily="2" charset="2"/>
              <a:defRPr kern="1200" spc="20">
                <a:solidFill>
                  <a:schemeClr val="tx1"/>
                </a:solidFill>
                <a:latin typeface="Arial"/>
                <a:ea typeface="ＭＳ Ｐゴシック" charset="0"/>
                <a:cs typeface="ＭＳ Ｐゴシック" charset="0"/>
              </a:defRPr>
            </a:lvl1pPr>
            <a:lvl2pPr marL="288925" indent="-288925" algn="l" defTabSz="457200" rtl="0" eaLnBrk="1" fontAlgn="base" hangingPunct="1">
              <a:spcBef>
                <a:spcPct val="20000"/>
              </a:spcBef>
              <a:spcAft>
                <a:spcPct val="0"/>
              </a:spcAft>
              <a:buClr>
                <a:schemeClr val="bg2"/>
              </a:buClr>
              <a:buFont typeface="Wingdings" pitchFamily="2" charset="2"/>
              <a:buChar char="§"/>
              <a:defRPr kern="1200">
                <a:solidFill>
                  <a:srgbClr val="595959"/>
                </a:solidFill>
                <a:latin typeface="Arial"/>
                <a:ea typeface="ＭＳ Ｐゴシック" charset="0"/>
                <a:cs typeface="+mn-cs"/>
              </a:defRPr>
            </a:lvl2pPr>
            <a:lvl3pPr marL="569913" indent="-225425" algn="l" defTabSz="457200" rtl="0" eaLnBrk="1" fontAlgn="base" hangingPunct="1">
              <a:spcBef>
                <a:spcPct val="20000"/>
              </a:spcBef>
              <a:spcAft>
                <a:spcPct val="0"/>
              </a:spcAft>
              <a:buClr>
                <a:schemeClr val="bg2"/>
              </a:buClr>
              <a:buSzPct val="102000"/>
              <a:buFont typeface="Source Sans Pro" panose="020F0502020204030204" pitchFamily="34" charset="0"/>
              <a:buChar char="›"/>
              <a:defRPr kern="1200">
                <a:solidFill>
                  <a:srgbClr val="595959"/>
                </a:solidFill>
                <a:latin typeface="Arial"/>
                <a:ea typeface="ＭＳ Ｐゴシック" charset="0"/>
                <a:cs typeface="+mn-cs"/>
              </a:defRPr>
            </a:lvl3pPr>
            <a:lvl4pPr marL="914400" indent="-227013" algn="l" defTabSz="457200" rtl="0" eaLnBrk="1" fontAlgn="base" hangingPunct="1">
              <a:spcBef>
                <a:spcPct val="20000"/>
              </a:spcBef>
              <a:spcAft>
                <a:spcPct val="0"/>
              </a:spcAft>
              <a:buClr>
                <a:schemeClr val="bg2"/>
              </a:buClr>
              <a:buFont typeface="Arial" panose="020B0604020202020204" pitchFamily="34" charset="0"/>
              <a:buChar char="•"/>
              <a:defRPr kern="1200">
                <a:solidFill>
                  <a:srgbClr val="595959"/>
                </a:solidFill>
                <a:latin typeface="Arial"/>
                <a:ea typeface="ＭＳ Ｐゴシック" charset="0"/>
                <a:cs typeface="+mn-cs"/>
              </a:defRPr>
            </a:lvl4pPr>
            <a:lvl5pPr marL="1258888" indent="-227013" algn="l" defTabSz="457200" rtl="0" eaLnBrk="1" fontAlgn="base" hangingPunct="1">
              <a:spcBef>
                <a:spcPct val="20000"/>
              </a:spcBef>
              <a:spcAft>
                <a:spcPct val="0"/>
              </a:spcAft>
              <a:buClr>
                <a:schemeClr val="bg2"/>
              </a:buClr>
              <a:buFont typeface="Source Sans Pro" panose="020F0502020204030204" pitchFamily="34" charset="0"/>
              <a:buChar char="–"/>
              <a:defRPr kern="1200">
                <a:solidFill>
                  <a:srgbClr val="595959"/>
                </a:solidFill>
                <a:latin typeface="Arial"/>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Aft>
                <a:spcPts val="600"/>
              </a:spcAft>
            </a:pPr>
            <a:r>
              <a:rPr lang="en-US" sz="1600" dirty="0">
                <a:solidFill>
                  <a:schemeClr val="bg2"/>
                </a:solidFill>
              </a:rPr>
              <a:t>Dead</a:t>
            </a:r>
          </a:p>
          <a:p>
            <a:pPr marL="0" indent="-457200">
              <a:spcAft>
                <a:spcPts val="600"/>
              </a:spcAft>
            </a:pPr>
            <a:endParaRPr lang="en-US" dirty="0"/>
          </a:p>
          <a:p>
            <a:pPr marL="0" indent="-457200">
              <a:spcAft>
                <a:spcPts val="600"/>
              </a:spcAft>
            </a:pPr>
            <a:endParaRPr lang="en-US" dirty="0"/>
          </a:p>
        </p:txBody>
      </p:sp>
      <p:pic>
        <p:nvPicPr>
          <p:cNvPr id="77" name="Picture 76">
            <a:extLst>
              <a:ext uri="{FF2B5EF4-FFF2-40B4-BE49-F238E27FC236}">
                <a16:creationId xmlns:a16="http://schemas.microsoft.com/office/drawing/2014/main" id="{0A7AC718-CE05-679A-5E8C-BFA5D748B4C9}"/>
              </a:ext>
            </a:extLst>
          </p:cNvPr>
          <p:cNvPicPr>
            <a:picLocks noChangeAspect="1"/>
          </p:cNvPicPr>
          <p:nvPr/>
        </p:nvPicPr>
        <p:blipFill>
          <a:blip r:embed="rId29"/>
          <a:stretch>
            <a:fillRect/>
          </a:stretch>
        </p:blipFill>
        <p:spPr>
          <a:xfrm>
            <a:off x="6525179" y="2064670"/>
            <a:ext cx="2362242" cy="1488349"/>
          </a:xfrm>
          <a:prstGeom prst="rect">
            <a:avLst/>
          </a:prstGeom>
        </p:spPr>
      </p:pic>
      <p:sp>
        <p:nvSpPr>
          <p:cNvPr id="78" name="Rounded Rectangle 77">
            <a:extLst>
              <a:ext uri="{FF2B5EF4-FFF2-40B4-BE49-F238E27FC236}">
                <a16:creationId xmlns:a16="http://schemas.microsoft.com/office/drawing/2014/main" id="{E4202927-7E8C-2C9A-6521-5CC42D96622D}"/>
              </a:ext>
            </a:extLst>
          </p:cNvPr>
          <p:cNvSpPr/>
          <p:nvPr/>
        </p:nvSpPr>
        <p:spPr>
          <a:xfrm>
            <a:off x="8213780" y="2156065"/>
            <a:ext cx="636681" cy="284336"/>
          </a:xfrm>
          <a:prstGeom prst="roundRect">
            <a:avLst/>
          </a:prstGeom>
          <a:solidFill>
            <a:srgbClr val="FF0000">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9" name="Rounded Rectangle 78">
            <a:extLst>
              <a:ext uri="{FF2B5EF4-FFF2-40B4-BE49-F238E27FC236}">
                <a16:creationId xmlns:a16="http://schemas.microsoft.com/office/drawing/2014/main" id="{E857048F-3997-DB80-87A8-1B0EBEAB7C68}"/>
              </a:ext>
            </a:extLst>
          </p:cNvPr>
          <p:cNvSpPr/>
          <p:nvPr/>
        </p:nvSpPr>
        <p:spPr>
          <a:xfrm>
            <a:off x="8254391" y="2874507"/>
            <a:ext cx="636681" cy="284336"/>
          </a:xfrm>
          <a:prstGeom prst="roundRect">
            <a:avLst/>
          </a:prstGeom>
          <a:solidFill>
            <a:srgbClr val="FF0000">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80" name="Group 79">
            <a:extLst>
              <a:ext uri="{FF2B5EF4-FFF2-40B4-BE49-F238E27FC236}">
                <a16:creationId xmlns:a16="http://schemas.microsoft.com/office/drawing/2014/main" id="{FBB34EAC-B2FA-7F70-E9E8-E8218FB2B4F6}"/>
              </a:ext>
            </a:extLst>
          </p:cNvPr>
          <p:cNvGrpSpPr/>
          <p:nvPr/>
        </p:nvGrpSpPr>
        <p:grpSpPr>
          <a:xfrm>
            <a:off x="1328754" y="722655"/>
            <a:ext cx="2682172" cy="3419518"/>
            <a:chOff x="1452282" y="571820"/>
            <a:chExt cx="2753958" cy="3898311"/>
          </a:xfrm>
        </p:grpSpPr>
        <p:cxnSp>
          <p:nvCxnSpPr>
            <p:cNvPr id="81" name="Elbow Connector 80">
              <a:extLst>
                <a:ext uri="{FF2B5EF4-FFF2-40B4-BE49-F238E27FC236}">
                  <a16:creationId xmlns:a16="http://schemas.microsoft.com/office/drawing/2014/main" id="{9B3DB444-DF5C-56A7-F34F-5E84BDA6D900}"/>
                </a:ext>
              </a:extLst>
            </p:cNvPr>
            <p:cNvCxnSpPr>
              <a:cxnSpLocks/>
            </p:cNvCxnSpPr>
            <p:nvPr/>
          </p:nvCxnSpPr>
          <p:spPr>
            <a:xfrm flipV="1">
              <a:off x="1452282" y="1016273"/>
              <a:ext cx="2753958" cy="210099"/>
            </a:xfrm>
            <a:prstGeom prst="bentConnector3">
              <a:avLst>
                <a:gd name="adj1" fmla="val -391"/>
              </a:avLst>
            </a:prstGeom>
            <a:ln>
              <a:solidFill>
                <a:srgbClr val="C00000"/>
              </a:solidFill>
              <a:prstDash val="sysDash"/>
              <a:tailEnd type="triangle"/>
            </a:ln>
          </p:spPr>
          <p:style>
            <a:lnRef idx="2">
              <a:schemeClr val="accent1"/>
            </a:lnRef>
            <a:fillRef idx="0">
              <a:schemeClr val="accent1"/>
            </a:fillRef>
            <a:effectRef idx="1">
              <a:schemeClr val="accent1"/>
            </a:effectRef>
            <a:fontRef idx="minor">
              <a:schemeClr val="tx1"/>
            </a:fontRef>
          </p:style>
        </p:cxnSp>
        <p:cxnSp>
          <p:nvCxnSpPr>
            <p:cNvPr id="82" name="Elbow Connector 81">
              <a:extLst>
                <a:ext uri="{FF2B5EF4-FFF2-40B4-BE49-F238E27FC236}">
                  <a16:creationId xmlns:a16="http://schemas.microsoft.com/office/drawing/2014/main" id="{2BD2D2E3-65FB-FB94-A1BE-EC54638A9387}"/>
                </a:ext>
              </a:extLst>
            </p:cNvPr>
            <p:cNvCxnSpPr>
              <a:cxnSpLocks/>
            </p:cNvCxnSpPr>
            <p:nvPr/>
          </p:nvCxnSpPr>
          <p:spPr>
            <a:xfrm flipV="1">
              <a:off x="1452282" y="2241754"/>
              <a:ext cx="2753958" cy="210100"/>
            </a:xfrm>
            <a:prstGeom prst="bentConnector3">
              <a:avLst>
                <a:gd name="adj1" fmla="val -391"/>
              </a:avLst>
            </a:prstGeom>
            <a:ln>
              <a:solidFill>
                <a:srgbClr val="C00000"/>
              </a:solidFill>
              <a:prstDash val="sysDash"/>
              <a:tailEnd type="triangle"/>
            </a:ln>
          </p:spPr>
          <p:style>
            <a:lnRef idx="2">
              <a:schemeClr val="accent1"/>
            </a:lnRef>
            <a:fillRef idx="0">
              <a:schemeClr val="accent1"/>
            </a:fillRef>
            <a:effectRef idx="1">
              <a:schemeClr val="accent1"/>
            </a:effectRef>
            <a:fontRef idx="minor">
              <a:schemeClr val="tx1"/>
            </a:fontRef>
          </p:style>
        </p:cxnSp>
        <p:cxnSp>
          <p:nvCxnSpPr>
            <p:cNvPr id="83" name="Elbow Connector 82">
              <a:extLst>
                <a:ext uri="{FF2B5EF4-FFF2-40B4-BE49-F238E27FC236}">
                  <a16:creationId xmlns:a16="http://schemas.microsoft.com/office/drawing/2014/main" id="{5BC9D541-336C-F1AD-F37E-07034597192C}"/>
                </a:ext>
              </a:extLst>
            </p:cNvPr>
            <p:cNvCxnSpPr>
              <a:cxnSpLocks/>
            </p:cNvCxnSpPr>
            <p:nvPr/>
          </p:nvCxnSpPr>
          <p:spPr>
            <a:xfrm flipV="1">
              <a:off x="1452282" y="4260031"/>
              <a:ext cx="2753958" cy="210100"/>
            </a:xfrm>
            <a:prstGeom prst="bentConnector3">
              <a:avLst>
                <a:gd name="adj1" fmla="val -391"/>
              </a:avLst>
            </a:prstGeom>
            <a:ln>
              <a:solidFill>
                <a:srgbClr val="C00000"/>
              </a:solidFill>
              <a:prstDash val="sysDash"/>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84" name="TextBox 83">
                  <a:extLst>
                    <a:ext uri="{FF2B5EF4-FFF2-40B4-BE49-F238E27FC236}">
                      <a16:creationId xmlns:a16="http://schemas.microsoft.com/office/drawing/2014/main" id="{2DA4B315-D6EA-6835-48CF-C92E3C51C325}"/>
                    </a:ext>
                  </a:extLst>
                </p:cNvPr>
                <p:cNvSpPr txBox="1"/>
                <p:nvPr/>
              </p:nvSpPr>
              <p:spPr>
                <a:xfrm>
                  <a:off x="3317024" y="571820"/>
                  <a:ext cx="494678" cy="38595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600" i="1" dirty="0" smtClean="0">
                            <a:solidFill>
                              <a:srgbClr val="C00000"/>
                            </a:solidFill>
                            <a:latin typeface="Cambria Math" panose="02040503050406030204" pitchFamily="18" charset="0"/>
                          </a:rPr>
                          <m:t>𝜂</m:t>
                        </m:r>
                        <m:sSub>
                          <m:sSubPr>
                            <m:ctrlPr>
                              <a:rPr lang="en-US" sz="1600" b="0" i="1" dirty="0" smtClean="0">
                                <a:solidFill>
                                  <a:srgbClr val="C00000"/>
                                </a:solidFill>
                                <a:latin typeface="Cambria Math" panose="02040503050406030204" pitchFamily="18" charset="0"/>
                              </a:rPr>
                            </m:ctrlPr>
                          </m:sSubPr>
                          <m:e>
                            <m:r>
                              <a:rPr lang="en-US" sz="1600" b="0" i="1" dirty="0" smtClean="0">
                                <a:solidFill>
                                  <a:srgbClr val="C00000"/>
                                </a:solidFill>
                                <a:latin typeface="Cambria Math" panose="02040503050406030204" pitchFamily="18" charset="0"/>
                              </a:rPr>
                              <m:t>𝑣</m:t>
                            </m:r>
                          </m:e>
                          <m:sub>
                            <m:r>
                              <a:rPr lang="en-US" sz="1600" b="0" i="1" dirty="0" smtClean="0">
                                <a:solidFill>
                                  <a:srgbClr val="C00000"/>
                                </a:solidFill>
                                <a:latin typeface="Cambria Math" panose="02040503050406030204" pitchFamily="18" charset="0"/>
                              </a:rPr>
                              <m:t>1</m:t>
                            </m:r>
                          </m:sub>
                        </m:sSub>
                      </m:oMath>
                    </m:oMathPara>
                  </a14:m>
                  <a:endParaRPr lang="en-US" sz="1600" dirty="0">
                    <a:solidFill>
                      <a:srgbClr val="C00000"/>
                    </a:solidFill>
                  </a:endParaRPr>
                </a:p>
              </p:txBody>
            </p:sp>
          </mc:Choice>
          <mc:Fallback xmlns="">
            <p:sp>
              <p:nvSpPr>
                <p:cNvPr id="84" name="TextBox 83">
                  <a:extLst>
                    <a:ext uri="{FF2B5EF4-FFF2-40B4-BE49-F238E27FC236}">
                      <a16:creationId xmlns:a16="http://schemas.microsoft.com/office/drawing/2014/main" id="{2DA4B315-D6EA-6835-48CF-C92E3C51C325}"/>
                    </a:ext>
                  </a:extLst>
                </p:cNvPr>
                <p:cNvSpPr txBox="1">
                  <a:spLocks noRot="1" noChangeAspect="1" noMove="1" noResize="1" noEditPoints="1" noAdjustHandles="1" noChangeArrowheads="1" noChangeShapeType="1" noTextEdit="1"/>
                </p:cNvSpPr>
                <p:nvPr/>
              </p:nvSpPr>
              <p:spPr>
                <a:xfrm>
                  <a:off x="3317024" y="571820"/>
                  <a:ext cx="494678" cy="385958"/>
                </a:xfrm>
                <a:prstGeom prst="rect">
                  <a:avLst/>
                </a:prstGeom>
                <a:blipFill>
                  <a:blip r:embed="rId30"/>
                  <a:stretch>
                    <a:fillRect b="-370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5" name="TextBox 84">
                  <a:extLst>
                    <a:ext uri="{FF2B5EF4-FFF2-40B4-BE49-F238E27FC236}">
                      <a16:creationId xmlns:a16="http://schemas.microsoft.com/office/drawing/2014/main" id="{807CF821-B8F0-F682-6F78-1F198AB9BA2C}"/>
                    </a:ext>
                  </a:extLst>
                </p:cNvPr>
                <p:cNvSpPr txBox="1"/>
                <p:nvPr/>
              </p:nvSpPr>
              <p:spPr>
                <a:xfrm>
                  <a:off x="3317024" y="1771468"/>
                  <a:ext cx="494678" cy="38595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600" i="1" dirty="0" smtClean="0">
                            <a:solidFill>
                              <a:srgbClr val="C00000"/>
                            </a:solidFill>
                            <a:latin typeface="Cambria Math" panose="02040503050406030204" pitchFamily="18" charset="0"/>
                          </a:rPr>
                          <m:t>𝜂</m:t>
                        </m:r>
                        <m:sSub>
                          <m:sSubPr>
                            <m:ctrlPr>
                              <a:rPr lang="en-US" sz="1600" b="0" i="1" dirty="0" smtClean="0">
                                <a:solidFill>
                                  <a:srgbClr val="C00000"/>
                                </a:solidFill>
                                <a:latin typeface="Cambria Math" panose="02040503050406030204" pitchFamily="18" charset="0"/>
                              </a:rPr>
                            </m:ctrlPr>
                          </m:sSubPr>
                          <m:e>
                            <m:r>
                              <a:rPr lang="en-US" sz="1600" b="0" i="1" dirty="0" smtClean="0">
                                <a:solidFill>
                                  <a:srgbClr val="C00000"/>
                                </a:solidFill>
                                <a:latin typeface="Cambria Math" panose="02040503050406030204" pitchFamily="18" charset="0"/>
                              </a:rPr>
                              <m:t>𝑣</m:t>
                            </m:r>
                          </m:e>
                          <m:sub>
                            <m:r>
                              <a:rPr lang="en-US" sz="1600" b="0" i="1" dirty="0" smtClean="0">
                                <a:solidFill>
                                  <a:srgbClr val="C00000"/>
                                </a:solidFill>
                                <a:latin typeface="Cambria Math" panose="02040503050406030204" pitchFamily="18" charset="0"/>
                              </a:rPr>
                              <m:t>2</m:t>
                            </m:r>
                          </m:sub>
                        </m:sSub>
                      </m:oMath>
                    </m:oMathPara>
                  </a14:m>
                  <a:endParaRPr lang="en-US" sz="1600" dirty="0">
                    <a:solidFill>
                      <a:srgbClr val="C00000"/>
                    </a:solidFill>
                  </a:endParaRPr>
                </a:p>
              </p:txBody>
            </p:sp>
          </mc:Choice>
          <mc:Fallback xmlns="">
            <p:sp>
              <p:nvSpPr>
                <p:cNvPr id="85" name="TextBox 84">
                  <a:extLst>
                    <a:ext uri="{FF2B5EF4-FFF2-40B4-BE49-F238E27FC236}">
                      <a16:creationId xmlns:a16="http://schemas.microsoft.com/office/drawing/2014/main" id="{807CF821-B8F0-F682-6F78-1F198AB9BA2C}"/>
                    </a:ext>
                  </a:extLst>
                </p:cNvPr>
                <p:cNvSpPr txBox="1">
                  <a:spLocks noRot="1" noChangeAspect="1" noMove="1" noResize="1" noEditPoints="1" noAdjustHandles="1" noChangeArrowheads="1" noChangeShapeType="1" noTextEdit="1"/>
                </p:cNvSpPr>
                <p:nvPr/>
              </p:nvSpPr>
              <p:spPr>
                <a:xfrm>
                  <a:off x="3317024" y="1771468"/>
                  <a:ext cx="494678" cy="385958"/>
                </a:xfrm>
                <a:prstGeom prst="rect">
                  <a:avLst/>
                </a:prstGeom>
                <a:blipFill>
                  <a:blip r:embed="rId31"/>
                  <a:stretch>
                    <a:fillRect b="-35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6" name="TextBox 85">
                  <a:extLst>
                    <a:ext uri="{FF2B5EF4-FFF2-40B4-BE49-F238E27FC236}">
                      <a16:creationId xmlns:a16="http://schemas.microsoft.com/office/drawing/2014/main" id="{1685110D-EA05-F0B3-F99A-5D68840E58C5}"/>
                    </a:ext>
                  </a:extLst>
                </p:cNvPr>
                <p:cNvSpPr txBox="1"/>
                <p:nvPr/>
              </p:nvSpPr>
              <p:spPr>
                <a:xfrm>
                  <a:off x="3317025" y="3785939"/>
                  <a:ext cx="494678" cy="38595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600" i="1" dirty="0" smtClean="0">
                            <a:solidFill>
                              <a:srgbClr val="C00000"/>
                            </a:solidFill>
                            <a:latin typeface="Cambria Math" panose="02040503050406030204" pitchFamily="18" charset="0"/>
                          </a:rPr>
                          <m:t>𝜂</m:t>
                        </m:r>
                        <m:sSub>
                          <m:sSubPr>
                            <m:ctrlPr>
                              <a:rPr lang="en-US" sz="1600" b="0" i="1" dirty="0" smtClean="0">
                                <a:solidFill>
                                  <a:srgbClr val="C00000"/>
                                </a:solidFill>
                                <a:latin typeface="Cambria Math" panose="02040503050406030204" pitchFamily="18" charset="0"/>
                              </a:rPr>
                            </m:ctrlPr>
                          </m:sSubPr>
                          <m:e>
                            <m:r>
                              <a:rPr lang="en-US" sz="1600" b="0" i="1" dirty="0" smtClean="0">
                                <a:solidFill>
                                  <a:srgbClr val="C00000"/>
                                </a:solidFill>
                                <a:latin typeface="Cambria Math" panose="02040503050406030204" pitchFamily="18" charset="0"/>
                              </a:rPr>
                              <m:t>𝑣</m:t>
                            </m:r>
                          </m:e>
                          <m:sub>
                            <m:r>
                              <a:rPr lang="en-US" sz="1600" b="0" i="1" dirty="0" smtClean="0">
                                <a:solidFill>
                                  <a:srgbClr val="C00000"/>
                                </a:solidFill>
                                <a:latin typeface="Cambria Math" panose="02040503050406030204" pitchFamily="18" charset="0"/>
                              </a:rPr>
                              <m:t>𝑛</m:t>
                            </m:r>
                          </m:sub>
                        </m:sSub>
                      </m:oMath>
                    </m:oMathPara>
                  </a14:m>
                  <a:endParaRPr lang="en-US" sz="1600" dirty="0">
                    <a:solidFill>
                      <a:srgbClr val="C00000"/>
                    </a:solidFill>
                  </a:endParaRPr>
                </a:p>
              </p:txBody>
            </p:sp>
          </mc:Choice>
          <mc:Fallback xmlns="">
            <p:sp>
              <p:nvSpPr>
                <p:cNvPr id="86" name="TextBox 85">
                  <a:extLst>
                    <a:ext uri="{FF2B5EF4-FFF2-40B4-BE49-F238E27FC236}">
                      <a16:creationId xmlns:a16="http://schemas.microsoft.com/office/drawing/2014/main" id="{1685110D-EA05-F0B3-F99A-5D68840E58C5}"/>
                    </a:ext>
                  </a:extLst>
                </p:cNvPr>
                <p:cNvSpPr txBox="1">
                  <a:spLocks noRot="1" noChangeAspect="1" noMove="1" noResize="1" noEditPoints="1" noAdjustHandles="1" noChangeArrowheads="1" noChangeShapeType="1" noTextEdit="1"/>
                </p:cNvSpPr>
                <p:nvPr/>
              </p:nvSpPr>
              <p:spPr>
                <a:xfrm>
                  <a:off x="3317025" y="3785939"/>
                  <a:ext cx="494678" cy="385958"/>
                </a:xfrm>
                <a:prstGeom prst="rect">
                  <a:avLst/>
                </a:prstGeom>
                <a:blipFill>
                  <a:blip r:embed="rId32"/>
                  <a:stretch>
                    <a:fillRect b="-3571"/>
                  </a:stretch>
                </a:blipFill>
              </p:spPr>
              <p:txBody>
                <a:bodyPr/>
                <a:lstStyle/>
                <a:p>
                  <a:r>
                    <a:rPr lang="en-US">
                      <a:noFill/>
                    </a:rPr>
                    <a:t> </a:t>
                  </a:r>
                </a:p>
              </p:txBody>
            </p:sp>
          </mc:Fallback>
        </mc:AlternateContent>
      </p:grpSp>
    </p:spTree>
    <p:extLst>
      <p:ext uri="{BB962C8B-B14F-4D97-AF65-F5344CB8AC3E}">
        <p14:creationId xmlns:p14="http://schemas.microsoft.com/office/powerpoint/2010/main" val="26200369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1">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p:bldP spid="74" grpId="0"/>
      <p:bldP spid="75" grpId="0"/>
      <p:bldP spid="76" grpId="0"/>
      <p:bldP spid="78" grpId="0" animBg="1"/>
      <p:bldP spid="7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088C1E-6503-8E4C-A112-CF3196A3C348}"/>
              </a:ext>
            </a:extLst>
          </p:cNvPr>
          <p:cNvSpPr>
            <a:spLocks noGrp="1"/>
          </p:cNvSpPr>
          <p:nvPr>
            <p:ph type="title"/>
          </p:nvPr>
        </p:nvSpPr>
        <p:spPr/>
        <p:txBody>
          <a:bodyPr/>
          <a:lstStyle/>
          <a:p>
            <a:r>
              <a:rPr lang="en-US" dirty="0"/>
              <a:t>Objective functions</a:t>
            </a:r>
          </a:p>
        </p:txBody>
      </p:sp>
      <p:sp>
        <p:nvSpPr>
          <p:cNvPr id="5" name="Content Placeholder 2">
            <a:extLst>
              <a:ext uri="{FF2B5EF4-FFF2-40B4-BE49-F238E27FC236}">
                <a16:creationId xmlns:a16="http://schemas.microsoft.com/office/drawing/2014/main" id="{D0ABFCA6-D26D-DC4E-806E-28C86FD3DEAF}"/>
              </a:ext>
            </a:extLst>
          </p:cNvPr>
          <p:cNvSpPr txBox="1">
            <a:spLocks/>
          </p:cNvSpPr>
          <p:nvPr/>
        </p:nvSpPr>
        <p:spPr>
          <a:xfrm>
            <a:off x="779451" y="938313"/>
            <a:ext cx="7877187" cy="3759042"/>
          </a:xfrm>
          <a:prstGeom prst="rect">
            <a:avLst/>
          </a:prstGeom>
        </p:spPr>
        <p:txBody>
          <a:bodyPr vert="horz" lIns="0" tIns="45720" rIns="0" bIns="45720" rtlCol="0">
            <a:normAutofit/>
          </a:bodyPr>
          <a:lstStyle>
            <a:lvl1pPr marL="342900" indent="-342900" algn="l" defTabSz="457200" rtl="0" eaLnBrk="1" fontAlgn="base" hangingPunct="1">
              <a:spcBef>
                <a:spcPct val="20000"/>
              </a:spcBef>
              <a:spcAft>
                <a:spcPct val="0"/>
              </a:spcAft>
              <a:buClr>
                <a:schemeClr val="bg2"/>
              </a:buClr>
              <a:buFont typeface="Wingdings" pitchFamily="2" charset="2"/>
              <a:defRPr kern="1200" spc="20">
                <a:solidFill>
                  <a:schemeClr val="tx1"/>
                </a:solidFill>
                <a:latin typeface="Arial"/>
                <a:ea typeface="ＭＳ Ｐゴシック" charset="0"/>
                <a:cs typeface="ＭＳ Ｐゴシック" charset="0"/>
              </a:defRPr>
            </a:lvl1pPr>
            <a:lvl2pPr marL="288925" indent="-288925" algn="l" defTabSz="457200" rtl="0" eaLnBrk="1" fontAlgn="base" hangingPunct="1">
              <a:spcBef>
                <a:spcPct val="20000"/>
              </a:spcBef>
              <a:spcAft>
                <a:spcPct val="0"/>
              </a:spcAft>
              <a:buClr>
                <a:schemeClr val="bg2"/>
              </a:buClr>
              <a:buFont typeface="Wingdings" pitchFamily="2" charset="2"/>
              <a:buChar char="§"/>
              <a:defRPr kern="1200">
                <a:solidFill>
                  <a:srgbClr val="595959"/>
                </a:solidFill>
                <a:latin typeface="Arial"/>
                <a:ea typeface="ＭＳ Ｐゴシック" charset="0"/>
                <a:cs typeface="+mn-cs"/>
              </a:defRPr>
            </a:lvl2pPr>
            <a:lvl3pPr marL="569913" indent="-225425" algn="l" defTabSz="457200" rtl="0" eaLnBrk="1" fontAlgn="base" hangingPunct="1">
              <a:spcBef>
                <a:spcPct val="20000"/>
              </a:spcBef>
              <a:spcAft>
                <a:spcPct val="0"/>
              </a:spcAft>
              <a:buClr>
                <a:schemeClr val="bg2"/>
              </a:buClr>
              <a:buSzPct val="102000"/>
              <a:buFont typeface="Source Sans Pro" panose="020F0502020204030204" pitchFamily="34" charset="0"/>
              <a:buChar char="›"/>
              <a:defRPr kern="1200">
                <a:solidFill>
                  <a:srgbClr val="595959"/>
                </a:solidFill>
                <a:latin typeface="Arial"/>
                <a:ea typeface="ＭＳ Ｐゴシック" charset="0"/>
                <a:cs typeface="+mn-cs"/>
              </a:defRPr>
            </a:lvl3pPr>
            <a:lvl4pPr marL="914400" indent="-227013" algn="l" defTabSz="457200" rtl="0" eaLnBrk="1" fontAlgn="base" hangingPunct="1">
              <a:spcBef>
                <a:spcPct val="20000"/>
              </a:spcBef>
              <a:spcAft>
                <a:spcPct val="0"/>
              </a:spcAft>
              <a:buClr>
                <a:schemeClr val="bg2"/>
              </a:buClr>
              <a:buFont typeface="Arial" panose="020B0604020202020204" pitchFamily="34" charset="0"/>
              <a:buChar char="•"/>
              <a:defRPr kern="1200">
                <a:solidFill>
                  <a:srgbClr val="595959"/>
                </a:solidFill>
                <a:latin typeface="Arial"/>
                <a:ea typeface="ＭＳ Ｐゴシック" charset="0"/>
                <a:cs typeface="+mn-cs"/>
              </a:defRPr>
            </a:lvl4pPr>
            <a:lvl5pPr marL="1258888" indent="-227013" algn="l" defTabSz="457200" rtl="0" eaLnBrk="1" fontAlgn="base" hangingPunct="1">
              <a:spcBef>
                <a:spcPct val="20000"/>
              </a:spcBef>
              <a:spcAft>
                <a:spcPct val="0"/>
              </a:spcAft>
              <a:buClr>
                <a:schemeClr val="bg2"/>
              </a:buClr>
              <a:buFont typeface="Source Sans Pro" panose="020F0502020204030204" pitchFamily="34" charset="0"/>
              <a:buChar char="–"/>
              <a:defRPr kern="1200">
                <a:solidFill>
                  <a:srgbClr val="595959"/>
                </a:solidFill>
                <a:latin typeface="Arial"/>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2">
              <a:spcBef>
                <a:spcPts val="0"/>
              </a:spcBef>
              <a:spcAft>
                <a:spcPts val="600"/>
              </a:spcAft>
              <a:buClr>
                <a:srgbClr val="25355A"/>
              </a:buClr>
            </a:pPr>
            <a:r>
              <a:rPr lang="en-US" sz="2000" dirty="0">
                <a:solidFill>
                  <a:schemeClr val="tx1"/>
                </a:solidFill>
              </a:rPr>
              <a:t>Infections:  </a:t>
            </a:r>
          </a:p>
          <a:p>
            <a:pPr lvl="2">
              <a:spcBef>
                <a:spcPts val="0"/>
              </a:spcBef>
              <a:spcAft>
                <a:spcPts val="600"/>
              </a:spcAft>
              <a:buClr>
                <a:srgbClr val="25355A"/>
              </a:buClr>
            </a:pPr>
            <a:endParaRPr lang="en-US" sz="2800" dirty="0">
              <a:solidFill>
                <a:schemeClr val="tx1"/>
              </a:solidFill>
            </a:endParaRPr>
          </a:p>
          <a:p>
            <a:pPr lvl="2">
              <a:spcBef>
                <a:spcPts val="0"/>
              </a:spcBef>
              <a:spcAft>
                <a:spcPts val="600"/>
              </a:spcAft>
              <a:buClr>
                <a:srgbClr val="25355A"/>
              </a:buClr>
            </a:pPr>
            <a:r>
              <a:rPr lang="en-US" sz="2000" dirty="0">
                <a:solidFill>
                  <a:schemeClr val="tx1"/>
                </a:solidFill>
              </a:rPr>
              <a:t>Deaths: </a:t>
            </a:r>
          </a:p>
          <a:p>
            <a:pPr lvl="2">
              <a:spcBef>
                <a:spcPts val="0"/>
              </a:spcBef>
              <a:spcAft>
                <a:spcPts val="600"/>
              </a:spcAft>
              <a:buClr>
                <a:srgbClr val="25355A"/>
              </a:buClr>
            </a:pPr>
            <a:endParaRPr lang="en-US" sz="2800" dirty="0">
              <a:solidFill>
                <a:schemeClr val="tx1"/>
              </a:solidFill>
            </a:endParaRPr>
          </a:p>
          <a:p>
            <a:pPr lvl="2">
              <a:spcBef>
                <a:spcPts val="0"/>
              </a:spcBef>
              <a:spcAft>
                <a:spcPts val="600"/>
              </a:spcAft>
              <a:buClr>
                <a:srgbClr val="25355A"/>
              </a:buClr>
            </a:pPr>
            <a:r>
              <a:rPr lang="en-US" sz="2000" dirty="0">
                <a:solidFill>
                  <a:schemeClr val="tx1"/>
                </a:solidFill>
              </a:rPr>
              <a:t>Life years lost: </a:t>
            </a:r>
          </a:p>
          <a:p>
            <a:pPr lvl="2">
              <a:spcBef>
                <a:spcPts val="0"/>
              </a:spcBef>
              <a:spcAft>
                <a:spcPts val="600"/>
              </a:spcAft>
              <a:buClr>
                <a:srgbClr val="25355A"/>
              </a:buClr>
            </a:pPr>
            <a:endParaRPr lang="en-US" sz="2800" dirty="0">
              <a:solidFill>
                <a:schemeClr val="tx1"/>
              </a:solidFill>
            </a:endParaRPr>
          </a:p>
          <a:p>
            <a:pPr lvl="2">
              <a:spcBef>
                <a:spcPts val="0"/>
              </a:spcBef>
              <a:spcAft>
                <a:spcPts val="600"/>
              </a:spcAft>
              <a:buClr>
                <a:srgbClr val="25355A"/>
              </a:buClr>
            </a:pPr>
            <a:r>
              <a:rPr lang="en-US" sz="2000" dirty="0">
                <a:solidFill>
                  <a:schemeClr val="tx1"/>
                </a:solidFill>
              </a:rPr>
              <a:t>QALYs lost: </a:t>
            </a:r>
          </a:p>
        </p:txBody>
      </p:sp>
      <p:pic>
        <p:nvPicPr>
          <p:cNvPr id="16" name="Picture 15">
            <a:extLst>
              <a:ext uri="{FF2B5EF4-FFF2-40B4-BE49-F238E27FC236}">
                <a16:creationId xmlns:a16="http://schemas.microsoft.com/office/drawing/2014/main" id="{C40BFF56-7C15-BC4B-A756-C242C90FC38F}"/>
              </a:ext>
            </a:extLst>
          </p:cNvPr>
          <p:cNvPicPr>
            <a:picLocks noChangeAspect="1"/>
          </p:cNvPicPr>
          <p:nvPr/>
        </p:nvPicPr>
        <p:blipFill>
          <a:blip r:embed="rId3"/>
          <a:stretch>
            <a:fillRect/>
          </a:stretch>
        </p:blipFill>
        <p:spPr>
          <a:xfrm>
            <a:off x="2548106" y="1653049"/>
            <a:ext cx="3130538" cy="736121"/>
          </a:xfrm>
          <a:prstGeom prst="rect">
            <a:avLst/>
          </a:prstGeom>
        </p:spPr>
      </p:pic>
      <p:pic>
        <p:nvPicPr>
          <p:cNvPr id="17" name="Picture 16">
            <a:extLst>
              <a:ext uri="{FF2B5EF4-FFF2-40B4-BE49-F238E27FC236}">
                <a16:creationId xmlns:a16="http://schemas.microsoft.com/office/drawing/2014/main" id="{4F18AAD1-1766-304F-8C30-4B2D8B28BB23}"/>
              </a:ext>
            </a:extLst>
          </p:cNvPr>
          <p:cNvPicPr>
            <a:picLocks noChangeAspect="1"/>
          </p:cNvPicPr>
          <p:nvPr/>
        </p:nvPicPr>
        <p:blipFill>
          <a:blip r:embed="rId4"/>
          <a:stretch>
            <a:fillRect/>
          </a:stretch>
        </p:blipFill>
        <p:spPr>
          <a:xfrm>
            <a:off x="3300990" y="2537264"/>
            <a:ext cx="3725975" cy="729918"/>
          </a:xfrm>
          <a:prstGeom prst="rect">
            <a:avLst/>
          </a:prstGeom>
        </p:spPr>
      </p:pic>
      <p:pic>
        <p:nvPicPr>
          <p:cNvPr id="18" name="Picture 17">
            <a:extLst>
              <a:ext uri="{FF2B5EF4-FFF2-40B4-BE49-F238E27FC236}">
                <a16:creationId xmlns:a16="http://schemas.microsoft.com/office/drawing/2014/main" id="{F46FCE3C-1148-9948-84D8-088EDB19FC93}"/>
              </a:ext>
            </a:extLst>
          </p:cNvPr>
          <p:cNvPicPr>
            <a:picLocks noChangeAspect="1"/>
          </p:cNvPicPr>
          <p:nvPr/>
        </p:nvPicPr>
        <p:blipFill>
          <a:blip r:embed="rId5"/>
          <a:stretch>
            <a:fillRect/>
          </a:stretch>
        </p:blipFill>
        <p:spPr>
          <a:xfrm>
            <a:off x="3041383" y="3475268"/>
            <a:ext cx="4119426" cy="729919"/>
          </a:xfrm>
          <a:prstGeom prst="rect">
            <a:avLst/>
          </a:prstGeom>
        </p:spPr>
      </p:pic>
      <p:sp>
        <p:nvSpPr>
          <p:cNvPr id="6" name="Rounded Rectangle 5">
            <a:extLst>
              <a:ext uri="{FF2B5EF4-FFF2-40B4-BE49-F238E27FC236}">
                <a16:creationId xmlns:a16="http://schemas.microsoft.com/office/drawing/2014/main" id="{6DE07BC8-61CD-4FF4-9CC1-23B7236C5675}"/>
              </a:ext>
            </a:extLst>
          </p:cNvPr>
          <p:cNvSpPr/>
          <p:nvPr/>
        </p:nvSpPr>
        <p:spPr>
          <a:xfrm>
            <a:off x="6052265" y="3620052"/>
            <a:ext cx="240630" cy="320029"/>
          </a:xfrm>
          <a:prstGeom prst="roundRect">
            <a:avLst/>
          </a:prstGeom>
          <a:solidFill>
            <a:srgbClr val="0070C0">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ounded Rectangle 6">
            <a:extLst>
              <a:ext uri="{FF2B5EF4-FFF2-40B4-BE49-F238E27FC236}">
                <a16:creationId xmlns:a16="http://schemas.microsoft.com/office/drawing/2014/main" id="{77577981-5E06-BABC-4FDA-83DE90733EA6}"/>
              </a:ext>
            </a:extLst>
          </p:cNvPr>
          <p:cNvSpPr/>
          <p:nvPr/>
        </p:nvSpPr>
        <p:spPr>
          <a:xfrm>
            <a:off x="5811257" y="3620051"/>
            <a:ext cx="240630" cy="320029"/>
          </a:xfrm>
          <a:prstGeom prst="roundRect">
            <a:avLst/>
          </a:prstGeom>
          <a:solidFill>
            <a:srgbClr val="86BC4F">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C00000"/>
              </a:solidFill>
            </a:endParaRPr>
          </a:p>
        </p:txBody>
      </p:sp>
      <p:sp>
        <p:nvSpPr>
          <p:cNvPr id="8" name="Rounded Rectangle 7">
            <a:extLst>
              <a:ext uri="{FF2B5EF4-FFF2-40B4-BE49-F238E27FC236}">
                <a16:creationId xmlns:a16="http://schemas.microsoft.com/office/drawing/2014/main" id="{2E3E6258-70D2-FACA-3539-26D78AF8F6B5}"/>
              </a:ext>
            </a:extLst>
          </p:cNvPr>
          <p:cNvSpPr/>
          <p:nvPr/>
        </p:nvSpPr>
        <p:spPr>
          <a:xfrm>
            <a:off x="5836079" y="2730176"/>
            <a:ext cx="240630" cy="320029"/>
          </a:xfrm>
          <a:prstGeom prst="roundRect">
            <a:avLst/>
          </a:prstGeom>
          <a:solidFill>
            <a:srgbClr val="0070C0">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68544BEE-A911-A0EA-A015-DB5C9D7C562E}"/>
                  </a:ext>
                </a:extLst>
              </p:cNvPr>
              <p:cNvSpPr txBox="1"/>
              <p:nvPr/>
            </p:nvSpPr>
            <p:spPr>
              <a:xfrm>
                <a:off x="7160809" y="2715506"/>
                <a:ext cx="1868356" cy="307777"/>
              </a:xfrm>
              <a:prstGeom prst="rect">
                <a:avLst/>
              </a:prstGeom>
              <a:noFill/>
            </p:spPr>
            <p:txBody>
              <a:bodyPr wrap="square" rtlCol="0">
                <a:spAutoFit/>
              </a:bodyPr>
              <a:lstStyle/>
              <a:p>
                <a:pPr>
                  <a:spcBef>
                    <a:spcPts val="0"/>
                  </a:spcBef>
                  <a:spcAft>
                    <a:spcPts val="0"/>
                  </a:spcAft>
                </a:pPr>
                <a14:m>
                  <m:oMath xmlns:m="http://schemas.openxmlformats.org/officeDocument/2006/math">
                    <m:sSub>
                      <m:sSubPr>
                        <m:ctrlPr>
                          <a:rPr lang="en-US" sz="1400" i="1" dirty="0" smtClean="0">
                            <a:solidFill>
                              <a:schemeClr val="bg2"/>
                            </a:solidFill>
                            <a:latin typeface="Cambria Math" panose="02040503050406030204" pitchFamily="18" charset="0"/>
                          </a:rPr>
                        </m:ctrlPr>
                      </m:sSubPr>
                      <m:e>
                        <m:r>
                          <a:rPr lang="en-US" sz="1400" b="0" i="1" dirty="0" smtClean="0">
                            <a:solidFill>
                              <a:schemeClr val="bg2"/>
                            </a:solidFill>
                            <a:latin typeface="Cambria Math" panose="02040503050406030204" pitchFamily="18" charset="0"/>
                          </a:rPr>
                          <m:t>𝐿</m:t>
                        </m:r>
                      </m:e>
                      <m:sub>
                        <m:r>
                          <a:rPr lang="en-US" sz="1400" i="1" dirty="0">
                            <a:solidFill>
                              <a:schemeClr val="bg2"/>
                            </a:solidFill>
                            <a:latin typeface="Cambria Math" panose="02040503050406030204" pitchFamily="18" charset="0"/>
                          </a:rPr>
                          <m:t>𝑖</m:t>
                        </m:r>
                      </m:sub>
                    </m:sSub>
                  </m:oMath>
                </a14:m>
                <a:r>
                  <a:rPr lang="en-US" sz="1400" dirty="0">
                    <a:solidFill>
                      <a:schemeClr val="bg2"/>
                    </a:solidFill>
                    <a:latin typeface="Arial" panose="020B0604020202020204" pitchFamily="34" charset="0"/>
                    <a:cs typeface="Arial" panose="020B0604020202020204" pitchFamily="34" charset="0"/>
                  </a:rPr>
                  <a:t>: expected LYs lost</a:t>
                </a:r>
              </a:p>
            </p:txBody>
          </p:sp>
        </mc:Choice>
        <mc:Fallback xmlns="">
          <p:sp>
            <p:nvSpPr>
              <p:cNvPr id="9" name="TextBox 8">
                <a:extLst>
                  <a:ext uri="{FF2B5EF4-FFF2-40B4-BE49-F238E27FC236}">
                    <a16:creationId xmlns:a16="http://schemas.microsoft.com/office/drawing/2014/main" id="{68544BEE-A911-A0EA-A015-DB5C9D7C562E}"/>
                  </a:ext>
                </a:extLst>
              </p:cNvPr>
              <p:cNvSpPr txBox="1">
                <a:spLocks noRot="1" noChangeAspect="1" noMove="1" noResize="1" noEditPoints="1" noAdjustHandles="1" noChangeArrowheads="1" noChangeShapeType="1" noTextEdit="1"/>
              </p:cNvSpPr>
              <p:nvPr/>
            </p:nvSpPr>
            <p:spPr>
              <a:xfrm>
                <a:off x="7160809" y="2715506"/>
                <a:ext cx="1868356" cy="307777"/>
              </a:xfrm>
              <a:prstGeom prst="rect">
                <a:avLst/>
              </a:prstGeom>
              <a:blipFill>
                <a:blip r:embed="rId7"/>
                <a:stretch>
                  <a:fillRect b="-1923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8A3E9D40-9CDB-3EBF-B17E-FE0872A689DF}"/>
                  </a:ext>
                </a:extLst>
              </p:cNvPr>
              <p:cNvSpPr txBox="1"/>
              <p:nvPr/>
            </p:nvSpPr>
            <p:spPr>
              <a:xfrm>
                <a:off x="7275644" y="3620051"/>
                <a:ext cx="1868356" cy="307777"/>
              </a:xfrm>
              <a:prstGeom prst="rect">
                <a:avLst/>
              </a:prstGeom>
              <a:noFill/>
            </p:spPr>
            <p:txBody>
              <a:bodyPr wrap="square" rtlCol="0">
                <a:spAutoFit/>
              </a:bodyPr>
              <a:lstStyle/>
              <a:p>
                <a:pPr>
                  <a:spcBef>
                    <a:spcPts val="0"/>
                  </a:spcBef>
                  <a:spcAft>
                    <a:spcPts val="0"/>
                  </a:spcAft>
                </a:pPr>
                <a14:m>
                  <m:oMath xmlns:m="http://schemas.openxmlformats.org/officeDocument/2006/math">
                    <m:sSub>
                      <m:sSubPr>
                        <m:ctrlPr>
                          <a:rPr lang="en-US" sz="1400" i="1" dirty="0" smtClean="0">
                            <a:solidFill>
                              <a:schemeClr val="bg2"/>
                            </a:solidFill>
                            <a:latin typeface="Cambria Math" panose="02040503050406030204" pitchFamily="18" charset="0"/>
                          </a:rPr>
                        </m:ctrlPr>
                      </m:sSubPr>
                      <m:e>
                        <m:r>
                          <a:rPr lang="en-US" sz="1400" b="0" i="1" dirty="0" smtClean="0">
                            <a:solidFill>
                              <a:schemeClr val="bg2"/>
                            </a:solidFill>
                            <a:latin typeface="Cambria Math" panose="02040503050406030204" pitchFamily="18" charset="0"/>
                          </a:rPr>
                          <m:t>𝑞</m:t>
                        </m:r>
                      </m:e>
                      <m:sub>
                        <m:r>
                          <a:rPr lang="en-US" sz="1400" i="1" dirty="0">
                            <a:solidFill>
                              <a:schemeClr val="bg2"/>
                            </a:solidFill>
                            <a:latin typeface="Cambria Math" panose="02040503050406030204" pitchFamily="18" charset="0"/>
                          </a:rPr>
                          <m:t>𝑖</m:t>
                        </m:r>
                      </m:sub>
                    </m:sSub>
                  </m:oMath>
                </a14:m>
                <a:r>
                  <a:rPr lang="en-US" sz="1400" dirty="0">
                    <a:solidFill>
                      <a:schemeClr val="bg2"/>
                    </a:solidFill>
                    <a:latin typeface="Arial" panose="020B0604020202020204" pitchFamily="34" charset="0"/>
                    <a:cs typeface="Arial" panose="020B0604020202020204" pitchFamily="34" charset="0"/>
                  </a:rPr>
                  <a:t>: utility</a:t>
                </a:r>
              </a:p>
            </p:txBody>
          </p:sp>
        </mc:Choice>
        <mc:Fallback xmlns="">
          <p:sp>
            <p:nvSpPr>
              <p:cNvPr id="10" name="TextBox 9">
                <a:extLst>
                  <a:ext uri="{FF2B5EF4-FFF2-40B4-BE49-F238E27FC236}">
                    <a16:creationId xmlns:a16="http://schemas.microsoft.com/office/drawing/2014/main" id="{8A3E9D40-9CDB-3EBF-B17E-FE0872A689DF}"/>
                  </a:ext>
                </a:extLst>
              </p:cNvPr>
              <p:cNvSpPr txBox="1">
                <a:spLocks noRot="1" noChangeAspect="1" noMove="1" noResize="1" noEditPoints="1" noAdjustHandles="1" noChangeArrowheads="1" noChangeShapeType="1" noTextEdit="1"/>
              </p:cNvSpPr>
              <p:nvPr/>
            </p:nvSpPr>
            <p:spPr>
              <a:xfrm>
                <a:off x="7275644" y="3620051"/>
                <a:ext cx="1868356" cy="307777"/>
              </a:xfrm>
              <a:prstGeom prst="rect">
                <a:avLst/>
              </a:prstGeom>
              <a:blipFill>
                <a:blip r:embed="rId8"/>
                <a:stretch>
                  <a:fillRect t="-4000" b="-20000"/>
                </a:stretch>
              </a:blipFill>
            </p:spPr>
            <p:txBody>
              <a:bodyPr/>
              <a:lstStyle/>
              <a:p>
                <a:r>
                  <a:rPr lang="en-US">
                    <a:noFill/>
                  </a:rPr>
                  <a:t> </a:t>
                </a:r>
              </a:p>
            </p:txBody>
          </p:sp>
        </mc:Fallback>
      </mc:AlternateContent>
      <p:pic>
        <p:nvPicPr>
          <p:cNvPr id="11" name="Picture 10">
            <a:extLst>
              <a:ext uri="{FF2B5EF4-FFF2-40B4-BE49-F238E27FC236}">
                <a16:creationId xmlns:a16="http://schemas.microsoft.com/office/drawing/2014/main" id="{2E29857B-F387-DB45-BB01-93D6F942121F}"/>
              </a:ext>
            </a:extLst>
          </p:cNvPr>
          <p:cNvPicPr>
            <a:picLocks noChangeAspect="1"/>
          </p:cNvPicPr>
          <p:nvPr/>
        </p:nvPicPr>
        <p:blipFill>
          <a:blip r:embed="rId9"/>
          <a:stretch>
            <a:fillRect/>
          </a:stretch>
        </p:blipFill>
        <p:spPr>
          <a:xfrm>
            <a:off x="2781437" y="855248"/>
            <a:ext cx="6059640" cy="624900"/>
          </a:xfrm>
          <a:prstGeom prst="rect">
            <a:avLst/>
          </a:prstGeom>
        </p:spPr>
      </p:pic>
    </p:spTree>
    <p:extLst>
      <p:ext uri="{BB962C8B-B14F-4D97-AF65-F5344CB8AC3E}">
        <p14:creationId xmlns:p14="http://schemas.microsoft.com/office/powerpoint/2010/main" val="15641158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E1097ED-76D5-B632-1F88-9203A5B511FB}"/>
              </a:ext>
            </a:extLst>
          </p:cNvPr>
          <p:cNvPicPr>
            <a:picLocks noChangeAspect="1"/>
          </p:cNvPicPr>
          <p:nvPr/>
        </p:nvPicPr>
        <p:blipFill>
          <a:blip r:embed="rId3"/>
          <a:stretch>
            <a:fillRect/>
          </a:stretch>
        </p:blipFill>
        <p:spPr>
          <a:xfrm>
            <a:off x="831527" y="1313381"/>
            <a:ext cx="4992223" cy="2320460"/>
          </a:xfrm>
          <a:prstGeom prst="rect">
            <a:avLst/>
          </a:prstGeom>
        </p:spPr>
      </p:pic>
      <p:sp>
        <p:nvSpPr>
          <p:cNvPr id="9" name="Content Placeholder 2">
            <a:extLst>
              <a:ext uri="{FF2B5EF4-FFF2-40B4-BE49-F238E27FC236}">
                <a16:creationId xmlns:a16="http://schemas.microsoft.com/office/drawing/2014/main" id="{7915C8A4-5B27-A24A-88A7-A966FC0C5112}"/>
              </a:ext>
            </a:extLst>
          </p:cNvPr>
          <p:cNvSpPr txBox="1">
            <a:spLocks/>
          </p:cNvSpPr>
          <p:nvPr/>
        </p:nvSpPr>
        <p:spPr>
          <a:xfrm>
            <a:off x="808928" y="847566"/>
            <a:ext cx="7700961" cy="3693954"/>
          </a:xfrm>
          <a:prstGeom prst="rect">
            <a:avLst/>
          </a:prstGeom>
        </p:spPr>
        <p:txBody>
          <a:bodyPr vert="horz" lIns="0" tIns="45720" rIns="0" bIns="45720" rtlCol="0">
            <a:normAutofit/>
          </a:bodyPr>
          <a:lstStyle>
            <a:lvl1pPr marL="342900" indent="-342900" algn="l" defTabSz="457200" rtl="0" eaLnBrk="1" fontAlgn="base" hangingPunct="1">
              <a:spcBef>
                <a:spcPct val="20000"/>
              </a:spcBef>
              <a:spcAft>
                <a:spcPct val="0"/>
              </a:spcAft>
              <a:buClr>
                <a:schemeClr val="bg2"/>
              </a:buClr>
              <a:buFont typeface="Wingdings" pitchFamily="2" charset="2"/>
              <a:defRPr kern="1200" spc="20">
                <a:solidFill>
                  <a:schemeClr val="tx1"/>
                </a:solidFill>
                <a:latin typeface="Arial"/>
                <a:ea typeface="ＭＳ Ｐゴシック" charset="0"/>
                <a:cs typeface="ＭＳ Ｐゴシック" charset="0"/>
              </a:defRPr>
            </a:lvl1pPr>
            <a:lvl2pPr marL="288925" indent="-288925" algn="l" defTabSz="457200" rtl="0" eaLnBrk="1" fontAlgn="base" hangingPunct="1">
              <a:spcBef>
                <a:spcPct val="20000"/>
              </a:spcBef>
              <a:spcAft>
                <a:spcPct val="0"/>
              </a:spcAft>
              <a:buClr>
                <a:schemeClr val="bg2"/>
              </a:buClr>
              <a:buFont typeface="Wingdings" pitchFamily="2" charset="2"/>
              <a:buChar char="§"/>
              <a:defRPr kern="1200">
                <a:solidFill>
                  <a:srgbClr val="595959"/>
                </a:solidFill>
                <a:latin typeface="Arial"/>
                <a:ea typeface="ＭＳ Ｐゴシック" charset="0"/>
                <a:cs typeface="+mn-cs"/>
              </a:defRPr>
            </a:lvl2pPr>
            <a:lvl3pPr marL="569913" indent="-225425" algn="l" defTabSz="457200" rtl="0" eaLnBrk="1" fontAlgn="base" hangingPunct="1">
              <a:spcBef>
                <a:spcPct val="20000"/>
              </a:spcBef>
              <a:spcAft>
                <a:spcPct val="0"/>
              </a:spcAft>
              <a:buClr>
                <a:schemeClr val="bg2"/>
              </a:buClr>
              <a:buSzPct val="102000"/>
              <a:buFont typeface="Source Sans Pro" panose="020F0502020204030204" pitchFamily="34" charset="0"/>
              <a:buChar char="›"/>
              <a:defRPr kern="1200">
                <a:solidFill>
                  <a:srgbClr val="595959"/>
                </a:solidFill>
                <a:latin typeface="Arial"/>
                <a:ea typeface="ＭＳ Ｐゴシック" charset="0"/>
                <a:cs typeface="+mn-cs"/>
              </a:defRPr>
            </a:lvl3pPr>
            <a:lvl4pPr marL="914400" indent="-227013" algn="l" defTabSz="457200" rtl="0" eaLnBrk="1" fontAlgn="base" hangingPunct="1">
              <a:spcBef>
                <a:spcPct val="20000"/>
              </a:spcBef>
              <a:spcAft>
                <a:spcPct val="0"/>
              </a:spcAft>
              <a:buClr>
                <a:schemeClr val="bg2"/>
              </a:buClr>
              <a:buFont typeface="Arial" panose="020B0604020202020204" pitchFamily="34" charset="0"/>
              <a:buChar char="•"/>
              <a:defRPr kern="1200">
                <a:solidFill>
                  <a:srgbClr val="595959"/>
                </a:solidFill>
                <a:latin typeface="Arial"/>
                <a:ea typeface="ＭＳ Ｐゴシック" charset="0"/>
                <a:cs typeface="+mn-cs"/>
              </a:defRPr>
            </a:lvl4pPr>
            <a:lvl5pPr marL="1258888" indent="-227013" algn="l" defTabSz="457200" rtl="0" eaLnBrk="1" fontAlgn="base" hangingPunct="1">
              <a:spcBef>
                <a:spcPct val="20000"/>
              </a:spcBef>
              <a:spcAft>
                <a:spcPct val="0"/>
              </a:spcAft>
              <a:buClr>
                <a:schemeClr val="bg2"/>
              </a:buClr>
              <a:buFont typeface="Source Sans Pro" panose="020F0502020204030204" pitchFamily="34" charset="0"/>
              <a:buChar char="–"/>
              <a:defRPr kern="1200">
                <a:solidFill>
                  <a:srgbClr val="595959"/>
                </a:solidFill>
                <a:latin typeface="Arial"/>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Aft>
                <a:spcPts val="600"/>
              </a:spcAft>
            </a:pPr>
            <a:endParaRPr lang="en-US" dirty="0"/>
          </a:p>
        </p:txBody>
      </p:sp>
      <p:sp>
        <p:nvSpPr>
          <p:cNvPr id="2" name="Title 1">
            <a:extLst>
              <a:ext uri="{FF2B5EF4-FFF2-40B4-BE49-F238E27FC236}">
                <a16:creationId xmlns:a16="http://schemas.microsoft.com/office/drawing/2014/main" id="{66EED292-B329-4B4A-8376-75CEB062F51E}"/>
              </a:ext>
            </a:extLst>
          </p:cNvPr>
          <p:cNvSpPr>
            <a:spLocks noGrp="1"/>
          </p:cNvSpPr>
          <p:nvPr>
            <p:ph type="title"/>
          </p:nvPr>
        </p:nvSpPr>
        <p:spPr/>
        <p:txBody>
          <a:bodyPr/>
          <a:lstStyle/>
          <a:p>
            <a:r>
              <a:rPr lang="en-US" dirty="0"/>
              <a:t>Optimization problem</a:t>
            </a:r>
          </a:p>
        </p:txBody>
      </p:sp>
      <p:sp>
        <p:nvSpPr>
          <p:cNvPr id="11" name="Content Placeholder 2">
            <a:extLst>
              <a:ext uri="{FF2B5EF4-FFF2-40B4-BE49-F238E27FC236}">
                <a16:creationId xmlns:a16="http://schemas.microsoft.com/office/drawing/2014/main" id="{5F363407-C657-1C4E-9DB8-7ED20C0F08EC}"/>
              </a:ext>
            </a:extLst>
          </p:cNvPr>
          <p:cNvSpPr txBox="1">
            <a:spLocks/>
          </p:cNvSpPr>
          <p:nvPr/>
        </p:nvSpPr>
        <p:spPr>
          <a:xfrm>
            <a:off x="6484767" y="689199"/>
            <a:ext cx="2164970" cy="1306421"/>
          </a:xfrm>
          <a:prstGeom prst="rect">
            <a:avLst/>
          </a:prstGeom>
        </p:spPr>
        <p:txBody>
          <a:bodyPr vert="horz" lIns="0" tIns="45720" rIns="0" bIns="45720" rtlCol="0">
            <a:normAutofit/>
          </a:bodyPr>
          <a:lstStyle>
            <a:lvl1pPr marL="342900" indent="-342900" algn="l" defTabSz="457200" rtl="0" eaLnBrk="1" fontAlgn="base" hangingPunct="1">
              <a:spcBef>
                <a:spcPct val="20000"/>
              </a:spcBef>
              <a:spcAft>
                <a:spcPct val="0"/>
              </a:spcAft>
              <a:buClr>
                <a:schemeClr val="bg2"/>
              </a:buClr>
              <a:buFont typeface="Wingdings" pitchFamily="2" charset="2"/>
              <a:defRPr kern="1200" spc="20">
                <a:solidFill>
                  <a:schemeClr val="tx1"/>
                </a:solidFill>
                <a:latin typeface="Arial"/>
                <a:ea typeface="ＭＳ Ｐゴシック" charset="0"/>
                <a:cs typeface="ＭＳ Ｐゴシック" charset="0"/>
              </a:defRPr>
            </a:lvl1pPr>
            <a:lvl2pPr marL="288925" indent="-288925" algn="l" defTabSz="457200" rtl="0" eaLnBrk="1" fontAlgn="base" hangingPunct="1">
              <a:spcBef>
                <a:spcPct val="20000"/>
              </a:spcBef>
              <a:spcAft>
                <a:spcPct val="0"/>
              </a:spcAft>
              <a:buClr>
                <a:schemeClr val="bg2"/>
              </a:buClr>
              <a:buFont typeface="Wingdings" pitchFamily="2" charset="2"/>
              <a:buChar char="§"/>
              <a:defRPr kern="1200">
                <a:solidFill>
                  <a:srgbClr val="595959"/>
                </a:solidFill>
                <a:latin typeface="Arial"/>
                <a:ea typeface="ＭＳ Ｐゴシック" charset="0"/>
                <a:cs typeface="+mn-cs"/>
              </a:defRPr>
            </a:lvl2pPr>
            <a:lvl3pPr marL="569913" indent="-225425" algn="l" defTabSz="457200" rtl="0" eaLnBrk="1" fontAlgn="base" hangingPunct="1">
              <a:spcBef>
                <a:spcPct val="20000"/>
              </a:spcBef>
              <a:spcAft>
                <a:spcPct val="0"/>
              </a:spcAft>
              <a:buClr>
                <a:schemeClr val="bg2"/>
              </a:buClr>
              <a:buSzPct val="102000"/>
              <a:buFont typeface="Source Sans Pro" panose="020F0502020204030204" pitchFamily="34" charset="0"/>
              <a:buChar char="›"/>
              <a:defRPr kern="1200">
                <a:solidFill>
                  <a:srgbClr val="595959"/>
                </a:solidFill>
                <a:latin typeface="Arial"/>
                <a:ea typeface="ＭＳ Ｐゴシック" charset="0"/>
                <a:cs typeface="+mn-cs"/>
              </a:defRPr>
            </a:lvl3pPr>
            <a:lvl4pPr marL="914400" indent="-227013" algn="l" defTabSz="457200" rtl="0" eaLnBrk="1" fontAlgn="base" hangingPunct="1">
              <a:spcBef>
                <a:spcPct val="20000"/>
              </a:spcBef>
              <a:spcAft>
                <a:spcPct val="0"/>
              </a:spcAft>
              <a:buClr>
                <a:schemeClr val="bg2"/>
              </a:buClr>
              <a:buFont typeface="Arial" panose="020B0604020202020204" pitchFamily="34" charset="0"/>
              <a:buChar char="•"/>
              <a:defRPr kern="1200">
                <a:solidFill>
                  <a:srgbClr val="595959"/>
                </a:solidFill>
                <a:latin typeface="Arial"/>
                <a:ea typeface="ＭＳ Ｐゴシック" charset="0"/>
                <a:cs typeface="+mn-cs"/>
              </a:defRPr>
            </a:lvl4pPr>
            <a:lvl5pPr marL="1258888" indent="-227013" algn="l" defTabSz="457200" rtl="0" eaLnBrk="1" fontAlgn="base" hangingPunct="1">
              <a:spcBef>
                <a:spcPct val="20000"/>
              </a:spcBef>
              <a:spcAft>
                <a:spcPct val="0"/>
              </a:spcAft>
              <a:buClr>
                <a:schemeClr val="bg2"/>
              </a:buClr>
              <a:buFont typeface="Source Sans Pro" panose="020F0502020204030204" pitchFamily="34" charset="0"/>
              <a:buChar char="–"/>
              <a:defRPr kern="1200">
                <a:solidFill>
                  <a:srgbClr val="595959"/>
                </a:solidFill>
                <a:latin typeface="Arial"/>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Aft>
                <a:spcPts val="600"/>
              </a:spcAft>
            </a:pPr>
            <a:r>
              <a:rPr lang="en-US" dirty="0">
                <a:solidFill>
                  <a:schemeClr val="bg2"/>
                </a:solidFill>
              </a:rPr>
              <a:t>4 objectives: new infections, deaths, LYs lost, QALYs lost </a:t>
            </a:r>
          </a:p>
          <a:p>
            <a:pPr marL="0" indent="-457200">
              <a:spcAft>
                <a:spcPts val="600"/>
              </a:spcAft>
            </a:pPr>
            <a:endParaRPr lang="en-US" dirty="0"/>
          </a:p>
          <a:p>
            <a:pPr marL="0" indent="0">
              <a:spcAft>
                <a:spcPts val="600"/>
              </a:spcAft>
            </a:pPr>
            <a:endParaRPr lang="en-US" dirty="0">
              <a:solidFill>
                <a:schemeClr val="bg2"/>
              </a:solidFill>
            </a:endParaRPr>
          </a:p>
          <a:p>
            <a:pPr marL="0" indent="-457200">
              <a:spcAft>
                <a:spcPts val="600"/>
              </a:spcAft>
            </a:pPr>
            <a:endParaRPr lang="en-US" dirty="0"/>
          </a:p>
          <a:p>
            <a:pPr marL="0" indent="-457200">
              <a:spcAft>
                <a:spcPts val="600"/>
              </a:spcAft>
            </a:pPr>
            <a:endParaRPr lang="en-US" dirty="0"/>
          </a:p>
        </p:txBody>
      </p:sp>
      <p:grpSp>
        <p:nvGrpSpPr>
          <p:cNvPr id="5" name="Group 4">
            <a:extLst>
              <a:ext uri="{FF2B5EF4-FFF2-40B4-BE49-F238E27FC236}">
                <a16:creationId xmlns:a16="http://schemas.microsoft.com/office/drawing/2014/main" id="{006E6E97-751A-754A-B224-F0DC11A781F3}"/>
              </a:ext>
            </a:extLst>
          </p:cNvPr>
          <p:cNvGrpSpPr/>
          <p:nvPr/>
        </p:nvGrpSpPr>
        <p:grpSpPr>
          <a:xfrm>
            <a:off x="2193198" y="3945221"/>
            <a:ext cx="4343400" cy="586740"/>
            <a:chOff x="611581" y="3215640"/>
            <a:chExt cx="4343400" cy="586740"/>
          </a:xfrm>
        </p:grpSpPr>
        <p:sp>
          <p:nvSpPr>
            <p:cNvPr id="13" name="Rounded Rectangle 12">
              <a:extLst>
                <a:ext uri="{FF2B5EF4-FFF2-40B4-BE49-F238E27FC236}">
                  <a16:creationId xmlns:a16="http://schemas.microsoft.com/office/drawing/2014/main" id="{4942667A-8C3F-D443-AB2E-6E344477EBEC}"/>
                </a:ext>
              </a:extLst>
            </p:cNvPr>
            <p:cNvSpPr/>
            <p:nvPr/>
          </p:nvSpPr>
          <p:spPr>
            <a:xfrm>
              <a:off x="611581" y="3215640"/>
              <a:ext cx="4343400" cy="586740"/>
            </a:xfrm>
            <a:prstGeom prst="roundRect">
              <a:avLst/>
            </a:prstGeom>
            <a:solidFill>
              <a:schemeClr val="accent6">
                <a:lumMod val="40000"/>
                <a:lumOff val="60000"/>
              </a:schemeClr>
            </a:solidFill>
            <a:ln w="19050">
              <a:solidFill>
                <a:srgbClr val="25355A"/>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dirty="0"/>
            </a:p>
          </p:txBody>
        </p:sp>
        <p:sp>
          <p:nvSpPr>
            <p:cNvPr id="12" name="Content Placeholder 2">
              <a:extLst>
                <a:ext uri="{FF2B5EF4-FFF2-40B4-BE49-F238E27FC236}">
                  <a16:creationId xmlns:a16="http://schemas.microsoft.com/office/drawing/2014/main" id="{36891DCE-5E80-3D4F-96CF-AE6182D10815}"/>
                </a:ext>
              </a:extLst>
            </p:cNvPr>
            <p:cNvSpPr txBox="1">
              <a:spLocks/>
            </p:cNvSpPr>
            <p:nvPr/>
          </p:nvSpPr>
          <p:spPr>
            <a:xfrm>
              <a:off x="1587816" y="3302762"/>
              <a:ext cx="2868296" cy="412496"/>
            </a:xfrm>
            <a:prstGeom prst="rect">
              <a:avLst/>
            </a:prstGeom>
            <a:ln>
              <a:noFill/>
            </a:ln>
          </p:spPr>
          <p:txBody>
            <a:bodyPr vert="horz" lIns="0" tIns="45720" rIns="0" bIns="45720" rtlCol="0">
              <a:noAutofit/>
            </a:bodyPr>
            <a:lstStyle>
              <a:lvl1pPr marL="342900" indent="-342900" algn="l" defTabSz="457200" rtl="0" eaLnBrk="1" fontAlgn="base" hangingPunct="1">
                <a:spcBef>
                  <a:spcPct val="20000"/>
                </a:spcBef>
                <a:spcAft>
                  <a:spcPct val="0"/>
                </a:spcAft>
                <a:buClr>
                  <a:schemeClr val="bg2"/>
                </a:buClr>
                <a:buFont typeface="Wingdings" pitchFamily="2" charset="2"/>
                <a:defRPr kern="1200" spc="20">
                  <a:solidFill>
                    <a:schemeClr val="tx1"/>
                  </a:solidFill>
                  <a:latin typeface="Arial"/>
                  <a:ea typeface="ＭＳ Ｐゴシック" charset="0"/>
                  <a:cs typeface="ＭＳ Ｐゴシック" charset="0"/>
                </a:defRPr>
              </a:lvl1pPr>
              <a:lvl2pPr marL="288925" indent="-288925" algn="l" defTabSz="457200" rtl="0" eaLnBrk="1" fontAlgn="base" hangingPunct="1">
                <a:spcBef>
                  <a:spcPct val="20000"/>
                </a:spcBef>
                <a:spcAft>
                  <a:spcPct val="0"/>
                </a:spcAft>
                <a:buClr>
                  <a:schemeClr val="bg2"/>
                </a:buClr>
                <a:buFont typeface="Wingdings" pitchFamily="2" charset="2"/>
                <a:buChar char="§"/>
                <a:defRPr kern="1200">
                  <a:solidFill>
                    <a:srgbClr val="595959"/>
                  </a:solidFill>
                  <a:latin typeface="Arial"/>
                  <a:ea typeface="ＭＳ Ｐゴシック" charset="0"/>
                  <a:cs typeface="+mn-cs"/>
                </a:defRPr>
              </a:lvl2pPr>
              <a:lvl3pPr marL="569913" indent="-225425" algn="l" defTabSz="457200" rtl="0" eaLnBrk="1" fontAlgn="base" hangingPunct="1">
                <a:spcBef>
                  <a:spcPct val="20000"/>
                </a:spcBef>
                <a:spcAft>
                  <a:spcPct val="0"/>
                </a:spcAft>
                <a:buClr>
                  <a:schemeClr val="bg2"/>
                </a:buClr>
                <a:buSzPct val="102000"/>
                <a:buFont typeface="Source Sans Pro" panose="020F0502020204030204" pitchFamily="34" charset="0"/>
                <a:buChar char="›"/>
                <a:defRPr kern="1200">
                  <a:solidFill>
                    <a:srgbClr val="595959"/>
                  </a:solidFill>
                  <a:latin typeface="Arial"/>
                  <a:ea typeface="ＭＳ Ｐゴシック" charset="0"/>
                  <a:cs typeface="+mn-cs"/>
                </a:defRPr>
              </a:lvl3pPr>
              <a:lvl4pPr marL="914400" indent="-227013" algn="l" defTabSz="457200" rtl="0" eaLnBrk="1" fontAlgn="base" hangingPunct="1">
                <a:spcBef>
                  <a:spcPct val="20000"/>
                </a:spcBef>
                <a:spcAft>
                  <a:spcPct val="0"/>
                </a:spcAft>
                <a:buClr>
                  <a:schemeClr val="bg2"/>
                </a:buClr>
                <a:buFont typeface="Arial" panose="020B0604020202020204" pitchFamily="34" charset="0"/>
                <a:buChar char="•"/>
                <a:defRPr kern="1200">
                  <a:solidFill>
                    <a:srgbClr val="595959"/>
                  </a:solidFill>
                  <a:latin typeface="Arial"/>
                  <a:ea typeface="ＭＳ Ｐゴシック" charset="0"/>
                  <a:cs typeface="+mn-cs"/>
                </a:defRPr>
              </a:lvl4pPr>
              <a:lvl5pPr marL="1258888" indent="-227013" algn="l" defTabSz="457200" rtl="0" eaLnBrk="1" fontAlgn="base" hangingPunct="1">
                <a:spcBef>
                  <a:spcPct val="20000"/>
                </a:spcBef>
                <a:spcAft>
                  <a:spcPct val="0"/>
                </a:spcAft>
                <a:buClr>
                  <a:schemeClr val="bg2"/>
                </a:buClr>
                <a:buFont typeface="Source Sans Pro" panose="020F0502020204030204" pitchFamily="34" charset="0"/>
                <a:buChar char="–"/>
                <a:defRPr kern="1200">
                  <a:solidFill>
                    <a:srgbClr val="595959"/>
                  </a:solidFill>
                  <a:latin typeface="Arial"/>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Aft>
                  <a:spcPts val="600"/>
                </a:spcAft>
              </a:pPr>
              <a:r>
                <a:rPr lang="en-US" b="1" dirty="0"/>
                <a:t>No analytical solution</a:t>
              </a:r>
            </a:p>
          </p:txBody>
        </p:sp>
      </p:grpSp>
      <p:cxnSp>
        <p:nvCxnSpPr>
          <p:cNvPr id="6" name="Straight Arrow Connector 5">
            <a:extLst>
              <a:ext uri="{FF2B5EF4-FFF2-40B4-BE49-F238E27FC236}">
                <a16:creationId xmlns:a16="http://schemas.microsoft.com/office/drawing/2014/main" id="{CE186C7A-A327-FDAE-A8EC-0FCD2E56005E}"/>
              </a:ext>
            </a:extLst>
          </p:cNvPr>
          <p:cNvCxnSpPr>
            <a:cxnSpLocks/>
          </p:cNvCxnSpPr>
          <p:nvPr/>
        </p:nvCxnSpPr>
        <p:spPr>
          <a:xfrm flipH="1">
            <a:off x="3169433" y="1111205"/>
            <a:ext cx="2903054" cy="423007"/>
          </a:xfrm>
          <a:prstGeom prst="straightConnector1">
            <a:avLst/>
          </a:prstGeom>
          <a:ln w="26424">
            <a:tailEnd type="triangle"/>
          </a:ln>
        </p:spPr>
        <p:style>
          <a:lnRef idx="2">
            <a:schemeClr val="accent1"/>
          </a:lnRef>
          <a:fillRef idx="0">
            <a:schemeClr val="accent1"/>
          </a:fillRef>
          <a:effectRef idx="1">
            <a:schemeClr val="accent1"/>
          </a:effectRef>
          <a:fontRef idx="minor">
            <a:schemeClr val="tx1"/>
          </a:fontRef>
        </p:style>
      </p:cxnSp>
      <p:cxnSp>
        <p:nvCxnSpPr>
          <p:cNvPr id="20" name="Straight Arrow Connector 19">
            <a:extLst>
              <a:ext uri="{FF2B5EF4-FFF2-40B4-BE49-F238E27FC236}">
                <a16:creationId xmlns:a16="http://schemas.microsoft.com/office/drawing/2014/main" id="{2F153CF5-D494-6755-592A-AB25D179BF26}"/>
              </a:ext>
            </a:extLst>
          </p:cNvPr>
          <p:cNvCxnSpPr>
            <a:cxnSpLocks/>
          </p:cNvCxnSpPr>
          <p:nvPr/>
        </p:nvCxnSpPr>
        <p:spPr>
          <a:xfrm flipH="1">
            <a:off x="4180114" y="2269732"/>
            <a:ext cx="2356484"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3" name="Content Placeholder 2">
            <a:extLst>
              <a:ext uri="{FF2B5EF4-FFF2-40B4-BE49-F238E27FC236}">
                <a16:creationId xmlns:a16="http://schemas.microsoft.com/office/drawing/2014/main" id="{D84813FE-A72C-2121-5077-622840C6DDE6}"/>
              </a:ext>
            </a:extLst>
          </p:cNvPr>
          <p:cNvSpPr txBox="1">
            <a:spLocks/>
          </p:cNvSpPr>
          <p:nvPr/>
        </p:nvSpPr>
        <p:spPr>
          <a:xfrm>
            <a:off x="6932506" y="2096720"/>
            <a:ext cx="1572531" cy="419650"/>
          </a:xfrm>
          <a:prstGeom prst="rect">
            <a:avLst/>
          </a:prstGeom>
        </p:spPr>
        <p:txBody>
          <a:bodyPr vert="horz" lIns="0" tIns="45720" rIns="0" bIns="45720" rtlCol="0">
            <a:normAutofit lnSpcReduction="10000"/>
          </a:bodyPr>
          <a:lstStyle>
            <a:lvl1pPr marL="342900" indent="-342900" algn="l" defTabSz="457200" rtl="0" eaLnBrk="1" fontAlgn="base" hangingPunct="1">
              <a:spcBef>
                <a:spcPct val="20000"/>
              </a:spcBef>
              <a:spcAft>
                <a:spcPct val="0"/>
              </a:spcAft>
              <a:buClr>
                <a:schemeClr val="bg2"/>
              </a:buClr>
              <a:buFont typeface="Wingdings" pitchFamily="2" charset="2"/>
              <a:defRPr kern="1200" spc="20">
                <a:solidFill>
                  <a:schemeClr val="tx1"/>
                </a:solidFill>
                <a:latin typeface="Arial"/>
                <a:ea typeface="ＭＳ Ｐゴシック" charset="0"/>
                <a:cs typeface="ＭＳ Ｐゴシック" charset="0"/>
              </a:defRPr>
            </a:lvl1pPr>
            <a:lvl2pPr marL="288925" indent="-288925" algn="l" defTabSz="457200" rtl="0" eaLnBrk="1" fontAlgn="base" hangingPunct="1">
              <a:spcBef>
                <a:spcPct val="20000"/>
              </a:spcBef>
              <a:spcAft>
                <a:spcPct val="0"/>
              </a:spcAft>
              <a:buClr>
                <a:schemeClr val="bg2"/>
              </a:buClr>
              <a:buFont typeface="Wingdings" pitchFamily="2" charset="2"/>
              <a:buChar char="§"/>
              <a:defRPr kern="1200">
                <a:solidFill>
                  <a:srgbClr val="595959"/>
                </a:solidFill>
                <a:latin typeface="Arial"/>
                <a:ea typeface="ＭＳ Ｐゴシック" charset="0"/>
                <a:cs typeface="+mn-cs"/>
              </a:defRPr>
            </a:lvl2pPr>
            <a:lvl3pPr marL="569913" indent="-225425" algn="l" defTabSz="457200" rtl="0" eaLnBrk="1" fontAlgn="base" hangingPunct="1">
              <a:spcBef>
                <a:spcPct val="20000"/>
              </a:spcBef>
              <a:spcAft>
                <a:spcPct val="0"/>
              </a:spcAft>
              <a:buClr>
                <a:schemeClr val="bg2"/>
              </a:buClr>
              <a:buSzPct val="102000"/>
              <a:buFont typeface="Source Sans Pro" panose="020F0502020204030204" pitchFamily="34" charset="0"/>
              <a:buChar char="›"/>
              <a:defRPr kern="1200">
                <a:solidFill>
                  <a:srgbClr val="595959"/>
                </a:solidFill>
                <a:latin typeface="Arial"/>
                <a:ea typeface="ＭＳ Ｐゴシック" charset="0"/>
                <a:cs typeface="+mn-cs"/>
              </a:defRPr>
            </a:lvl3pPr>
            <a:lvl4pPr marL="914400" indent="-227013" algn="l" defTabSz="457200" rtl="0" eaLnBrk="1" fontAlgn="base" hangingPunct="1">
              <a:spcBef>
                <a:spcPct val="20000"/>
              </a:spcBef>
              <a:spcAft>
                <a:spcPct val="0"/>
              </a:spcAft>
              <a:buClr>
                <a:schemeClr val="bg2"/>
              </a:buClr>
              <a:buFont typeface="Arial" panose="020B0604020202020204" pitchFamily="34" charset="0"/>
              <a:buChar char="•"/>
              <a:defRPr kern="1200">
                <a:solidFill>
                  <a:srgbClr val="595959"/>
                </a:solidFill>
                <a:latin typeface="Arial"/>
                <a:ea typeface="ＭＳ Ｐゴシック" charset="0"/>
                <a:cs typeface="+mn-cs"/>
              </a:defRPr>
            </a:lvl4pPr>
            <a:lvl5pPr marL="1258888" indent="-227013" algn="l" defTabSz="457200" rtl="0" eaLnBrk="1" fontAlgn="base" hangingPunct="1">
              <a:spcBef>
                <a:spcPct val="20000"/>
              </a:spcBef>
              <a:spcAft>
                <a:spcPct val="0"/>
              </a:spcAft>
              <a:buClr>
                <a:schemeClr val="bg2"/>
              </a:buClr>
              <a:buFont typeface="Source Sans Pro" panose="020F0502020204030204" pitchFamily="34" charset="0"/>
              <a:buChar char="–"/>
              <a:defRPr kern="1200">
                <a:solidFill>
                  <a:srgbClr val="595959"/>
                </a:solidFill>
                <a:latin typeface="Arial"/>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Aft>
                <a:spcPts val="600"/>
              </a:spcAft>
            </a:pPr>
            <a:r>
              <a:rPr lang="en-US" dirty="0">
                <a:solidFill>
                  <a:schemeClr val="bg2"/>
                </a:solidFill>
              </a:rPr>
              <a:t>vaccine supply</a:t>
            </a:r>
          </a:p>
          <a:p>
            <a:pPr marL="0" indent="-457200">
              <a:spcAft>
                <a:spcPts val="600"/>
              </a:spcAft>
            </a:pPr>
            <a:endParaRPr lang="en-US" dirty="0"/>
          </a:p>
          <a:p>
            <a:pPr marL="0" indent="-457200">
              <a:spcAft>
                <a:spcPts val="600"/>
              </a:spcAft>
            </a:pPr>
            <a:endParaRPr lang="en-US" dirty="0"/>
          </a:p>
        </p:txBody>
      </p:sp>
      <p:sp>
        <p:nvSpPr>
          <p:cNvPr id="25" name="Content Placeholder 2">
            <a:extLst>
              <a:ext uri="{FF2B5EF4-FFF2-40B4-BE49-F238E27FC236}">
                <a16:creationId xmlns:a16="http://schemas.microsoft.com/office/drawing/2014/main" id="{AEC79A25-8669-E08E-9EE8-17FFB6E22639}"/>
              </a:ext>
            </a:extLst>
          </p:cNvPr>
          <p:cNvSpPr txBox="1">
            <a:spLocks/>
          </p:cNvSpPr>
          <p:nvPr/>
        </p:nvSpPr>
        <p:spPr>
          <a:xfrm>
            <a:off x="6932505" y="2735492"/>
            <a:ext cx="1572531" cy="712261"/>
          </a:xfrm>
          <a:prstGeom prst="rect">
            <a:avLst/>
          </a:prstGeom>
        </p:spPr>
        <p:txBody>
          <a:bodyPr vert="horz" lIns="0" tIns="45720" rIns="0" bIns="45720" rtlCol="0">
            <a:normAutofit/>
          </a:bodyPr>
          <a:lstStyle>
            <a:lvl1pPr marL="342900" indent="-342900" algn="l" defTabSz="457200" rtl="0" eaLnBrk="1" fontAlgn="base" hangingPunct="1">
              <a:spcBef>
                <a:spcPct val="20000"/>
              </a:spcBef>
              <a:spcAft>
                <a:spcPct val="0"/>
              </a:spcAft>
              <a:buClr>
                <a:schemeClr val="bg2"/>
              </a:buClr>
              <a:buFont typeface="Wingdings" pitchFamily="2" charset="2"/>
              <a:defRPr kern="1200" spc="20">
                <a:solidFill>
                  <a:schemeClr val="tx1"/>
                </a:solidFill>
                <a:latin typeface="Arial"/>
                <a:ea typeface="ＭＳ Ｐゴシック" charset="0"/>
                <a:cs typeface="ＭＳ Ｐゴシック" charset="0"/>
              </a:defRPr>
            </a:lvl1pPr>
            <a:lvl2pPr marL="288925" indent="-288925" algn="l" defTabSz="457200" rtl="0" eaLnBrk="1" fontAlgn="base" hangingPunct="1">
              <a:spcBef>
                <a:spcPct val="20000"/>
              </a:spcBef>
              <a:spcAft>
                <a:spcPct val="0"/>
              </a:spcAft>
              <a:buClr>
                <a:schemeClr val="bg2"/>
              </a:buClr>
              <a:buFont typeface="Wingdings" pitchFamily="2" charset="2"/>
              <a:buChar char="§"/>
              <a:defRPr kern="1200">
                <a:solidFill>
                  <a:srgbClr val="595959"/>
                </a:solidFill>
                <a:latin typeface="Arial"/>
                <a:ea typeface="ＭＳ Ｐゴシック" charset="0"/>
                <a:cs typeface="+mn-cs"/>
              </a:defRPr>
            </a:lvl2pPr>
            <a:lvl3pPr marL="569913" indent="-225425" algn="l" defTabSz="457200" rtl="0" eaLnBrk="1" fontAlgn="base" hangingPunct="1">
              <a:spcBef>
                <a:spcPct val="20000"/>
              </a:spcBef>
              <a:spcAft>
                <a:spcPct val="0"/>
              </a:spcAft>
              <a:buClr>
                <a:schemeClr val="bg2"/>
              </a:buClr>
              <a:buSzPct val="102000"/>
              <a:buFont typeface="Source Sans Pro" panose="020F0502020204030204" pitchFamily="34" charset="0"/>
              <a:buChar char="›"/>
              <a:defRPr kern="1200">
                <a:solidFill>
                  <a:srgbClr val="595959"/>
                </a:solidFill>
                <a:latin typeface="Arial"/>
                <a:ea typeface="ＭＳ Ｐゴシック" charset="0"/>
                <a:cs typeface="+mn-cs"/>
              </a:defRPr>
            </a:lvl3pPr>
            <a:lvl4pPr marL="914400" indent="-227013" algn="l" defTabSz="457200" rtl="0" eaLnBrk="1" fontAlgn="base" hangingPunct="1">
              <a:spcBef>
                <a:spcPct val="20000"/>
              </a:spcBef>
              <a:spcAft>
                <a:spcPct val="0"/>
              </a:spcAft>
              <a:buClr>
                <a:schemeClr val="bg2"/>
              </a:buClr>
              <a:buFont typeface="Arial" panose="020B0604020202020204" pitchFamily="34" charset="0"/>
              <a:buChar char="•"/>
              <a:defRPr kern="1200">
                <a:solidFill>
                  <a:srgbClr val="595959"/>
                </a:solidFill>
                <a:latin typeface="Arial"/>
                <a:ea typeface="ＭＳ Ｐゴシック" charset="0"/>
                <a:cs typeface="+mn-cs"/>
              </a:defRPr>
            </a:lvl4pPr>
            <a:lvl5pPr marL="1258888" indent="-227013" algn="l" defTabSz="457200" rtl="0" eaLnBrk="1" fontAlgn="base" hangingPunct="1">
              <a:spcBef>
                <a:spcPct val="20000"/>
              </a:spcBef>
              <a:spcAft>
                <a:spcPct val="0"/>
              </a:spcAft>
              <a:buClr>
                <a:schemeClr val="bg2"/>
              </a:buClr>
              <a:buFont typeface="Source Sans Pro" panose="020F0502020204030204" pitchFamily="34" charset="0"/>
              <a:buChar char="–"/>
              <a:defRPr kern="1200">
                <a:solidFill>
                  <a:srgbClr val="595959"/>
                </a:solidFill>
                <a:latin typeface="Arial"/>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Aft>
                <a:spcPts val="600"/>
              </a:spcAft>
            </a:pPr>
            <a:r>
              <a:rPr lang="en-US" dirty="0" err="1">
                <a:solidFill>
                  <a:schemeClr val="bg2"/>
                </a:solidFill>
              </a:rPr>
              <a:t>susceptibles</a:t>
            </a:r>
            <a:endParaRPr lang="en-US" dirty="0">
              <a:solidFill>
                <a:schemeClr val="bg2"/>
              </a:solidFill>
            </a:endParaRPr>
          </a:p>
        </p:txBody>
      </p:sp>
      <p:sp>
        <p:nvSpPr>
          <p:cNvPr id="40" name="Content Placeholder 2">
            <a:extLst>
              <a:ext uri="{FF2B5EF4-FFF2-40B4-BE49-F238E27FC236}">
                <a16:creationId xmlns:a16="http://schemas.microsoft.com/office/drawing/2014/main" id="{A270676A-B08E-69AC-8E47-641679B5DF46}"/>
              </a:ext>
            </a:extLst>
          </p:cNvPr>
          <p:cNvSpPr txBox="1">
            <a:spLocks/>
          </p:cNvSpPr>
          <p:nvPr/>
        </p:nvSpPr>
        <p:spPr>
          <a:xfrm>
            <a:off x="6927652" y="3170001"/>
            <a:ext cx="1572531" cy="419650"/>
          </a:xfrm>
          <a:prstGeom prst="rect">
            <a:avLst/>
          </a:prstGeom>
        </p:spPr>
        <p:txBody>
          <a:bodyPr vert="horz" lIns="0" tIns="45720" rIns="0" bIns="45720" rtlCol="0">
            <a:normAutofit lnSpcReduction="10000"/>
          </a:bodyPr>
          <a:lstStyle>
            <a:lvl1pPr marL="342900" indent="-342900" algn="l" defTabSz="457200" rtl="0" eaLnBrk="1" fontAlgn="base" hangingPunct="1">
              <a:spcBef>
                <a:spcPct val="20000"/>
              </a:spcBef>
              <a:spcAft>
                <a:spcPct val="0"/>
              </a:spcAft>
              <a:buClr>
                <a:schemeClr val="bg2"/>
              </a:buClr>
              <a:buFont typeface="Wingdings" pitchFamily="2" charset="2"/>
              <a:defRPr kern="1200" spc="20">
                <a:solidFill>
                  <a:schemeClr val="tx1"/>
                </a:solidFill>
                <a:latin typeface="Arial"/>
                <a:ea typeface="ＭＳ Ｐゴシック" charset="0"/>
                <a:cs typeface="ＭＳ Ｐゴシック" charset="0"/>
              </a:defRPr>
            </a:lvl1pPr>
            <a:lvl2pPr marL="288925" indent="-288925" algn="l" defTabSz="457200" rtl="0" eaLnBrk="1" fontAlgn="base" hangingPunct="1">
              <a:spcBef>
                <a:spcPct val="20000"/>
              </a:spcBef>
              <a:spcAft>
                <a:spcPct val="0"/>
              </a:spcAft>
              <a:buClr>
                <a:schemeClr val="bg2"/>
              </a:buClr>
              <a:buFont typeface="Wingdings" pitchFamily="2" charset="2"/>
              <a:buChar char="§"/>
              <a:defRPr kern="1200">
                <a:solidFill>
                  <a:srgbClr val="595959"/>
                </a:solidFill>
                <a:latin typeface="Arial"/>
                <a:ea typeface="ＭＳ Ｐゴシック" charset="0"/>
                <a:cs typeface="+mn-cs"/>
              </a:defRPr>
            </a:lvl2pPr>
            <a:lvl3pPr marL="569913" indent="-225425" algn="l" defTabSz="457200" rtl="0" eaLnBrk="1" fontAlgn="base" hangingPunct="1">
              <a:spcBef>
                <a:spcPct val="20000"/>
              </a:spcBef>
              <a:spcAft>
                <a:spcPct val="0"/>
              </a:spcAft>
              <a:buClr>
                <a:schemeClr val="bg2"/>
              </a:buClr>
              <a:buSzPct val="102000"/>
              <a:buFont typeface="Source Sans Pro" panose="020F0502020204030204" pitchFamily="34" charset="0"/>
              <a:buChar char="›"/>
              <a:defRPr kern="1200">
                <a:solidFill>
                  <a:srgbClr val="595959"/>
                </a:solidFill>
                <a:latin typeface="Arial"/>
                <a:ea typeface="ＭＳ Ｐゴシック" charset="0"/>
                <a:cs typeface="+mn-cs"/>
              </a:defRPr>
            </a:lvl3pPr>
            <a:lvl4pPr marL="914400" indent="-227013" algn="l" defTabSz="457200" rtl="0" eaLnBrk="1" fontAlgn="base" hangingPunct="1">
              <a:spcBef>
                <a:spcPct val="20000"/>
              </a:spcBef>
              <a:spcAft>
                <a:spcPct val="0"/>
              </a:spcAft>
              <a:buClr>
                <a:schemeClr val="bg2"/>
              </a:buClr>
              <a:buFont typeface="Arial" panose="020B0604020202020204" pitchFamily="34" charset="0"/>
              <a:buChar char="•"/>
              <a:defRPr kern="1200">
                <a:solidFill>
                  <a:srgbClr val="595959"/>
                </a:solidFill>
                <a:latin typeface="Arial"/>
                <a:ea typeface="ＭＳ Ｐゴシック" charset="0"/>
                <a:cs typeface="+mn-cs"/>
              </a:defRPr>
            </a:lvl4pPr>
            <a:lvl5pPr marL="1258888" indent="-227013" algn="l" defTabSz="457200" rtl="0" eaLnBrk="1" fontAlgn="base" hangingPunct="1">
              <a:spcBef>
                <a:spcPct val="20000"/>
              </a:spcBef>
              <a:spcAft>
                <a:spcPct val="0"/>
              </a:spcAft>
              <a:buClr>
                <a:schemeClr val="bg2"/>
              </a:buClr>
              <a:buFont typeface="Source Sans Pro" panose="020F0502020204030204" pitchFamily="34" charset="0"/>
              <a:buChar char="–"/>
              <a:defRPr kern="1200">
                <a:solidFill>
                  <a:srgbClr val="595959"/>
                </a:solidFill>
                <a:latin typeface="Arial"/>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Aft>
                <a:spcPts val="600"/>
              </a:spcAft>
            </a:pPr>
            <a:r>
              <a:rPr lang="en-US" dirty="0">
                <a:solidFill>
                  <a:schemeClr val="bg2"/>
                </a:solidFill>
              </a:rPr>
              <a:t>nonnegativity</a:t>
            </a:r>
          </a:p>
          <a:p>
            <a:pPr marL="0" indent="-457200">
              <a:spcAft>
                <a:spcPts val="600"/>
              </a:spcAft>
            </a:pPr>
            <a:endParaRPr lang="en-US" dirty="0"/>
          </a:p>
          <a:p>
            <a:pPr marL="0" indent="-457200">
              <a:spcAft>
                <a:spcPts val="600"/>
              </a:spcAft>
            </a:pPr>
            <a:endParaRPr lang="en-US" dirty="0"/>
          </a:p>
        </p:txBody>
      </p:sp>
      <p:cxnSp>
        <p:nvCxnSpPr>
          <p:cNvPr id="41" name="Straight Arrow Connector 40">
            <a:extLst>
              <a:ext uri="{FF2B5EF4-FFF2-40B4-BE49-F238E27FC236}">
                <a16:creationId xmlns:a16="http://schemas.microsoft.com/office/drawing/2014/main" id="{A1CC3AFC-AE4B-5743-3CC3-1E9EC54B36BC}"/>
              </a:ext>
            </a:extLst>
          </p:cNvPr>
          <p:cNvCxnSpPr>
            <a:cxnSpLocks/>
          </p:cNvCxnSpPr>
          <p:nvPr/>
        </p:nvCxnSpPr>
        <p:spPr>
          <a:xfrm flipH="1">
            <a:off x="6072487" y="3336337"/>
            <a:ext cx="464111"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8" name="Straight Arrow Connector 7">
            <a:extLst>
              <a:ext uri="{FF2B5EF4-FFF2-40B4-BE49-F238E27FC236}">
                <a16:creationId xmlns:a16="http://schemas.microsoft.com/office/drawing/2014/main" id="{AC906E26-4551-89D1-D8AE-13034C491DAD}"/>
              </a:ext>
            </a:extLst>
          </p:cNvPr>
          <p:cNvCxnSpPr>
            <a:cxnSpLocks/>
          </p:cNvCxnSpPr>
          <p:nvPr/>
        </p:nvCxnSpPr>
        <p:spPr>
          <a:xfrm flipH="1">
            <a:off x="6037729" y="2955532"/>
            <a:ext cx="498869"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2B68A8ED-C6F4-7532-CFA2-946B6858265E}"/>
                  </a:ext>
                </a:extLst>
              </p:cNvPr>
              <p:cNvSpPr txBox="1"/>
              <p:nvPr/>
            </p:nvSpPr>
            <p:spPr>
              <a:xfrm>
                <a:off x="1005236" y="3895189"/>
                <a:ext cx="3099118" cy="584775"/>
              </a:xfrm>
              <a:prstGeom prst="rect">
                <a:avLst/>
              </a:prstGeom>
              <a:noFill/>
            </p:spPr>
            <p:txBody>
              <a:bodyPr wrap="none" rtlCol="0">
                <a:spAutoFit/>
              </a:bodyPr>
              <a:lstStyle/>
              <a:p>
                <a14:m>
                  <m:oMath xmlns:m="http://schemas.openxmlformats.org/officeDocument/2006/math">
                    <m:r>
                      <a:rPr lang="en-US" sz="1600" b="0" i="1" smtClean="0">
                        <a:latin typeface="Cambria Math" panose="02040503050406030204" pitchFamily="18" charset="0"/>
                      </a:rPr>
                      <m:t>𝑁</m:t>
                    </m:r>
                  </m:oMath>
                </a14:m>
                <a:r>
                  <a:rPr lang="en-US" sz="1600" dirty="0">
                    <a:latin typeface="Arial" panose="020B0604020202020204" pitchFamily="34" charset="0"/>
                    <a:cs typeface="Arial" panose="020B0604020202020204" pitchFamily="34" charset="0"/>
                  </a:rPr>
                  <a:t>: number of available vaccines</a:t>
                </a:r>
              </a:p>
              <a:p>
                <a14:m>
                  <m:oMath xmlns:m="http://schemas.openxmlformats.org/officeDocument/2006/math">
                    <m:r>
                      <a:rPr lang="en-US" sz="1600" b="0" i="1" smtClean="0">
                        <a:latin typeface="Cambria Math" panose="02040503050406030204" pitchFamily="18" charset="0"/>
                      </a:rPr>
                      <m:t>𝑃</m:t>
                    </m:r>
                  </m:oMath>
                </a14:m>
                <a:r>
                  <a:rPr lang="en-US" sz="1600" dirty="0">
                    <a:latin typeface="Arial" panose="020B0604020202020204" pitchFamily="34" charset="0"/>
                    <a:cs typeface="Arial" panose="020B0604020202020204" pitchFamily="34" charset="0"/>
                  </a:rPr>
                  <a:t>: population size </a:t>
                </a:r>
              </a:p>
            </p:txBody>
          </p:sp>
        </mc:Choice>
        <mc:Fallback xmlns="">
          <p:sp>
            <p:nvSpPr>
              <p:cNvPr id="15" name="TextBox 14">
                <a:extLst>
                  <a:ext uri="{FF2B5EF4-FFF2-40B4-BE49-F238E27FC236}">
                    <a16:creationId xmlns:a16="http://schemas.microsoft.com/office/drawing/2014/main" id="{2B68A8ED-C6F4-7532-CFA2-946B6858265E}"/>
                  </a:ext>
                </a:extLst>
              </p:cNvPr>
              <p:cNvSpPr txBox="1">
                <a:spLocks noRot="1" noChangeAspect="1" noMove="1" noResize="1" noEditPoints="1" noAdjustHandles="1" noChangeArrowheads="1" noChangeShapeType="1" noTextEdit="1"/>
              </p:cNvSpPr>
              <p:nvPr/>
            </p:nvSpPr>
            <p:spPr>
              <a:xfrm>
                <a:off x="1005236" y="3895189"/>
                <a:ext cx="3099118" cy="584775"/>
              </a:xfrm>
              <a:prstGeom prst="rect">
                <a:avLst/>
              </a:prstGeom>
              <a:blipFill>
                <a:blip r:embed="rId4"/>
                <a:stretch>
                  <a:fillRect t="-2128" b="-14894"/>
                </a:stretch>
              </a:blipFill>
            </p:spPr>
            <p:txBody>
              <a:bodyPr/>
              <a:lstStyle/>
              <a:p>
                <a:r>
                  <a:rPr lang="en-US">
                    <a:noFill/>
                  </a:rPr>
                  <a:t> </a:t>
                </a:r>
              </a:p>
            </p:txBody>
          </p:sp>
        </mc:Fallback>
      </mc:AlternateContent>
    </p:spTree>
    <p:extLst>
      <p:ext uri="{BB962C8B-B14F-4D97-AF65-F5344CB8AC3E}">
        <p14:creationId xmlns:p14="http://schemas.microsoft.com/office/powerpoint/2010/main" val="1212809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par>
                                <p:cTn id="31" presetID="1" presetClass="exit" presetSubtype="0" fill="hold" grpId="0" nodeType="withEffect">
                                  <p:stCondLst>
                                    <p:cond delay="0"/>
                                  </p:stCondLst>
                                  <p:childTnLst>
                                    <p:set>
                                      <p:cBhvr>
                                        <p:cTn id="32" dur="1" fill="hold">
                                          <p:stCondLst>
                                            <p:cond delay="0"/>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3" grpId="0"/>
      <p:bldP spid="25" grpId="0"/>
      <p:bldP spid="40" grpId="0"/>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F298721-4CA6-2743-BF49-E92A861311DE}"/>
                  </a:ext>
                </a:extLst>
              </p:cNvPr>
              <p:cNvSpPr>
                <a:spLocks noGrp="1"/>
              </p:cNvSpPr>
              <p:nvPr>
                <p:ph sz="quarter" idx="10"/>
              </p:nvPr>
            </p:nvSpPr>
            <p:spPr>
              <a:xfrm>
                <a:off x="948776" y="847565"/>
                <a:ext cx="7700963" cy="3763346"/>
              </a:xfrm>
            </p:spPr>
            <p:txBody>
              <a:bodyPr>
                <a:normAutofit/>
              </a:bodyPr>
              <a:lstStyle/>
              <a:p>
                <a:pPr>
                  <a:spcAft>
                    <a:spcPts val="432"/>
                  </a:spcAft>
                  <a:buClr>
                    <a:srgbClr val="25355A"/>
                  </a:buClr>
                  <a:buFont typeface="Arial" panose="020B0604020202020204" pitchFamily="34" charset="0"/>
                  <a:buChar char="•"/>
                </a:pPr>
                <a:r>
                  <a:rPr lang="en-US" dirty="0"/>
                  <a:t>Approximate disease dynamics using first and second order Taylor expansion </a:t>
                </a:r>
              </a:p>
              <a:p>
                <a:pPr>
                  <a:spcAft>
                    <a:spcPts val="432"/>
                  </a:spcAft>
                  <a:buClr>
                    <a:srgbClr val="25355A"/>
                  </a:buClr>
                  <a:buFont typeface="Arial" panose="020B0604020202020204" pitchFamily="34" charset="0"/>
                  <a:buChar char="•"/>
                </a:pPr>
                <a:endParaRPr lang="en-US" dirty="0"/>
              </a:p>
              <a:p>
                <a:pPr>
                  <a:spcAft>
                    <a:spcPts val="432"/>
                  </a:spcAft>
                  <a:buClr>
                    <a:srgbClr val="25355A"/>
                  </a:buClr>
                  <a:buFont typeface="Arial" panose="020B0604020202020204" pitchFamily="34" charset="0"/>
                  <a:buChar char="•"/>
                </a:pPr>
                <a:endParaRPr lang="en-US" dirty="0"/>
              </a:p>
              <a:p>
                <a:pPr>
                  <a:spcAft>
                    <a:spcPts val="432"/>
                  </a:spcAft>
                  <a:buClr>
                    <a:srgbClr val="25355A"/>
                  </a:buClr>
                  <a:buFont typeface="Arial" panose="020B0604020202020204" pitchFamily="34" charset="0"/>
                  <a:buChar char="•"/>
                </a:pPr>
                <a:endParaRPr lang="en-US" dirty="0"/>
              </a:p>
              <a:p>
                <a:pPr marL="0" indent="0">
                  <a:spcAft>
                    <a:spcPts val="432"/>
                  </a:spcAft>
                  <a:buClr>
                    <a:srgbClr val="25355A"/>
                  </a:buClr>
                </a:pPr>
                <a:endParaRPr lang="en-US" dirty="0"/>
              </a:p>
              <a:p>
                <a:pPr marL="0" indent="0">
                  <a:spcAft>
                    <a:spcPts val="432"/>
                  </a:spcAft>
                  <a:buClr>
                    <a:srgbClr val="25355A"/>
                  </a:buClr>
                </a:pPr>
                <a:endParaRPr lang="en-US" sz="3600" dirty="0"/>
              </a:p>
              <a:p>
                <a:pPr>
                  <a:spcAft>
                    <a:spcPts val="432"/>
                  </a:spcAft>
                  <a:buClr>
                    <a:srgbClr val="25355A"/>
                  </a:buClr>
                  <a:buFont typeface="Arial" panose="020B0604020202020204" pitchFamily="34" charset="0"/>
                  <a:buChar char="•"/>
                </a:pPr>
                <a:r>
                  <a:rPr lang="en-US" dirty="0"/>
                  <a:t>With sufficient levels of vaccines </a:t>
                </a:r>
                <a14:m>
                  <m:oMath xmlns:m="http://schemas.openxmlformats.org/officeDocument/2006/math">
                    <m:r>
                      <a:rPr lang="en-US" b="0" i="1" dirty="0" smtClean="0">
                        <a:latin typeface="Cambria Math" panose="02040503050406030204" pitchFamily="18" charset="0"/>
                      </a:rPr>
                      <m:t>𝑣</m:t>
                    </m:r>
                    <m:r>
                      <a:rPr lang="en-US" b="0" i="1" dirty="0" smtClean="0">
                        <a:latin typeface="Cambria Math" panose="02040503050406030204" pitchFamily="18" charset="0"/>
                      </a:rPr>
                      <m:t>,</m:t>
                    </m:r>
                  </m:oMath>
                </a14:m>
                <a:r>
                  <a:rPr lang="en-US" dirty="0"/>
                  <a:t> the approximation of </a:t>
                </a:r>
                <a14:m>
                  <m:oMath xmlns:m="http://schemas.openxmlformats.org/officeDocument/2006/math">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𝐼</m:t>
                        </m:r>
                      </m:e>
                      <m:sub>
                        <m:r>
                          <a:rPr lang="en-US" b="0" i="1" dirty="0" smtClean="0">
                            <a:latin typeface="Cambria Math" panose="02040503050406030204" pitchFamily="18" charset="0"/>
                          </a:rPr>
                          <m:t>𝑖</m:t>
                        </m:r>
                      </m:sub>
                    </m:sSub>
                  </m:oMath>
                </a14:m>
                <a:r>
                  <a:rPr lang="en-US" dirty="0"/>
                  <a:t> can be negative, and </a:t>
                </a:r>
                <a14:m>
                  <m:oMath xmlns:m="http://schemas.openxmlformats.org/officeDocument/2006/math">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𝐷</m:t>
                        </m:r>
                      </m:e>
                      <m:sub>
                        <m:r>
                          <a:rPr lang="en-US" b="0" i="1" dirty="0" smtClean="0">
                            <a:latin typeface="Cambria Math" panose="02040503050406030204" pitchFamily="18" charset="0"/>
                          </a:rPr>
                          <m:t>𝑖</m:t>
                        </m:r>
                      </m:sub>
                    </m:sSub>
                  </m:oMath>
                </a14:m>
                <a:r>
                  <a:rPr lang="en-US" dirty="0"/>
                  <a:t> can be decreasing</a:t>
                </a:r>
              </a:p>
              <a:p>
                <a:pPr marL="0" indent="0">
                  <a:spcAft>
                    <a:spcPts val="600"/>
                  </a:spcAft>
                  <a:buClr>
                    <a:srgbClr val="25355A"/>
                  </a:buClr>
                </a:pPr>
                <a:endParaRPr lang="en-US" sz="1050" dirty="0"/>
              </a:p>
              <a:p>
                <a:pPr>
                  <a:buClr>
                    <a:srgbClr val="25355A"/>
                  </a:buClr>
                  <a:buFont typeface="Arial" panose="020B0604020202020204" pitchFamily="34" charset="0"/>
                  <a:buChar char="•"/>
                </a:pPr>
                <a:endParaRPr lang="en-US" sz="2400" dirty="0"/>
              </a:p>
              <a:p>
                <a:pPr>
                  <a:buClr>
                    <a:srgbClr val="25355A"/>
                  </a:buClr>
                  <a:buFont typeface="Arial" panose="020B0604020202020204" pitchFamily="34" charset="0"/>
                  <a:buChar char="•"/>
                </a:pPr>
                <a:endParaRPr lang="en-US" dirty="0"/>
              </a:p>
            </p:txBody>
          </p:sp>
        </mc:Choice>
        <mc:Fallback xmlns="">
          <p:sp>
            <p:nvSpPr>
              <p:cNvPr id="3" name="Content Placeholder 2">
                <a:extLst>
                  <a:ext uri="{FF2B5EF4-FFF2-40B4-BE49-F238E27FC236}">
                    <a16:creationId xmlns:a16="http://schemas.microsoft.com/office/drawing/2014/main" id="{DF298721-4CA6-2743-BF49-E92A861311DE}"/>
                  </a:ext>
                </a:extLst>
              </p:cNvPr>
              <p:cNvSpPr>
                <a:spLocks noGrp="1" noRot="1" noChangeAspect="1" noMove="1" noResize="1" noEditPoints="1" noAdjustHandles="1" noChangeArrowheads="1" noChangeShapeType="1" noTextEdit="1"/>
              </p:cNvSpPr>
              <p:nvPr>
                <p:ph sz="quarter" idx="10"/>
              </p:nvPr>
            </p:nvSpPr>
            <p:spPr>
              <a:xfrm>
                <a:off x="948776" y="847565"/>
                <a:ext cx="7700963" cy="3763346"/>
              </a:xfrm>
              <a:blipFill>
                <a:blip r:embed="rId3"/>
                <a:stretch>
                  <a:fillRect l="-1645" t="-673"/>
                </a:stretch>
              </a:blipFill>
            </p:spPr>
            <p:txBody>
              <a:bodyPr/>
              <a:lstStyle/>
              <a:p>
                <a:r>
                  <a:rPr lang="en-US">
                    <a:noFill/>
                  </a:rPr>
                  <a:t> </a:t>
                </a:r>
              </a:p>
            </p:txBody>
          </p:sp>
        </mc:Fallback>
      </mc:AlternateContent>
      <p:sp>
        <p:nvSpPr>
          <p:cNvPr id="2" name="Title 1">
            <a:extLst>
              <a:ext uri="{FF2B5EF4-FFF2-40B4-BE49-F238E27FC236}">
                <a16:creationId xmlns:a16="http://schemas.microsoft.com/office/drawing/2014/main" id="{0CEA9CE9-B0EA-9440-A9EC-711C367C9A38}"/>
              </a:ext>
            </a:extLst>
          </p:cNvPr>
          <p:cNvSpPr>
            <a:spLocks noGrp="1"/>
          </p:cNvSpPr>
          <p:nvPr>
            <p:ph type="title"/>
          </p:nvPr>
        </p:nvSpPr>
        <p:spPr/>
        <p:txBody>
          <a:bodyPr/>
          <a:lstStyle/>
          <a:p>
            <a:r>
              <a:rPr lang="en-US" dirty="0"/>
              <a:t>Solution approach</a:t>
            </a:r>
          </a:p>
        </p:txBody>
      </p:sp>
      <p:grpSp>
        <p:nvGrpSpPr>
          <p:cNvPr id="35" name="Group 34">
            <a:extLst>
              <a:ext uri="{FF2B5EF4-FFF2-40B4-BE49-F238E27FC236}">
                <a16:creationId xmlns:a16="http://schemas.microsoft.com/office/drawing/2014/main" id="{017D95D7-1293-2964-1517-013C91D84D08}"/>
              </a:ext>
            </a:extLst>
          </p:cNvPr>
          <p:cNvGrpSpPr/>
          <p:nvPr/>
        </p:nvGrpSpPr>
        <p:grpSpPr>
          <a:xfrm>
            <a:off x="1849966" y="1677996"/>
            <a:ext cx="5444067" cy="1973591"/>
            <a:chOff x="1849966" y="1677996"/>
            <a:chExt cx="5444067" cy="1973591"/>
          </a:xfrm>
        </p:grpSpPr>
        <p:pic>
          <p:nvPicPr>
            <p:cNvPr id="5" name="Picture 4">
              <a:extLst>
                <a:ext uri="{FF2B5EF4-FFF2-40B4-BE49-F238E27FC236}">
                  <a16:creationId xmlns:a16="http://schemas.microsoft.com/office/drawing/2014/main" id="{E844BDCD-465E-C25B-DEDC-42FEB9CA82F9}"/>
                </a:ext>
              </a:extLst>
            </p:cNvPr>
            <p:cNvPicPr>
              <a:picLocks noChangeAspect="1"/>
            </p:cNvPicPr>
            <p:nvPr/>
          </p:nvPicPr>
          <p:blipFill rotWithShape="1">
            <a:blip r:embed="rId4"/>
            <a:srcRect b="13197"/>
            <a:stretch/>
          </p:blipFill>
          <p:spPr>
            <a:xfrm>
              <a:off x="1849966" y="1677996"/>
              <a:ext cx="5444067" cy="1653950"/>
            </a:xfrm>
            <a:prstGeom prst="rect">
              <a:avLst/>
            </a:prstGeom>
          </p:spPr>
        </p:pic>
        <p:sp>
          <p:nvSpPr>
            <p:cNvPr id="22" name="TextBox 21">
              <a:extLst>
                <a:ext uri="{FF2B5EF4-FFF2-40B4-BE49-F238E27FC236}">
                  <a16:creationId xmlns:a16="http://schemas.microsoft.com/office/drawing/2014/main" id="{4AC80EDF-F94D-C259-0508-75C1972280FC}"/>
                </a:ext>
              </a:extLst>
            </p:cNvPr>
            <p:cNvSpPr txBox="1"/>
            <p:nvPr/>
          </p:nvSpPr>
          <p:spPr>
            <a:xfrm>
              <a:off x="4204594" y="3374588"/>
              <a:ext cx="506357" cy="276999"/>
            </a:xfrm>
            <a:prstGeom prst="rect">
              <a:avLst/>
            </a:prstGeom>
            <a:noFill/>
          </p:spPr>
          <p:txBody>
            <a:bodyPr wrap="none" rtlCol="0">
              <a:spAutoFit/>
            </a:bodyPr>
            <a:lstStyle/>
            <a:p>
              <a:r>
                <a:rPr lang="en-US" sz="1200" dirty="0">
                  <a:solidFill>
                    <a:schemeClr val="tx1">
                      <a:lumMod val="85000"/>
                      <a:lumOff val="15000"/>
                    </a:schemeClr>
                  </a:solidFill>
                  <a:latin typeface="Times" pitchFamily="2" charset="0"/>
                </a:rPr>
                <a:t>Time</a:t>
              </a:r>
              <a:endParaRPr lang="en-US" sz="1400" dirty="0">
                <a:solidFill>
                  <a:schemeClr val="tx1">
                    <a:lumMod val="85000"/>
                    <a:lumOff val="15000"/>
                  </a:schemeClr>
                </a:solidFill>
                <a:latin typeface="Times" pitchFamily="2" charset="0"/>
              </a:endParaRPr>
            </a:p>
          </p:txBody>
        </p:sp>
      </p:grpSp>
      <p:grpSp>
        <p:nvGrpSpPr>
          <p:cNvPr id="34" name="Group 33">
            <a:extLst>
              <a:ext uri="{FF2B5EF4-FFF2-40B4-BE49-F238E27FC236}">
                <a16:creationId xmlns:a16="http://schemas.microsoft.com/office/drawing/2014/main" id="{C90C3B40-551D-369D-1CCF-705848B02EE4}"/>
              </a:ext>
            </a:extLst>
          </p:cNvPr>
          <p:cNvGrpSpPr/>
          <p:nvPr/>
        </p:nvGrpSpPr>
        <p:grpSpPr>
          <a:xfrm>
            <a:off x="2602910" y="1756954"/>
            <a:ext cx="1141050" cy="1687903"/>
            <a:chOff x="2602910" y="1756954"/>
            <a:chExt cx="1141050" cy="1687903"/>
          </a:xfrm>
        </p:grpSpPr>
        <p:cxnSp>
          <p:nvCxnSpPr>
            <p:cNvPr id="7" name="Straight Connector 6">
              <a:extLst>
                <a:ext uri="{FF2B5EF4-FFF2-40B4-BE49-F238E27FC236}">
                  <a16:creationId xmlns:a16="http://schemas.microsoft.com/office/drawing/2014/main" id="{50A62FD5-4C9B-AA1F-107A-9157424197CF}"/>
                </a:ext>
              </a:extLst>
            </p:cNvPr>
            <p:cNvCxnSpPr>
              <a:cxnSpLocks/>
            </p:cNvCxnSpPr>
            <p:nvPr/>
          </p:nvCxnSpPr>
          <p:spPr>
            <a:xfrm flipV="1">
              <a:off x="2722880" y="1756954"/>
              <a:ext cx="1021080" cy="761409"/>
            </a:xfrm>
            <a:prstGeom prst="line">
              <a:avLst/>
            </a:prstGeom>
            <a:ln>
              <a:solidFill>
                <a:srgbClr val="FFC000"/>
              </a:solidFill>
              <a:prstDash val="dash"/>
            </a:ln>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DADCDBDB-3E9B-E860-83E8-3B6F9001C02B}"/>
                </a:ext>
              </a:extLst>
            </p:cNvPr>
            <p:cNvCxnSpPr>
              <a:cxnSpLocks/>
            </p:cNvCxnSpPr>
            <p:nvPr/>
          </p:nvCxnSpPr>
          <p:spPr>
            <a:xfrm flipV="1">
              <a:off x="2722880" y="2987524"/>
              <a:ext cx="974193" cy="82654"/>
            </a:xfrm>
            <a:prstGeom prst="line">
              <a:avLst/>
            </a:prstGeom>
            <a:ln>
              <a:solidFill>
                <a:srgbClr val="FFC000"/>
              </a:solidFill>
              <a:prstDash val="dash"/>
            </a:ln>
          </p:spPr>
          <p:style>
            <a:lnRef idx="2">
              <a:schemeClr val="accent1"/>
            </a:lnRef>
            <a:fillRef idx="0">
              <a:schemeClr val="accent1"/>
            </a:fillRef>
            <a:effectRef idx="1">
              <a:schemeClr val="accent1"/>
            </a:effectRef>
            <a:fontRef idx="minor">
              <a:schemeClr val="tx1"/>
            </a:fontRef>
          </p:style>
        </p:cxnSp>
        <p:sp>
          <p:nvSpPr>
            <p:cNvPr id="13" name="Oval 12">
              <a:extLst>
                <a:ext uri="{FF2B5EF4-FFF2-40B4-BE49-F238E27FC236}">
                  <a16:creationId xmlns:a16="http://schemas.microsoft.com/office/drawing/2014/main" id="{70C90C20-542A-C65A-9990-3CBAF7AF271E}"/>
                </a:ext>
              </a:extLst>
            </p:cNvPr>
            <p:cNvSpPr/>
            <p:nvPr/>
          </p:nvSpPr>
          <p:spPr>
            <a:xfrm>
              <a:off x="2681258" y="2473693"/>
              <a:ext cx="83244" cy="83244"/>
            </a:xfrm>
            <a:prstGeom prst="ellipse">
              <a:avLst/>
            </a:prstGeom>
            <a:solidFill>
              <a:srgbClr val="FFC000"/>
            </a:solidFill>
            <a:ln>
              <a:solidFill>
                <a:srgbClr val="FFC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6F74CFF8-A29A-C85B-B6DD-7E87F79729CF}"/>
                </a:ext>
              </a:extLst>
            </p:cNvPr>
            <p:cNvSpPr/>
            <p:nvPr/>
          </p:nvSpPr>
          <p:spPr>
            <a:xfrm>
              <a:off x="2690777" y="3029050"/>
              <a:ext cx="82255" cy="82255"/>
            </a:xfrm>
            <a:prstGeom prst="ellipse">
              <a:avLst/>
            </a:prstGeom>
            <a:solidFill>
              <a:srgbClr val="FFC000"/>
            </a:solidFill>
            <a:ln>
              <a:solidFill>
                <a:srgbClr val="FFC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665C4512-A56C-7387-23F4-C2E6D080C73D}"/>
                </a:ext>
              </a:extLst>
            </p:cNvPr>
            <p:cNvSpPr txBox="1"/>
            <p:nvPr/>
          </p:nvSpPr>
          <p:spPr>
            <a:xfrm>
              <a:off x="2602910" y="3137080"/>
              <a:ext cx="264816" cy="307777"/>
            </a:xfrm>
            <a:prstGeom prst="rect">
              <a:avLst/>
            </a:prstGeom>
            <a:noFill/>
          </p:spPr>
          <p:txBody>
            <a:bodyPr wrap="none" rtlCol="0">
              <a:spAutoFit/>
            </a:bodyPr>
            <a:lstStyle/>
            <a:p>
              <a:r>
                <a:rPr lang="en-US" sz="1400" dirty="0">
                  <a:solidFill>
                    <a:srgbClr val="FFC000"/>
                  </a:solidFill>
                  <a:latin typeface="Times" pitchFamily="2" charset="0"/>
                  <a:cs typeface="Arial" panose="020B0604020202020204" pitchFamily="34" charset="0"/>
                </a:rPr>
                <a:t>a</a:t>
              </a:r>
            </a:p>
          </p:txBody>
        </p:sp>
        <p:cxnSp>
          <p:nvCxnSpPr>
            <p:cNvPr id="27" name="Straight Connector 26">
              <a:extLst>
                <a:ext uri="{FF2B5EF4-FFF2-40B4-BE49-F238E27FC236}">
                  <a16:creationId xmlns:a16="http://schemas.microsoft.com/office/drawing/2014/main" id="{FE428995-63EF-F62D-E1D2-6A3A3281C818}"/>
                </a:ext>
              </a:extLst>
            </p:cNvPr>
            <p:cNvCxnSpPr>
              <a:cxnSpLocks/>
            </p:cNvCxnSpPr>
            <p:nvPr/>
          </p:nvCxnSpPr>
          <p:spPr>
            <a:xfrm>
              <a:off x="2735318" y="3127137"/>
              <a:ext cx="0" cy="61399"/>
            </a:xfrm>
            <a:prstGeom prst="line">
              <a:avLst/>
            </a:prstGeom>
            <a:ln w="19050">
              <a:solidFill>
                <a:srgbClr val="FFC000"/>
              </a:solidFill>
            </a:ln>
          </p:spPr>
          <p:style>
            <a:lnRef idx="2">
              <a:schemeClr val="accent1"/>
            </a:lnRef>
            <a:fillRef idx="0">
              <a:schemeClr val="accent1"/>
            </a:fillRef>
            <a:effectRef idx="1">
              <a:schemeClr val="accent1"/>
            </a:effectRef>
            <a:fontRef idx="minor">
              <a:schemeClr val="tx1"/>
            </a:fontRef>
          </p:style>
        </p:cxnSp>
      </p:grpSp>
      <p:sp>
        <p:nvSpPr>
          <p:cNvPr id="33" name="Rounded Rectangle 32">
            <a:extLst>
              <a:ext uri="{FF2B5EF4-FFF2-40B4-BE49-F238E27FC236}">
                <a16:creationId xmlns:a16="http://schemas.microsoft.com/office/drawing/2014/main" id="{EEB4052E-F1A4-D897-3525-3E61DCA409E0}"/>
              </a:ext>
            </a:extLst>
          </p:cNvPr>
          <p:cNvSpPr/>
          <p:nvPr/>
        </p:nvSpPr>
        <p:spPr>
          <a:xfrm>
            <a:off x="2356701" y="1315573"/>
            <a:ext cx="1569489" cy="2316240"/>
          </a:xfrm>
          <a:prstGeom prst="roundRect">
            <a:avLst/>
          </a:prstGeom>
          <a:solidFill>
            <a:schemeClr val="accent6">
              <a:lumMod val="75000"/>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96A58DF7-86AC-53B2-37E6-DAC3F86F149F}"/>
              </a:ext>
            </a:extLst>
          </p:cNvPr>
          <p:cNvSpPr txBox="1"/>
          <p:nvPr/>
        </p:nvSpPr>
        <p:spPr>
          <a:xfrm>
            <a:off x="2303623" y="1381652"/>
            <a:ext cx="1128205" cy="523220"/>
          </a:xfrm>
          <a:prstGeom prst="rect">
            <a:avLst/>
          </a:prstGeom>
          <a:noFill/>
        </p:spPr>
        <p:txBody>
          <a:bodyPr wrap="square" rtlCol="0">
            <a:spAutoFit/>
          </a:bodyPr>
          <a:lstStyle/>
          <a:p>
            <a:pPr algn="ctr"/>
            <a:r>
              <a:rPr lang="en-US" sz="1400" dirty="0">
                <a:solidFill>
                  <a:schemeClr val="bg2"/>
                </a:solidFill>
                <a:latin typeface="Arial" panose="020B0604020202020204" pitchFamily="34" charset="0"/>
                <a:cs typeface="Arial" panose="020B0604020202020204" pitchFamily="34" charset="0"/>
              </a:rPr>
              <a:t>Force of </a:t>
            </a:r>
          </a:p>
          <a:p>
            <a:pPr algn="ctr"/>
            <a:r>
              <a:rPr lang="en-US" sz="1400" dirty="0">
                <a:solidFill>
                  <a:schemeClr val="bg2"/>
                </a:solidFill>
                <a:latin typeface="Arial" panose="020B0604020202020204" pitchFamily="34" charset="0"/>
                <a:cs typeface="Arial" panose="020B0604020202020204" pitchFamily="34" charset="0"/>
              </a:rPr>
              <a:t>infection</a:t>
            </a:r>
            <a:endParaRPr lang="en-US" sz="1600" dirty="0">
              <a:solidFill>
                <a:schemeClr val="bg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496535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par>
                                <p:cTn id="19" presetID="1" presetClass="exit" presetSubtype="0" fill="hold" nodeType="withEffect">
                                  <p:stCondLst>
                                    <p:cond delay="0"/>
                                  </p:stCondLst>
                                  <p:childTnLst>
                                    <p:set>
                                      <p:cBhvr>
                                        <p:cTn id="20" dur="1" fill="hold">
                                          <p:stCondLst>
                                            <p:cond delay="0"/>
                                          </p:stCondLst>
                                        </p:cTn>
                                        <p:tgtEl>
                                          <p:spTgt spid="34"/>
                                        </p:tgtEl>
                                        <p:attrNameLst>
                                          <p:attrName>style.visibility</p:attrName>
                                        </p:attrNameLst>
                                      </p:cBhvr>
                                      <p:to>
                                        <p:strVal val="hidden"/>
                                      </p:to>
                                    </p:set>
                                  </p:childTnLst>
                                </p:cTn>
                              </p:par>
                              <p:par>
                                <p:cTn id="21" presetID="1" presetClass="entr" presetSubtype="0"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33" grpId="0" animBg="1"/>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EA9CE9-B0EA-9440-A9EC-711C367C9A38}"/>
              </a:ext>
            </a:extLst>
          </p:cNvPr>
          <p:cNvSpPr>
            <a:spLocks noGrp="1"/>
          </p:cNvSpPr>
          <p:nvPr>
            <p:ph type="title"/>
          </p:nvPr>
        </p:nvSpPr>
        <p:spPr/>
        <p:txBody>
          <a:bodyPr/>
          <a:lstStyle/>
          <a:p>
            <a:r>
              <a:rPr lang="en-US" dirty="0"/>
              <a:t>Taylor expansions</a:t>
            </a:r>
          </a:p>
        </p:txBody>
      </p:sp>
      <p:sp>
        <p:nvSpPr>
          <p:cNvPr id="3" name="Content Placeholder 2">
            <a:extLst>
              <a:ext uri="{FF2B5EF4-FFF2-40B4-BE49-F238E27FC236}">
                <a16:creationId xmlns:a16="http://schemas.microsoft.com/office/drawing/2014/main" id="{DF298721-4CA6-2743-BF49-E92A861311DE}"/>
              </a:ext>
            </a:extLst>
          </p:cNvPr>
          <p:cNvSpPr>
            <a:spLocks noGrp="1"/>
          </p:cNvSpPr>
          <p:nvPr>
            <p:ph sz="quarter" idx="10"/>
          </p:nvPr>
        </p:nvSpPr>
        <p:spPr>
          <a:xfrm>
            <a:off x="948776" y="847564"/>
            <a:ext cx="7700963" cy="4115839"/>
          </a:xfrm>
        </p:spPr>
        <p:txBody>
          <a:bodyPr>
            <a:normAutofit/>
          </a:bodyPr>
          <a:lstStyle/>
          <a:p>
            <a:pPr lvl="1">
              <a:spcAft>
                <a:spcPts val="600"/>
              </a:spcAft>
              <a:buFont typeface="Arial" panose="020B0604020202020204" pitchFamily="34" charset="0"/>
              <a:buChar char="•"/>
            </a:pPr>
            <a:r>
              <a:rPr lang="en-US" dirty="0">
                <a:solidFill>
                  <a:schemeClr val="tx1"/>
                </a:solidFill>
              </a:rPr>
              <a:t>Infections </a:t>
            </a:r>
          </a:p>
          <a:p>
            <a:pPr>
              <a:spcAft>
                <a:spcPts val="600"/>
              </a:spcAft>
              <a:buClr>
                <a:srgbClr val="25355A"/>
              </a:buClr>
              <a:buFont typeface="Arial" panose="020B0604020202020204" pitchFamily="34" charset="0"/>
              <a:buChar char="•"/>
            </a:pPr>
            <a:endParaRPr lang="en-US" sz="400" dirty="0">
              <a:solidFill>
                <a:schemeClr val="tx1"/>
              </a:solidFill>
            </a:endParaRPr>
          </a:p>
          <a:p>
            <a:pPr lvl="2">
              <a:spcAft>
                <a:spcPts val="600"/>
              </a:spcAft>
            </a:pPr>
            <a:r>
              <a:rPr lang="en-US" dirty="0">
                <a:solidFill>
                  <a:schemeClr val="tx1"/>
                </a:solidFill>
              </a:rPr>
              <a:t>SIR: </a:t>
            </a:r>
          </a:p>
          <a:p>
            <a:pPr lvl="2">
              <a:spcAft>
                <a:spcPts val="600"/>
              </a:spcAft>
            </a:pPr>
            <a:endParaRPr lang="en-US" sz="1600" dirty="0">
              <a:solidFill>
                <a:schemeClr val="tx1"/>
              </a:solidFill>
            </a:endParaRPr>
          </a:p>
          <a:p>
            <a:pPr lvl="2">
              <a:spcAft>
                <a:spcPts val="600"/>
              </a:spcAft>
            </a:pPr>
            <a:r>
              <a:rPr lang="en-US" dirty="0">
                <a:solidFill>
                  <a:schemeClr val="tx1"/>
                </a:solidFill>
              </a:rPr>
              <a:t>Approximation: </a:t>
            </a:r>
          </a:p>
          <a:p>
            <a:pPr lvl="2">
              <a:spcAft>
                <a:spcPts val="600"/>
              </a:spcAft>
            </a:pPr>
            <a:endParaRPr lang="en-US" sz="400" dirty="0">
              <a:solidFill>
                <a:schemeClr val="tx1"/>
              </a:solidFill>
            </a:endParaRPr>
          </a:p>
          <a:p>
            <a:pPr lvl="2">
              <a:spcAft>
                <a:spcPts val="600"/>
              </a:spcAft>
            </a:pPr>
            <a:endParaRPr lang="en-US" sz="400" dirty="0">
              <a:solidFill>
                <a:schemeClr val="tx1"/>
              </a:solidFill>
            </a:endParaRPr>
          </a:p>
          <a:p>
            <a:pPr lvl="2">
              <a:spcAft>
                <a:spcPts val="600"/>
              </a:spcAft>
            </a:pPr>
            <a:endParaRPr lang="en-US" sz="400" dirty="0">
              <a:solidFill>
                <a:schemeClr val="tx1"/>
              </a:solidFill>
            </a:endParaRPr>
          </a:p>
          <a:p>
            <a:pPr lvl="2">
              <a:spcAft>
                <a:spcPts val="600"/>
              </a:spcAft>
            </a:pPr>
            <a:endParaRPr lang="en-US" sz="400" dirty="0">
              <a:solidFill>
                <a:schemeClr val="tx1"/>
              </a:solidFill>
            </a:endParaRPr>
          </a:p>
          <a:p>
            <a:pPr lvl="2">
              <a:spcAft>
                <a:spcPts val="600"/>
              </a:spcAft>
            </a:pPr>
            <a:endParaRPr lang="en-US" sz="400" dirty="0">
              <a:solidFill>
                <a:schemeClr val="tx1"/>
              </a:solidFill>
            </a:endParaRPr>
          </a:p>
          <a:p>
            <a:pPr marL="344488" lvl="2" indent="0">
              <a:spcAft>
                <a:spcPts val="600"/>
              </a:spcAft>
              <a:buNone/>
            </a:pPr>
            <a:endParaRPr lang="en-US" sz="800" dirty="0">
              <a:solidFill>
                <a:schemeClr val="tx1"/>
              </a:solidFill>
            </a:endParaRPr>
          </a:p>
          <a:p>
            <a:pPr lvl="2">
              <a:spcAft>
                <a:spcPts val="600"/>
              </a:spcAft>
            </a:pPr>
            <a:r>
              <a:rPr lang="en-US" dirty="0">
                <a:solidFill>
                  <a:schemeClr val="tx1"/>
                </a:solidFill>
              </a:rPr>
              <a:t>Additional constraint: </a:t>
            </a:r>
          </a:p>
        </p:txBody>
      </p:sp>
      <p:pic>
        <p:nvPicPr>
          <p:cNvPr id="6" name="Picture 5">
            <a:extLst>
              <a:ext uri="{FF2B5EF4-FFF2-40B4-BE49-F238E27FC236}">
                <a16:creationId xmlns:a16="http://schemas.microsoft.com/office/drawing/2014/main" id="{8AEB2B71-9A06-26A9-62E6-9CE697925CCB}"/>
              </a:ext>
            </a:extLst>
          </p:cNvPr>
          <p:cNvPicPr>
            <a:picLocks noChangeAspect="1"/>
          </p:cNvPicPr>
          <p:nvPr/>
        </p:nvPicPr>
        <p:blipFill>
          <a:blip r:embed="rId3"/>
          <a:stretch>
            <a:fillRect/>
          </a:stretch>
        </p:blipFill>
        <p:spPr>
          <a:xfrm>
            <a:off x="2309496" y="1325704"/>
            <a:ext cx="3686619" cy="568013"/>
          </a:xfrm>
          <a:prstGeom prst="rect">
            <a:avLst/>
          </a:prstGeom>
        </p:spPr>
      </p:pic>
      <p:pic>
        <p:nvPicPr>
          <p:cNvPr id="9" name="Picture 8">
            <a:extLst>
              <a:ext uri="{FF2B5EF4-FFF2-40B4-BE49-F238E27FC236}">
                <a16:creationId xmlns:a16="http://schemas.microsoft.com/office/drawing/2014/main" id="{1D661287-7625-B469-B660-CE2B62F56FDD}"/>
              </a:ext>
            </a:extLst>
          </p:cNvPr>
          <p:cNvPicPr>
            <a:picLocks noChangeAspect="1"/>
          </p:cNvPicPr>
          <p:nvPr/>
        </p:nvPicPr>
        <p:blipFill>
          <a:blip r:embed="rId4"/>
          <a:stretch>
            <a:fillRect/>
          </a:stretch>
        </p:blipFill>
        <p:spPr>
          <a:xfrm>
            <a:off x="1780036" y="4087288"/>
            <a:ext cx="3999411" cy="522395"/>
          </a:xfrm>
          <a:prstGeom prst="rect">
            <a:avLst/>
          </a:prstGeom>
        </p:spPr>
      </p:pic>
      <p:sp>
        <p:nvSpPr>
          <p:cNvPr id="13" name="Right Arrow 12">
            <a:extLst>
              <a:ext uri="{FF2B5EF4-FFF2-40B4-BE49-F238E27FC236}">
                <a16:creationId xmlns:a16="http://schemas.microsoft.com/office/drawing/2014/main" id="{DB77785E-CA2D-8D4B-6CE1-6D5D3CFA8173}"/>
              </a:ext>
            </a:extLst>
          </p:cNvPr>
          <p:cNvSpPr/>
          <p:nvPr/>
        </p:nvSpPr>
        <p:spPr>
          <a:xfrm>
            <a:off x="6083045" y="4191199"/>
            <a:ext cx="513806" cy="278674"/>
          </a:xfrm>
          <a:prstGeom prst="rightArrow">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1CAC0FCF-355E-B45F-D6FE-C73C080386EE}"/>
              </a:ext>
            </a:extLst>
          </p:cNvPr>
          <p:cNvPicPr>
            <a:picLocks noChangeAspect="1"/>
          </p:cNvPicPr>
          <p:nvPr/>
        </p:nvPicPr>
        <p:blipFill>
          <a:blip r:embed="rId5"/>
          <a:stretch>
            <a:fillRect/>
          </a:stretch>
        </p:blipFill>
        <p:spPr>
          <a:xfrm>
            <a:off x="2309496" y="2792730"/>
            <a:ext cx="5567971" cy="576761"/>
          </a:xfrm>
          <a:prstGeom prst="rect">
            <a:avLst/>
          </a:prstGeom>
        </p:spPr>
      </p:pic>
      <p:pic>
        <p:nvPicPr>
          <p:cNvPr id="15" name="Picture 14">
            <a:extLst>
              <a:ext uri="{FF2B5EF4-FFF2-40B4-BE49-F238E27FC236}">
                <a16:creationId xmlns:a16="http://schemas.microsoft.com/office/drawing/2014/main" id="{7D148D23-CC71-76F9-211A-249DA6A5A692}"/>
              </a:ext>
            </a:extLst>
          </p:cNvPr>
          <p:cNvPicPr>
            <a:picLocks noChangeAspect="1"/>
          </p:cNvPicPr>
          <p:nvPr/>
        </p:nvPicPr>
        <p:blipFill>
          <a:blip r:embed="rId6"/>
          <a:stretch>
            <a:fillRect/>
          </a:stretch>
        </p:blipFill>
        <p:spPr>
          <a:xfrm>
            <a:off x="3349763" y="2110996"/>
            <a:ext cx="1332302" cy="460754"/>
          </a:xfrm>
          <a:prstGeom prst="rect">
            <a:avLst/>
          </a:prstGeom>
        </p:spPr>
      </p:pic>
      <p:sp>
        <p:nvSpPr>
          <p:cNvPr id="26" name="Oval 25">
            <a:extLst>
              <a:ext uri="{FF2B5EF4-FFF2-40B4-BE49-F238E27FC236}">
                <a16:creationId xmlns:a16="http://schemas.microsoft.com/office/drawing/2014/main" id="{30FE6E1C-DDBD-D649-F8A5-89FC1B84426B}"/>
              </a:ext>
            </a:extLst>
          </p:cNvPr>
          <p:cNvSpPr/>
          <p:nvPr/>
        </p:nvSpPr>
        <p:spPr>
          <a:xfrm>
            <a:off x="5945205" y="717458"/>
            <a:ext cx="61420" cy="478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2"/>
          </a:p>
        </p:txBody>
      </p:sp>
      <mc:AlternateContent xmlns:mc="http://schemas.openxmlformats.org/markup-compatibility/2006" xmlns:a14="http://schemas.microsoft.com/office/drawing/2010/main">
        <mc:Choice Requires="a14">
          <p:sp>
            <p:nvSpPr>
              <p:cNvPr id="27" name="Rounded Rectangle 26">
                <a:extLst>
                  <a:ext uri="{FF2B5EF4-FFF2-40B4-BE49-F238E27FC236}">
                    <a16:creationId xmlns:a16="http://schemas.microsoft.com/office/drawing/2014/main" id="{5AA2940A-646B-ADAD-B239-DD9CC4868880}"/>
                  </a:ext>
                </a:extLst>
              </p:cNvPr>
              <p:cNvSpPr/>
              <p:nvPr/>
            </p:nvSpPr>
            <p:spPr>
              <a:xfrm>
                <a:off x="5217327" y="535795"/>
                <a:ext cx="607195" cy="419998"/>
              </a:xfrm>
              <a:prstGeom prst="roundRect">
                <a:avLst>
                  <a:gd name="adj" fmla="val 10000"/>
                </a:avLst>
              </a:prstGeom>
              <a:solidFill>
                <a:srgbClr val="174E7D"/>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algn="ctr"/>
                <a14:m>
                  <m:oMathPara xmlns:m="http://schemas.openxmlformats.org/officeDocument/2006/math">
                    <m:oMathParaPr>
                      <m:jc m:val="centerGroup"/>
                    </m:oMathParaPr>
                    <m:oMath xmlns:m="http://schemas.openxmlformats.org/officeDocument/2006/math">
                      <m:r>
                        <a:rPr lang="en-US" sz="1012" b="0" i="1" smtClean="0">
                          <a:latin typeface="Cambria Math" panose="02040503050406030204" pitchFamily="18" charset="0"/>
                        </a:rPr>
                        <m:t>𝑆</m:t>
                      </m:r>
                    </m:oMath>
                  </m:oMathPara>
                </a14:m>
                <a:endParaRPr lang="en-US" sz="1012" dirty="0"/>
              </a:p>
            </p:txBody>
          </p:sp>
        </mc:Choice>
        <mc:Fallback xmlns="">
          <p:sp>
            <p:nvSpPr>
              <p:cNvPr id="27" name="Rounded Rectangle 26">
                <a:extLst>
                  <a:ext uri="{FF2B5EF4-FFF2-40B4-BE49-F238E27FC236}">
                    <a16:creationId xmlns:a16="http://schemas.microsoft.com/office/drawing/2014/main" id="{5AA2940A-646B-ADAD-B239-DD9CC4868880}"/>
                  </a:ext>
                </a:extLst>
              </p:cNvPr>
              <p:cNvSpPr>
                <a:spLocks noRot="1" noChangeAspect="1" noMove="1" noResize="1" noEditPoints="1" noAdjustHandles="1" noChangeArrowheads="1" noChangeShapeType="1" noTextEdit="1"/>
              </p:cNvSpPr>
              <p:nvPr/>
            </p:nvSpPr>
            <p:spPr>
              <a:xfrm>
                <a:off x="5217327" y="535795"/>
                <a:ext cx="607195" cy="419998"/>
              </a:xfrm>
              <a:prstGeom prst="roundRect">
                <a:avLst>
                  <a:gd name="adj" fmla="val 10000"/>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Rounded Rectangle 27">
                <a:extLst>
                  <a:ext uri="{FF2B5EF4-FFF2-40B4-BE49-F238E27FC236}">
                    <a16:creationId xmlns:a16="http://schemas.microsoft.com/office/drawing/2014/main" id="{217C136A-4D01-50AB-9BAA-1674E748B26F}"/>
                  </a:ext>
                </a:extLst>
              </p:cNvPr>
              <p:cNvSpPr/>
              <p:nvPr/>
            </p:nvSpPr>
            <p:spPr>
              <a:xfrm>
                <a:off x="8142026" y="774988"/>
                <a:ext cx="664185" cy="419998"/>
              </a:xfrm>
              <a:prstGeom prst="roundRect">
                <a:avLst>
                  <a:gd name="adj" fmla="val 10000"/>
                </a:avLst>
              </a:prstGeom>
              <a:solidFill>
                <a:srgbClr val="181717"/>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algn="ctr"/>
                <a14:m>
                  <m:oMathPara xmlns:m="http://schemas.openxmlformats.org/officeDocument/2006/math">
                    <m:oMathParaPr>
                      <m:jc m:val="centerGroup"/>
                    </m:oMathParaPr>
                    <m:oMath xmlns:m="http://schemas.openxmlformats.org/officeDocument/2006/math">
                      <m:r>
                        <a:rPr lang="en-US" sz="1012" b="0" i="1" dirty="0" smtClean="0">
                          <a:latin typeface="Cambria Math" panose="02040503050406030204" pitchFamily="18" charset="0"/>
                        </a:rPr>
                        <m:t>𝐷</m:t>
                      </m:r>
                    </m:oMath>
                  </m:oMathPara>
                </a14:m>
                <a:endParaRPr lang="en-US" sz="676" dirty="0"/>
              </a:p>
            </p:txBody>
          </p:sp>
        </mc:Choice>
        <mc:Fallback xmlns="">
          <p:sp>
            <p:nvSpPr>
              <p:cNvPr id="28" name="Rounded Rectangle 27">
                <a:extLst>
                  <a:ext uri="{FF2B5EF4-FFF2-40B4-BE49-F238E27FC236}">
                    <a16:creationId xmlns:a16="http://schemas.microsoft.com/office/drawing/2014/main" id="{217C136A-4D01-50AB-9BAA-1674E748B26F}"/>
                  </a:ext>
                </a:extLst>
              </p:cNvPr>
              <p:cNvSpPr>
                <a:spLocks noRot="1" noChangeAspect="1" noMove="1" noResize="1" noEditPoints="1" noAdjustHandles="1" noChangeArrowheads="1" noChangeShapeType="1" noTextEdit="1"/>
              </p:cNvSpPr>
              <p:nvPr/>
            </p:nvSpPr>
            <p:spPr>
              <a:xfrm>
                <a:off x="8142026" y="774988"/>
                <a:ext cx="664185" cy="419998"/>
              </a:xfrm>
              <a:prstGeom prst="roundRect">
                <a:avLst>
                  <a:gd name="adj" fmla="val 10000"/>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0D75F0AD-B420-650C-7A6C-3C52723FCD33}"/>
                  </a:ext>
                </a:extLst>
              </p:cNvPr>
              <p:cNvSpPr txBox="1"/>
              <p:nvPr/>
            </p:nvSpPr>
            <p:spPr>
              <a:xfrm>
                <a:off x="7471029" y="420803"/>
                <a:ext cx="226184" cy="21345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787" b="0" i="1" smtClean="0">
                          <a:latin typeface="Cambria Math" panose="02040503050406030204" pitchFamily="18" charset="0"/>
                        </a:rPr>
                        <m:t>𝛾</m:t>
                      </m:r>
                    </m:oMath>
                  </m:oMathPara>
                </a14:m>
                <a:endParaRPr lang="en-US" sz="787" dirty="0"/>
              </a:p>
            </p:txBody>
          </p:sp>
        </mc:Choice>
        <mc:Fallback xmlns="">
          <p:sp>
            <p:nvSpPr>
              <p:cNvPr id="29" name="TextBox 28">
                <a:extLst>
                  <a:ext uri="{FF2B5EF4-FFF2-40B4-BE49-F238E27FC236}">
                    <a16:creationId xmlns:a16="http://schemas.microsoft.com/office/drawing/2014/main" id="{0D75F0AD-B420-650C-7A6C-3C52723FCD33}"/>
                  </a:ext>
                </a:extLst>
              </p:cNvPr>
              <p:cNvSpPr txBox="1">
                <a:spLocks noRot="1" noChangeAspect="1" noMove="1" noResize="1" noEditPoints="1" noAdjustHandles="1" noChangeArrowheads="1" noChangeShapeType="1" noTextEdit="1"/>
              </p:cNvSpPr>
              <p:nvPr/>
            </p:nvSpPr>
            <p:spPr>
              <a:xfrm>
                <a:off x="7471029" y="420803"/>
                <a:ext cx="226184" cy="213456"/>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A8466503-5C70-2121-98CA-7014F92F2AE8}"/>
                  </a:ext>
                </a:extLst>
              </p:cNvPr>
              <p:cNvSpPr txBox="1"/>
              <p:nvPr/>
            </p:nvSpPr>
            <p:spPr>
              <a:xfrm>
                <a:off x="6381957" y="180096"/>
                <a:ext cx="329536" cy="23096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901" b="0" i="1" smtClean="0">
                          <a:latin typeface="Cambria Math" panose="02040503050406030204" pitchFamily="18" charset="0"/>
                        </a:rPr>
                        <m:t>𝛽</m:t>
                      </m:r>
                    </m:oMath>
                  </m:oMathPara>
                </a14:m>
                <a:endParaRPr lang="en-US" sz="901" dirty="0"/>
              </a:p>
            </p:txBody>
          </p:sp>
        </mc:Choice>
        <mc:Fallback xmlns="">
          <p:sp>
            <p:nvSpPr>
              <p:cNvPr id="30" name="TextBox 29">
                <a:extLst>
                  <a:ext uri="{FF2B5EF4-FFF2-40B4-BE49-F238E27FC236}">
                    <a16:creationId xmlns:a16="http://schemas.microsoft.com/office/drawing/2014/main" id="{A8466503-5C70-2121-98CA-7014F92F2AE8}"/>
                  </a:ext>
                </a:extLst>
              </p:cNvPr>
              <p:cNvSpPr txBox="1">
                <a:spLocks noRot="1" noChangeAspect="1" noMove="1" noResize="1" noEditPoints="1" noAdjustHandles="1" noChangeArrowheads="1" noChangeShapeType="1" noTextEdit="1"/>
              </p:cNvSpPr>
              <p:nvPr/>
            </p:nvSpPr>
            <p:spPr>
              <a:xfrm>
                <a:off x="6381957" y="180096"/>
                <a:ext cx="329536" cy="230961"/>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Rounded Rectangle 30">
                <a:extLst>
                  <a:ext uri="{FF2B5EF4-FFF2-40B4-BE49-F238E27FC236}">
                    <a16:creationId xmlns:a16="http://schemas.microsoft.com/office/drawing/2014/main" id="{54CF287A-83D3-5661-6AD3-109D6E551D18}"/>
                  </a:ext>
                </a:extLst>
              </p:cNvPr>
              <p:cNvSpPr/>
              <p:nvPr/>
            </p:nvSpPr>
            <p:spPr>
              <a:xfrm>
                <a:off x="6700119" y="535795"/>
                <a:ext cx="607195" cy="419998"/>
              </a:xfrm>
              <a:prstGeom prst="roundRect">
                <a:avLst>
                  <a:gd name="adj" fmla="val 10000"/>
                </a:avLst>
              </a:prstGeom>
              <a:solidFill>
                <a:srgbClr val="94C4EA"/>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algn="ctr"/>
                <a14:m>
                  <m:oMathPara xmlns:m="http://schemas.openxmlformats.org/officeDocument/2006/math">
                    <m:oMathParaPr>
                      <m:jc m:val="centerGroup"/>
                    </m:oMathParaPr>
                    <m:oMath xmlns:m="http://schemas.openxmlformats.org/officeDocument/2006/math">
                      <m:r>
                        <a:rPr lang="en-US" sz="1012" b="0" i="1" dirty="0" smtClean="0">
                          <a:latin typeface="Cambria Math" panose="02040503050406030204" pitchFamily="18" charset="0"/>
                        </a:rPr>
                        <m:t>𝐼</m:t>
                      </m:r>
                    </m:oMath>
                  </m:oMathPara>
                </a14:m>
                <a:endParaRPr lang="en-US" sz="1012" dirty="0"/>
              </a:p>
            </p:txBody>
          </p:sp>
        </mc:Choice>
        <mc:Fallback xmlns="">
          <p:sp>
            <p:nvSpPr>
              <p:cNvPr id="31" name="Rounded Rectangle 30">
                <a:extLst>
                  <a:ext uri="{FF2B5EF4-FFF2-40B4-BE49-F238E27FC236}">
                    <a16:creationId xmlns:a16="http://schemas.microsoft.com/office/drawing/2014/main" id="{54CF287A-83D3-5661-6AD3-109D6E551D18}"/>
                  </a:ext>
                </a:extLst>
              </p:cNvPr>
              <p:cNvSpPr>
                <a:spLocks noRot="1" noChangeAspect="1" noMove="1" noResize="1" noEditPoints="1" noAdjustHandles="1" noChangeArrowheads="1" noChangeShapeType="1" noTextEdit="1"/>
              </p:cNvSpPr>
              <p:nvPr/>
            </p:nvSpPr>
            <p:spPr>
              <a:xfrm>
                <a:off x="6700119" y="535795"/>
                <a:ext cx="607195" cy="419998"/>
              </a:xfrm>
              <a:prstGeom prst="roundRect">
                <a:avLst>
                  <a:gd name="adj" fmla="val 10000"/>
                </a:avLst>
              </a:prstGeom>
              <a:blipFill>
                <a:blip r:embed="rId11"/>
                <a:stretch>
                  <a:fillRect/>
                </a:stretch>
              </a:blipFill>
            </p:spPr>
            <p:txBody>
              <a:bodyPr/>
              <a:lstStyle/>
              <a:p>
                <a:r>
                  <a:rPr lang="en-US">
                    <a:noFill/>
                  </a:rPr>
                  <a:t> </a:t>
                </a:r>
              </a:p>
            </p:txBody>
          </p:sp>
        </mc:Fallback>
      </mc:AlternateContent>
      <p:cxnSp>
        <p:nvCxnSpPr>
          <p:cNvPr id="32" name="Curved Connector 31">
            <a:extLst>
              <a:ext uri="{FF2B5EF4-FFF2-40B4-BE49-F238E27FC236}">
                <a16:creationId xmlns:a16="http://schemas.microsoft.com/office/drawing/2014/main" id="{0DA05CF6-FE3B-B856-48F9-670946ADF31C}"/>
              </a:ext>
            </a:extLst>
          </p:cNvPr>
          <p:cNvCxnSpPr>
            <a:cxnSpLocks/>
            <a:stCxn id="31" idx="0"/>
            <a:endCxn id="26" idx="7"/>
          </p:cNvCxnSpPr>
          <p:nvPr/>
        </p:nvCxnSpPr>
        <p:spPr>
          <a:xfrm rot="16200000" flipH="1" flipV="1">
            <a:off x="6406340" y="127084"/>
            <a:ext cx="188666" cy="1006086"/>
          </a:xfrm>
          <a:prstGeom prst="curvedConnector3">
            <a:avLst>
              <a:gd name="adj1" fmla="val -65797"/>
            </a:avLst>
          </a:prstGeom>
          <a:ln>
            <a:solidFill>
              <a:schemeClr val="bg1">
                <a:lumMod val="50000"/>
              </a:schemeClr>
            </a:solidFill>
            <a:prstDash val="lgDash"/>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33" name="Rounded Rectangle 32">
                <a:extLst>
                  <a:ext uri="{FF2B5EF4-FFF2-40B4-BE49-F238E27FC236}">
                    <a16:creationId xmlns:a16="http://schemas.microsoft.com/office/drawing/2014/main" id="{E276206E-B7E8-323D-0193-9864D8A4DBD7}"/>
                  </a:ext>
                </a:extLst>
              </p:cNvPr>
              <p:cNvSpPr/>
              <p:nvPr/>
            </p:nvSpPr>
            <p:spPr>
              <a:xfrm>
                <a:off x="8142025" y="276454"/>
                <a:ext cx="664185" cy="419998"/>
              </a:xfrm>
              <a:prstGeom prst="roundRect">
                <a:avLst>
                  <a:gd name="adj" fmla="val 10000"/>
                </a:avLst>
              </a:prstGeom>
              <a:solidFill>
                <a:srgbClr val="7C7C7C"/>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algn="ctr"/>
                <a14:m>
                  <m:oMathPara xmlns:m="http://schemas.openxmlformats.org/officeDocument/2006/math">
                    <m:oMathParaPr>
                      <m:jc m:val="centerGroup"/>
                    </m:oMathParaPr>
                    <m:oMath xmlns:m="http://schemas.openxmlformats.org/officeDocument/2006/math">
                      <m:r>
                        <a:rPr lang="en-US" sz="1012" b="0" i="1" dirty="0" smtClean="0">
                          <a:latin typeface="Cambria Math" panose="02040503050406030204" pitchFamily="18" charset="0"/>
                        </a:rPr>
                        <m:t>𝑅</m:t>
                      </m:r>
                    </m:oMath>
                  </m:oMathPara>
                </a14:m>
                <a:endParaRPr lang="en-US" sz="676" dirty="0"/>
              </a:p>
            </p:txBody>
          </p:sp>
        </mc:Choice>
        <mc:Fallback xmlns="">
          <p:sp>
            <p:nvSpPr>
              <p:cNvPr id="33" name="Rounded Rectangle 32">
                <a:extLst>
                  <a:ext uri="{FF2B5EF4-FFF2-40B4-BE49-F238E27FC236}">
                    <a16:creationId xmlns:a16="http://schemas.microsoft.com/office/drawing/2014/main" id="{E276206E-B7E8-323D-0193-9864D8A4DBD7}"/>
                  </a:ext>
                </a:extLst>
              </p:cNvPr>
              <p:cNvSpPr>
                <a:spLocks noRot="1" noChangeAspect="1" noMove="1" noResize="1" noEditPoints="1" noAdjustHandles="1" noChangeArrowheads="1" noChangeShapeType="1" noTextEdit="1"/>
              </p:cNvSpPr>
              <p:nvPr/>
            </p:nvSpPr>
            <p:spPr>
              <a:xfrm>
                <a:off x="8142025" y="276454"/>
                <a:ext cx="664185" cy="419998"/>
              </a:xfrm>
              <a:prstGeom prst="roundRect">
                <a:avLst>
                  <a:gd name="adj" fmla="val 10000"/>
                </a:avLst>
              </a:prstGeom>
              <a:blipFill>
                <a:blip r:embed="rId12"/>
                <a:stretch>
                  <a:fillRect/>
                </a:stretch>
              </a:blipFill>
            </p:spPr>
            <p:txBody>
              <a:bodyPr/>
              <a:lstStyle/>
              <a:p>
                <a:r>
                  <a:rPr lang="en-US">
                    <a:noFill/>
                  </a:rPr>
                  <a:t> </a:t>
                </a:r>
              </a:p>
            </p:txBody>
          </p:sp>
        </mc:Fallback>
      </mc:AlternateContent>
      <p:cxnSp>
        <p:nvCxnSpPr>
          <p:cNvPr id="34" name="Straight Arrow Connector 33">
            <a:extLst>
              <a:ext uri="{FF2B5EF4-FFF2-40B4-BE49-F238E27FC236}">
                <a16:creationId xmlns:a16="http://schemas.microsoft.com/office/drawing/2014/main" id="{7D82701B-5C6E-4B19-5642-87930934535A}"/>
              </a:ext>
            </a:extLst>
          </p:cNvPr>
          <p:cNvCxnSpPr>
            <a:cxnSpLocks/>
            <a:stCxn id="31" idx="3"/>
            <a:endCxn id="28" idx="1"/>
          </p:cNvCxnSpPr>
          <p:nvPr/>
        </p:nvCxnSpPr>
        <p:spPr>
          <a:xfrm>
            <a:off x="7307314" y="745794"/>
            <a:ext cx="834712" cy="239193"/>
          </a:xfrm>
          <a:prstGeom prst="straightConnector1">
            <a:avLst/>
          </a:prstGeom>
          <a:ln w="38100">
            <a:solidFill>
              <a:schemeClr val="accent6">
                <a:lumMod val="75000"/>
              </a:schemeClr>
            </a:solidFill>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70CF4ED5-1CA0-9F29-027D-4212EEA1B770}"/>
                  </a:ext>
                </a:extLst>
              </p:cNvPr>
              <p:cNvSpPr txBox="1"/>
              <p:nvPr/>
            </p:nvSpPr>
            <p:spPr>
              <a:xfrm>
                <a:off x="7469192" y="872226"/>
                <a:ext cx="226184" cy="21345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787" b="0" i="1" smtClean="0">
                          <a:latin typeface="Cambria Math" panose="02040503050406030204" pitchFamily="18" charset="0"/>
                        </a:rPr>
                        <m:t>𝜇</m:t>
                      </m:r>
                    </m:oMath>
                  </m:oMathPara>
                </a14:m>
                <a:endParaRPr lang="en-US" sz="787" dirty="0"/>
              </a:p>
            </p:txBody>
          </p:sp>
        </mc:Choice>
        <mc:Fallback xmlns="">
          <p:sp>
            <p:nvSpPr>
              <p:cNvPr id="35" name="TextBox 34">
                <a:extLst>
                  <a:ext uri="{FF2B5EF4-FFF2-40B4-BE49-F238E27FC236}">
                    <a16:creationId xmlns:a16="http://schemas.microsoft.com/office/drawing/2014/main" id="{70CF4ED5-1CA0-9F29-027D-4212EEA1B770}"/>
                  </a:ext>
                </a:extLst>
              </p:cNvPr>
              <p:cNvSpPr txBox="1">
                <a:spLocks noRot="1" noChangeAspect="1" noMove="1" noResize="1" noEditPoints="1" noAdjustHandles="1" noChangeArrowheads="1" noChangeShapeType="1" noTextEdit="1"/>
              </p:cNvSpPr>
              <p:nvPr/>
            </p:nvSpPr>
            <p:spPr>
              <a:xfrm>
                <a:off x="7469192" y="872226"/>
                <a:ext cx="226184" cy="213456"/>
              </a:xfrm>
              <a:prstGeom prst="rect">
                <a:avLst/>
              </a:prstGeom>
              <a:blipFill>
                <a:blip r:embed="rId13"/>
                <a:stretch>
                  <a:fillRect/>
                </a:stretch>
              </a:blipFill>
            </p:spPr>
            <p:txBody>
              <a:bodyPr/>
              <a:lstStyle/>
              <a:p>
                <a:r>
                  <a:rPr lang="en-US">
                    <a:noFill/>
                  </a:rPr>
                  <a:t> </a:t>
                </a:r>
              </a:p>
            </p:txBody>
          </p:sp>
        </mc:Fallback>
      </mc:AlternateContent>
      <p:cxnSp>
        <p:nvCxnSpPr>
          <p:cNvPr id="36" name="Straight Arrow Connector 35">
            <a:extLst>
              <a:ext uri="{FF2B5EF4-FFF2-40B4-BE49-F238E27FC236}">
                <a16:creationId xmlns:a16="http://schemas.microsoft.com/office/drawing/2014/main" id="{C709A3CE-28BA-EEFF-D351-904F24525497}"/>
              </a:ext>
            </a:extLst>
          </p:cNvPr>
          <p:cNvCxnSpPr>
            <a:cxnSpLocks/>
            <a:stCxn id="31" idx="3"/>
            <a:endCxn id="33" idx="1"/>
          </p:cNvCxnSpPr>
          <p:nvPr/>
        </p:nvCxnSpPr>
        <p:spPr>
          <a:xfrm flipV="1">
            <a:off x="7307314" y="486453"/>
            <a:ext cx="834711" cy="259341"/>
          </a:xfrm>
          <a:prstGeom prst="straightConnector1">
            <a:avLst/>
          </a:prstGeom>
          <a:ln w="38100">
            <a:solidFill>
              <a:schemeClr val="accent6">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37" name="Straight Arrow Connector 36">
            <a:extLst>
              <a:ext uri="{FF2B5EF4-FFF2-40B4-BE49-F238E27FC236}">
                <a16:creationId xmlns:a16="http://schemas.microsoft.com/office/drawing/2014/main" id="{EA9FF15E-05E2-3CAB-7A9F-4572EA71ABD9}"/>
              </a:ext>
            </a:extLst>
          </p:cNvPr>
          <p:cNvCxnSpPr>
            <a:cxnSpLocks/>
            <a:stCxn id="27" idx="3"/>
            <a:endCxn id="31" idx="1"/>
          </p:cNvCxnSpPr>
          <p:nvPr/>
        </p:nvCxnSpPr>
        <p:spPr>
          <a:xfrm>
            <a:off x="5824522" y="745794"/>
            <a:ext cx="875598" cy="0"/>
          </a:xfrm>
          <a:prstGeom prst="straightConnector1">
            <a:avLst/>
          </a:prstGeom>
          <a:ln w="38100">
            <a:solidFill>
              <a:schemeClr val="accent1">
                <a:lumMod val="60000"/>
                <a:lumOff val="40000"/>
              </a:schemeClr>
            </a:solidFill>
            <a:tailEnd type="triangle"/>
          </a:ln>
        </p:spPr>
        <p:style>
          <a:lnRef idx="1">
            <a:schemeClr val="dk1"/>
          </a:lnRef>
          <a:fillRef idx="0">
            <a:schemeClr val="dk1"/>
          </a:fillRef>
          <a:effectRef idx="0">
            <a:schemeClr val="dk1"/>
          </a:effectRef>
          <a:fontRef idx="minor">
            <a:schemeClr val="tx1"/>
          </a:fontRef>
        </p:style>
      </p:cxnSp>
      <p:sp>
        <p:nvSpPr>
          <p:cNvPr id="40" name="Rounded Rectangle 39">
            <a:extLst>
              <a:ext uri="{FF2B5EF4-FFF2-40B4-BE49-F238E27FC236}">
                <a16:creationId xmlns:a16="http://schemas.microsoft.com/office/drawing/2014/main" id="{3682B06F-8D94-50D4-BBBB-2330A546E493}"/>
              </a:ext>
            </a:extLst>
          </p:cNvPr>
          <p:cNvSpPr/>
          <p:nvPr/>
        </p:nvSpPr>
        <p:spPr>
          <a:xfrm>
            <a:off x="3855624" y="2751913"/>
            <a:ext cx="2334543" cy="649526"/>
          </a:xfrm>
          <a:prstGeom prst="roundRect">
            <a:avLst/>
          </a:prstGeom>
          <a:solidFill>
            <a:schemeClr val="accent1">
              <a:lumMod val="60000"/>
              <a:lumOff val="40000"/>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1" name="Rounded Rectangle 40">
            <a:extLst>
              <a:ext uri="{FF2B5EF4-FFF2-40B4-BE49-F238E27FC236}">
                <a16:creationId xmlns:a16="http://schemas.microsoft.com/office/drawing/2014/main" id="{954EA482-4992-480D-AE03-FD15B42CD845}"/>
              </a:ext>
            </a:extLst>
          </p:cNvPr>
          <p:cNvSpPr/>
          <p:nvPr/>
        </p:nvSpPr>
        <p:spPr>
          <a:xfrm>
            <a:off x="3054538" y="1284947"/>
            <a:ext cx="1627527" cy="649526"/>
          </a:xfrm>
          <a:prstGeom prst="roundRect">
            <a:avLst/>
          </a:prstGeom>
          <a:solidFill>
            <a:schemeClr val="accent1">
              <a:lumMod val="60000"/>
              <a:lumOff val="40000"/>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3" name="Rounded Rectangle 42">
            <a:extLst>
              <a:ext uri="{FF2B5EF4-FFF2-40B4-BE49-F238E27FC236}">
                <a16:creationId xmlns:a16="http://schemas.microsoft.com/office/drawing/2014/main" id="{020946C8-D83E-643F-4B6D-471552CCCE41}"/>
              </a:ext>
            </a:extLst>
          </p:cNvPr>
          <p:cNvSpPr/>
          <p:nvPr/>
        </p:nvSpPr>
        <p:spPr>
          <a:xfrm>
            <a:off x="4696650" y="1269302"/>
            <a:ext cx="1388840" cy="649526"/>
          </a:xfrm>
          <a:prstGeom prst="roundRect">
            <a:avLst/>
          </a:prstGeom>
          <a:solidFill>
            <a:schemeClr val="accent6">
              <a:lumMod val="75000"/>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4" name="Rounded Rectangle 43">
            <a:extLst>
              <a:ext uri="{FF2B5EF4-FFF2-40B4-BE49-F238E27FC236}">
                <a16:creationId xmlns:a16="http://schemas.microsoft.com/office/drawing/2014/main" id="{69515443-ACCC-8B36-4225-9D91EC2430CC}"/>
              </a:ext>
            </a:extLst>
          </p:cNvPr>
          <p:cNvSpPr/>
          <p:nvPr/>
        </p:nvSpPr>
        <p:spPr>
          <a:xfrm>
            <a:off x="6375215" y="2760930"/>
            <a:ext cx="1361080" cy="649526"/>
          </a:xfrm>
          <a:prstGeom prst="roundRect">
            <a:avLst/>
          </a:prstGeom>
          <a:solidFill>
            <a:schemeClr val="accent6">
              <a:lumMod val="75000"/>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45" name="Straight Arrow Connector 44">
            <a:extLst>
              <a:ext uri="{FF2B5EF4-FFF2-40B4-BE49-F238E27FC236}">
                <a16:creationId xmlns:a16="http://schemas.microsoft.com/office/drawing/2014/main" id="{D58CF4B4-795A-F7DA-F365-9347A1AECE5B}"/>
              </a:ext>
            </a:extLst>
          </p:cNvPr>
          <p:cNvCxnSpPr>
            <a:cxnSpLocks/>
          </p:cNvCxnSpPr>
          <p:nvPr/>
        </p:nvCxnSpPr>
        <p:spPr>
          <a:xfrm>
            <a:off x="5824521" y="745794"/>
            <a:ext cx="875598" cy="0"/>
          </a:xfrm>
          <a:prstGeom prst="straightConnector1">
            <a:avLst/>
          </a:prstGeom>
          <a:ln w="9525">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46" name="Straight Arrow Connector 45">
            <a:extLst>
              <a:ext uri="{FF2B5EF4-FFF2-40B4-BE49-F238E27FC236}">
                <a16:creationId xmlns:a16="http://schemas.microsoft.com/office/drawing/2014/main" id="{82619C28-2299-1A27-D622-BD63F4223D1F}"/>
              </a:ext>
            </a:extLst>
          </p:cNvPr>
          <p:cNvCxnSpPr>
            <a:cxnSpLocks/>
          </p:cNvCxnSpPr>
          <p:nvPr/>
        </p:nvCxnSpPr>
        <p:spPr>
          <a:xfrm flipV="1">
            <a:off x="7296416" y="488583"/>
            <a:ext cx="834711" cy="259341"/>
          </a:xfrm>
          <a:prstGeom prst="straightConnector1">
            <a:avLst/>
          </a:prstGeom>
          <a:ln w="9525">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47" name="Straight Arrow Connector 46">
            <a:extLst>
              <a:ext uri="{FF2B5EF4-FFF2-40B4-BE49-F238E27FC236}">
                <a16:creationId xmlns:a16="http://schemas.microsoft.com/office/drawing/2014/main" id="{FC52C3BD-7823-392D-D123-A8F12A08C9C9}"/>
              </a:ext>
            </a:extLst>
          </p:cNvPr>
          <p:cNvCxnSpPr>
            <a:cxnSpLocks/>
          </p:cNvCxnSpPr>
          <p:nvPr/>
        </p:nvCxnSpPr>
        <p:spPr>
          <a:xfrm>
            <a:off x="7299400" y="744530"/>
            <a:ext cx="834712" cy="239193"/>
          </a:xfrm>
          <a:prstGeom prst="straightConnector1">
            <a:avLst/>
          </a:prstGeom>
          <a:ln w="9525">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48" name="TextBox 47">
            <a:extLst>
              <a:ext uri="{FF2B5EF4-FFF2-40B4-BE49-F238E27FC236}">
                <a16:creationId xmlns:a16="http://schemas.microsoft.com/office/drawing/2014/main" id="{F3044E9B-6F28-C7F1-3C63-72638A1EFD43}"/>
              </a:ext>
            </a:extLst>
          </p:cNvPr>
          <p:cNvSpPr txBox="1"/>
          <p:nvPr/>
        </p:nvSpPr>
        <p:spPr>
          <a:xfrm>
            <a:off x="6633030" y="1292288"/>
            <a:ext cx="1438214" cy="338554"/>
          </a:xfrm>
          <a:prstGeom prst="rect">
            <a:avLst/>
          </a:prstGeom>
          <a:noFill/>
        </p:spPr>
        <p:txBody>
          <a:bodyPr wrap="none" rtlCol="0">
            <a:spAutoFit/>
          </a:bodyPr>
          <a:lstStyle/>
          <a:p>
            <a:r>
              <a:rPr lang="en-US" sz="1600" dirty="0">
                <a:solidFill>
                  <a:schemeClr val="accent1">
                    <a:lumMod val="60000"/>
                    <a:lumOff val="40000"/>
                  </a:schemeClr>
                </a:solidFill>
                <a:latin typeface="Arial" panose="020B0604020202020204" pitchFamily="34" charset="0"/>
                <a:cs typeface="Arial" panose="020B0604020202020204" pitchFamily="34" charset="0"/>
              </a:rPr>
              <a:t>Incoming flow</a:t>
            </a:r>
          </a:p>
        </p:txBody>
      </p:sp>
      <p:sp>
        <p:nvSpPr>
          <p:cNvPr id="49" name="TextBox 48">
            <a:extLst>
              <a:ext uri="{FF2B5EF4-FFF2-40B4-BE49-F238E27FC236}">
                <a16:creationId xmlns:a16="http://schemas.microsoft.com/office/drawing/2014/main" id="{37B4D300-E912-1A9A-531C-F69F094823D9}"/>
              </a:ext>
            </a:extLst>
          </p:cNvPr>
          <p:cNvSpPr txBox="1"/>
          <p:nvPr/>
        </p:nvSpPr>
        <p:spPr>
          <a:xfrm>
            <a:off x="6633030" y="1584670"/>
            <a:ext cx="1438214" cy="338554"/>
          </a:xfrm>
          <a:prstGeom prst="rect">
            <a:avLst/>
          </a:prstGeom>
          <a:noFill/>
        </p:spPr>
        <p:txBody>
          <a:bodyPr wrap="none" rtlCol="0">
            <a:spAutoFit/>
          </a:bodyPr>
          <a:lstStyle/>
          <a:p>
            <a:r>
              <a:rPr lang="en-US" sz="1600" dirty="0">
                <a:solidFill>
                  <a:schemeClr val="accent6">
                    <a:lumMod val="75000"/>
                  </a:schemeClr>
                </a:solidFill>
                <a:latin typeface="Arial" panose="020B0604020202020204" pitchFamily="34" charset="0"/>
                <a:cs typeface="Arial" panose="020B0604020202020204" pitchFamily="34" charset="0"/>
              </a:rPr>
              <a:t>Outgoing flow</a:t>
            </a:r>
          </a:p>
        </p:txBody>
      </p:sp>
      <p:pic>
        <p:nvPicPr>
          <p:cNvPr id="50" name="Picture 49">
            <a:extLst>
              <a:ext uri="{FF2B5EF4-FFF2-40B4-BE49-F238E27FC236}">
                <a16:creationId xmlns:a16="http://schemas.microsoft.com/office/drawing/2014/main" id="{33114B27-81D4-CF7B-08E2-720D60EFA88A}"/>
              </a:ext>
            </a:extLst>
          </p:cNvPr>
          <p:cNvPicPr>
            <a:picLocks noChangeAspect="1"/>
          </p:cNvPicPr>
          <p:nvPr/>
        </p:nvPicPr>
        <p:blipFill>
          <a:blip r:embed="rId14"/>
          <a:stretch>
            <a:fillRect/>
          </a:stretch>
        </p:blipFill>
        <p:spPr>
          <a:xfrm>
            <a:off x="6864750" y="4209106"/>
            <a:ext cx="1091581" cy="260767"/>
          </a:xfrm>
          <a:prstGeom prst="rect">
            <a:avLst/>
          </a:prstGeom>
        </p:spPr>
      </p:pic>
    </p:spTree>
    <p:extLst>
      <p:ext uri="{BB962C8B-B14F-4D97-AF65-F5344CB8AC3E}">
        <p14:creationId xmlns:p14="http://schemas.microsoft.com/office/powerpoint/2010/main" val="5321248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par>
                                <p:cTn id="15" presetID="1" presetClass="exit" presetSubtype="0" fill="hold" nodeType="withEffect">
                                  <p:stCondLst>
                                    <p:cond delay="0"/>
                                  </p:stCondLst>
                                  <p:childTnLst>
                                    <p:set>
                                      <p:cBhvr>
                                        <p:cTn id="16" dur="1" fill="hold">
                                          <p:stCondLst>
                                            <p:cond delay="0"/>
                                          </p:stCondLst>
                                        </p:cTn>
                                        <p:tgtEl>
                                          <p:spTgt spid="45"/>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4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4"/>
                                        </p:tgtEl>
                                        <p:attrNameLst>
                                          <p:attrName>style.visibility</p:attrName>
                                        </p:attrNameLst>
                                      </p:cBhvr>
                                      <p:to>
                                        <p:strVal val="visible"/>
                                      </p:to>
                                    </p:set>
                                  </p:childTnLst>
                                </p:cTn>
                              </p:par>
                              <p:par>
                                <p:cTn id="29" presetID="1" presetClass="exit" presetSubtype="0" fill="hold" nodeType="withEffect">
                                  <p:stCondLst>
                                    <p:cond delay="0"/>
                                  </p:stCondLst>
                                  <p:childTnLst>
                                    <p:set>
                                      <p:cBhvr>
                                        <p:cTn id="30" dur="1" fill="hold">
                                          <p:stCondLst>
                                            <p:cond delay="0"/>
                                          </p:stCondLst>
                                        </p:cTn>
                                        <p:tgtEl>
                                          <p:spTgt spid="46"/>
                                        </p:tgtEl>
                                        <p:attrNameLst>
                                          <p:attrName>style.visibility</p:attrName>
                                        </p:attrNameLst>
                                      </p:cBhvr>
                                      <p:to>
                                        <p:strVal val="hidden"/>
                                      </p:to>
                                    </p:set>
                                  </p:childTnLst>
                                </p:cTn>
                              </p:par>
                              <p:par>
                                <p:cTn id="31" presetID="1" presetClass="exit" presetSubtype="0" fill="hold" nodeType="withEffect">
                                  <p:stCondLst>
                                    <p:cond delay="0"/>
                                  </p:stCondLst>
                                  <p:childTnLst>
                                    <p:set>
                                      <p:cBhvr>
                                        <p:cTn id="32" dur="1" fill="hold">
                                          <p:stCondLst>
                                            <p:cond delay="0"/>
                                          </p:stCondLst>
                                        </p:cTn>
                                        <p:tgtEl>
                                          <p:spTgt spid="47"/>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
                                            <p:txEl>
                                              <p:pRg st="11" end="11"/>
                                            </p:txEl>
                                          </p:spTgt>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9"/>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3"/>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3" grpId="0" animBg="1"/>
      <p:bldP spid="40" grpId="0" animBg="1"/>
      <p:bldP spid="41" grpId="0" animBg="1"/>
      <p:bldP spid="43" grpId="0" animBg="1"/>
      <p:bldP spid="44" grpId="0" animBg="1"/>
      <p:bldP spid="48" grpId="0"/>
      <p:bldP spid="4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EA9CE9-B0EA-9440-A9EC-711C367C9A38}"/>
              </a:ext>
            </a:extLst>
          </p:cNvPr>
          <p:cNvSpPr>
            <a:spLocks noGrp="1"/>
          </p:cNvSpPr>
          <p:nvPr>
            <p:ph type="title"/>
          </p:nvPr>
        </p:nvSpPr>
        <p:spPr/>
        <p:txBody>
          <a:bodyPr/>
          <a:lstStyle/>
          <a:p>
            <a:r>
              <a:rPr lang="en-US" dirty="0"/>
              <a:t>Linear programming problem</a:t>
            </a:r>
          </a:p>
        </p:txBody>
      </p:sp>
      <p:sp>
        <p:nvSpPr>
          <p:cNvPr id="3" name="Content Placeholder 2">
            <a:extLst>
              <a:ext uri="{FF2B5EF4-FFF2-40B4-BE49-F238E27FC236}">
                <a16:creationId xmlns:a16="http://schemas.microsoft.com/office/drawing/2014/main" id="{DF298721-4CA6-2743-BF49-E92A861311DE}"/>
              </a:ext>
            </a:extLst>
          </p:cNvPr>
          <p:cNvSpPr>
            <a:spLocks noGrp="1"/>
          </p:cNvSpPr>
          <p:nvPr>
            <p:ph sz="quarter" idx="10"/>
          </p:nvPr>
        </p:nvSpPr>
        <p:spPr>
          <a:xfrm>
            <a:off x="948776" y="886477"/>
            <a:ext cx="7700963" cy="3759042"/>
          </a:xfrm>
        </p:spPr>
        <p:txBody>
          <a:bodyPr>
            <a:normAutofit/>
          </a:bodyPr>
          <a:lstStyle/>
          <a:p>
            <a:pPr lvl="1">
              <a:spcAft>
                <a:spcPts val="600"/>
              </a:spcAft>
              <a:buFont typeface="Arial" panose="020B0604020202020204" pitchFamily="34" charset="0"/>
              <a:buChar char="•"/>
            </a:pPr>
            <a:r>
              <a:rPr lang="en-US" dirty="0">
                <a:solidFill>
                  <a:schemeClr val="tx1"/>
                </a:solidFill>
              </a:rPr>
              <a:t>Additional constraint:</a:t>
            </a:r>
          </a:p>
          <a:p>
            <a:pPr lvl="2">
              <a:spcAft>
                <a:spcPts val="600"/>
              </a:spcAft>
            </a:pPr>
            <a:endParaRPr lang="en-US" sz="400" dirty="0">
              <a:solidFill>
                <a:schemeClr val="tx1"/>
              </a:solidFill>
            </a:endParaRPr>
          </a:p>
          <a:p>
            <a:pPr lvl="1">
              <a:spcAft>
                <a:spcPts val="800"/>
              </a:spcAft>
              <a:buFont typeface="Arial" panose="020B0604020202020204" pitchFamily="34" charset="0"/>
              <a:buChar char="•"/>
            </a:pPr>
            <a:r>
              <a:rPr lang="en-US" dirty="0">
                <a:solidFill>
                  <a:schemeClr val="tx1"/>
                </a:solidFill>
              </a:rPr>
              <a:t>Assume: </a:t>
            </a:r>
            <a:endParaRPr lang="en-US" sz="400" dirty="0">
              <a:solidFill>
                <a:schemeClr val="tx1"/>
              </a:solidFill>
            </a:endParaRPr>
          </a:p>
          <a:p>
            <a:pPr lvl="1">
              <a:spcAft>
                <a:spcPts val="600"/>
              </a:spcAft>
              <a:buFont typeface="Arial" panose="020B0604020202020204" pitchFamily="34" charset="0"/>
              <a:buChar char="•"/>
            </a:pPr>
            <a:r>
              <a:rPr lang="en-US" dirty="0">
                <a:solidFill>
                  <a:schemeClr val="tx1"/>
                </a:solidFill>
              </a:rPr>
              <a:t>Problem reduces to a linear programming (LP) problem</a:t>
            </a:r>
            <a:endParaRPr lang="en-US" sz="2400" dirty="0">
              <a:solidFill>
                <a:schemeClr val="tx1"/>
              </a:solidFill>
            </a:endParaRPr>
          </a:p>
          <a:p>
            <a:pPr>
              <a:buFont typeface="Arial" panose="020B0604020202020204" pitchFamily="34" charset="0"/>
              <a:buChar char="•"/>
            </a:pPr>
            <a:endParaRPr lang="en-US" dirty="0"/>
          </a:p>
        </p:txBody>
      </p:sp>
      <p:pic>
        <p:nvPicPr>
          <p:cNvPr id="12" name="Picture 11">
            <a:extLst>
              <a:ext uri="{FF2B5EF4-FFF2-40B4-BE49-F238E27FC236}">
                <a16:creationId xmlns:a16="http://schemas.microsoft.com/office/drawing/2014/main" id="{EF479B0C-22AD-99AD-70BF-505BDB268EE9}"/>
              </a:ext>
            </a:extLst>
          </p:cNvPr>
          <p:cNvPicPr>
            <a:picLocks noChangeAspect="1"/>
          </p:cNvPicPr>
          <p:nvPr/>
        </p:nvPicPr>
        <p:blipFill>
          <a:blip r:embed="rId3"/>
          <a:stretch>
            <a:fillRect/>
          </a:stretch>
        </p:blipFill>
        <p:spPr>
          <a:xfrm>
            <a:off x="3021073" y="1403685"/>
            <a:ext cx="1317717" cy="457798"/>
          </a:xfrm>
          <a:prstGeom prst="rect">
            <a:avLst/>
          </a:prstGeom>
        </p:spPr>
      </p:pic>
      <p:pic>
        <p:nvPicPr>
          <p:cNvPr id="4" name="Picture 3">
            <a:extLst>
              <a:ext uri="{FF2B5EF4-FFF2-40B4-BE49-F238E27FC236}">
                <a16:creationId xmlns:a16="http://schemas.microsoft.com/office/drawing/2014/main" id="{F2630FFB-320E-01F6-8E45-C164620FD1E3}"/>
              </a:ext>
            </a:extLst>
          </p:cNvPr>
          <p:cNvPicPr>
            <a:picLocks noChangeAspect="1"/>
          </p:cNvPicPr>
          <p:nvPr/>
        </p:nvPicPr>
        <p:blipFill>
          <a:blip r:embed="rId4"/>
          <a:stretch>
            <a:fillRect/>
          </a:stretch>
        </p:blipFill>
        <p:spPr>
          <a:xfrm>
            <a:off x="3999695" y="993326"/>
            <a:ext cx="678191" cy="180436"/>
          </a:xfrm>
          <a:prstGeom prst="rect">
            <a:avLst/>
          </a:prstGeom>
        </p:spPr>
      </p:pic>
      <p:pic>
        <p:nvPicPr>
          <p:cNvPr id="5" name="Picture 4">
            <a:extLst>
              <a:ext uri="{FF2B5EF4-FFF2-40B4-BE49-F238E27FC236}">
                <a16:creationId xmlns:a16="http://schemas.microsoft.com/office/drawing/2014/main" id="{E4F590F1-FB07-83B5-93D2-8162EB6CAEF3}"/>
              </a:ext>
            </a:extLst>
          </p:cNvPr>
          <p:cNvPicPr>
            <a:picLocks noChangeAspect="1"/>
          </p:cNvPicPr>
          <p:nvPr/>
        </p:nvPicPr>
        <p:blipFill rotWithShape="1">
          <a:blip r:embed="rId5"/>
          <a:srcRect b="9131"/>
          <a:stretch/>
        </p:blipFill>
        <p:spPr>
          <a:xfrm>
            <a:off x="1629115" y="2580273"/>
            <a:ext cx="3394855" cy="1403489"/>
          </a:xfrm>
          <a:prstGeom prst="rect">
            <a:avLst/>
          </a:prstGeom>
        </p:spPr>
      </p:pic>
      <p:sp>
        <p:nvSpPr>
          <p:cNvPr id="6" name="Rounded Rectangle 5">
            <a:extLst>
              <a:ext uri="{FF2B5EF4-FFF2-40B4-BE49-F238E27FC236}">
                <a16:creationId xmlns:a16="http://schemas.microsoft.com/office/drawing/2014/main" id="{8BEAA8EE-121A-C601-CAD4-66632BA45EDF}"/>
              </a:ext>
            </a:extLst>
          </p:cNvPr>
          <p:cNvSpPr/>
          <p:nvPr/>
        </p:nvSpPr>
        <p:spPr>
          <a:xfrm>
            <a:off x="5704309" y="2580273"/>
            <a:ext cx="1943017" cy="506420"/>
          </a:xfrm>
          <a:prstGeom prst="roundRect">
            <a:avLst/>
          </a:prstGeom>
          <a:solidFill>
            <a:schemeClr val="accent6">
              <a:lumMod val="40000"/>
              <a:lumOff val="60000"/>
            </a:schemeClr>
          </a:solidFill>
          <a:ln w="19050">
            <a:solidFill>
              <a:srgbClr val="25355A"/>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a:latin typeface="Arial" panose="020B0604020202020204" pitchFamily="34" charset="0"/>
                <a:cs typeface="Arial" panose="020B0604020202020204" pitchFamily="34" charset="0"/>
              </a:rPr>
              <a:t>Greedy solution</a:t>
            </a:r>
          </a:p>
        </p:txBody>
      </p:sp>
      <p:pic>
        <p:nvPicPr>
          <p:cNvPr id="13" name="Graphic 12" descr="Man with solid fill">
            <a:extLst>
              <a:ext uri="{FF2B5EF4-FFF2-40B4-BE49-F238E27FC236}">
                <a16:creationId xmlns:a16="http://schemas.microsoft.com/office/drawing/2014/main" id="{C3436ECF-4845-D0EE-1255-3F19D78E107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378400" y="3319673"/>
            <a:ext cx="782427" cy="782427"/>
          </a:xfrm>
          <a:prstGeom prst="rect">
            <a:avLst/>
          </a:prstGeom>
        </p:spPr>
      </p:pic>
      <p:pic>
        <p:nvPicPr>
          <p:cNvPr id="14" name="Graphic 13" descr="Man with solid fill">
            <a:extLst>
              <a:ext uri="{FF2B5EF4-FFF2-40B4-BE49-F238E27FC236}">
                <a16:creationId xmlns:a16="http://schemas.microsoft.com/office/drawing/2014/main" id="{9B7D8927-793A-E59F-2EEF-A36D83E4675C}"/>
              </a:ext>
            </a:extLst>
          </p:cNvPr>
          <p:cNvPicPr>
            <a:picLocks noChangeAspect="1"/>
          </p:cNvPicPr>
          <p:nvPr/>
        </p:nvPicPr>
        <p:blipFill rotWithShape="1">
          <a:blip r:embed="rId6">
            <a:extLst>
              <a:ext uri="{96DAC541-7B7A-43D3-8B79-37D633B846F1}">
                <asvg:svgBlip xmlns:asvg="http://schemas.microsoft.com/office/drawing/2016/SVG/main" r:embed="rId7"/>
              </a:ext>
            </a:extLst>
          </a:blip>
          <a:srcRect t="37677"/>
          <a:stretch/>
        </p:blipFill>
        <p:spPr>
          <a:xfrm>
            <a:off x="6250938" y="3614468"/>
            <a:ext cx="782427" cy="487632"/>
          </a:xfrm>
          <a:prstGeom prst="rect">
            <a:avLst/>
          </a:prstGeom>
        </p:spPr>
      </p:pic>
      <p:pic>
        <p:nvPicPr>
          <p:cNvPr id="15" name="Graphic 14" descr="Man with solid fill">
            <a:extLst>
              <a:ext uri="{FF2B5EF4-FFF2-40B4-BE49-F238E27FC236}">
                <a16:creationId xmlns:a16="http://schemas.microsoft.com/office/drawing/2014/main" id="{ECD76F00-53B8-EFD2-CEC6-7751B987B318}"/>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117783" y="3326027"/>
            <a:ext cx="782427" cy="782427"/>
          </a:xfrm>
          <a:prstGeom prst="rect">
            <a:avLst/>
          </a:prstGeom>
        </p:spPr>
      </p:pic>
      <p:pic>
        <p:nvPicPr>
          <p:cNvPr id="16" name="Graphic 15" descr="Man with solid fill">
            <a:extLst>
              <a:ext uri="{FF2B5EF4-FFF2-40B4-BE49-F238E27FC236}">
                <a16:creationId xmlns:a16="http://schemas.microsoft.com/office/drawing/2014/main" id="{8E753742-F798-6C06-E5CE-75122313BA19}"/>
              </a:ext>
            </a:extLst>
          </p:cNvPr>
          <p:cNvPicPr>
            <a:picLocks noChangeAspect="1"/>
          </p:cNvPicPr>
          <p:nvPr/>
        </p:nvPicPr>
        <p:blipFill rotWithShape="1">
          <a:blip r:embed="rId8">
            <a:extLst>
              <a:ext uri="{96DAC541-7B7A-43D3-8B79-37D633B846F1}">
                <asvg:svgBlip xmlns:asvg="http://schemas.microsoft.com/office/drawing/2016/SVG/main" r:embed="rId9"/>
              </a:ext>
            </a:extLst>
          </a:blip>
          <a:srcRect b="58211"/>
          <a:stretch/>
        </p:blipFill>
        <p:spPr>
          <a:xfrm>
            <a:off x="6250938" y="3326027"/>
            <a:ext cx="782427" cy="326972"/>
          </a:xfrm>
          <a:prstGeom prst="rect">
            <a:avLst/>
          </a:prstGeom>
        </p:spPr>
      </p:pic>
      <p:sp>
        <p:nvSpPr>
          <p:cNvPr id="17" name="TextBox 16">
            <a:extLst>
              <a:ext uri="{FF2B5EF4-FFF2-40B4-BE49-F238E27FC236}">
                <a16:creationId xmlns:a16="http://schemas.microsoft.com/office/drawing/2014/main" id="{ADC7C736-8610-31E2-9A2E-CFE76D7E2633}"/>
              </a:ext>
            </a:extLst>
          </p:cNvPr>
          <p:cNvSpPr txBox="1"/>
          <p:nvPr/>
        </p:nvSpPr>
        <p:spPr>
          <a:xfrm>
            <a:off x="5423864" y="4172180"/>
            <a:ext cx="830677" cy="307777"/>
          </a:xfrm>
          <a:prstGeom prst="rect">
            <a:avLst/>
          </a:prstGeom>
          <a:noFill/>
        </p:spPr>
        <p:txBody>
          <a:bodyPr wrap="none" rtlCol="0">
            <a:spAutoFit/>
          </a:bodyPr>
          <a:lstStyle/>
          <a:p>
            <a:r>
              <a:rPr lang="en-US" sz="1400" dirty="0">
                <a:latin typeface="Arial" panose="020B0604020202020204" pitchFamily="34" charset="0"/>
                <a:cs typeface="Arial" panose="020B0604020202020204" pitchFamily="34" charset="0"/>
              </a:rPr>
              <a:t>Group 1</a:t>
            </a:r>
          </a:p>
        </p:txBody>
      </p:sp>
      <p:sp>
        <p:nvSpPr>
          <p:cNvPr id="18" name="TextBox 17">
            <a:extLst>
              <a:ext uri="{FF2B5EF4-FFF2-40B4-BE49-F238E27FC236}">
                <a16:creationId xmlns:a16="http://schemas.microsoft.com/office/drawing/2014/main" id="{24EEF8CA-5C6F-5BB7-20CF-124891844B62}"/>
              </a:ext>
            </a:extLst>
          </p:cNvPr>
          <p:cNvSpPr txBox="1"/>
          <p:nvPr/>
        </p:nvSpPr>
        <p:spPr>
          <a:xfrm>
            <a:off x="6292799" y="4172179"/>
            <a:ext cx="830677" cy="307777"/>
          </a:xfrm>
          <a:prstGeom prst="rect">
            <a:avLst/>
          </a:prstGeom>
          <a:noFill/>
        </p:spPr>
        <p:txBody>
          <a:bodyPr wrap="none" rtlCol="0">
            <a:spAutoFit/>
          </a:bodyPr>
          <a:lstStyle/>
          <a:p>
            <a:r>
              <a:rPr lang="en-US" sz="1400" dirty="0">
                <a:latin typeface="Arial" panose="020B0604020202020204" pitchFamily="34" charset="0"/>
                <a:cs typeface="Arial" panose="020B0604020202020204" pitchFamily="34" charset="0"/>
              </a:rPr>
              <a:t>Group 2</a:t>
            </a:r>
          </a:p>
        </p:txBody>
      </p:sp>
      <p:sp>
        <p:nvSpPr>
          <p:cNvPr id="19" name="TextBox 18">
            <a:extLst>
              <a:ext uri="{FF2B5EF4-FFF2-40B4-BE49-F238E27FC236}">
                <a16:creationId xmlns:a16="http://schemas.microsoft.com/office/drawing/2014/main" id="{E8EAC165-7F41-DC7C-8BD1-5A3D4770DA23}"/>
              </a:ext>
            </a:extLst>
          </p:cNvPr>
          <p:cNvSpPr txBox="1"/>
          <p:nvPr/>
        </p:nvSpPr>
        <p:spPr>
          <a:xfrm>
            <a:off x="7191902" y="4172178"/>
            <a:ext cx="830677" cy="307777"/>
          </a:xfrm>
          <a:prstGeom prst="rect">
            <a:avLst/>
          </a:prstGeom>
          <a:noFill/>
        </p:spPr>
        <p:txBody>
          <a:bodyPr wrap="none" rtlCol="0">
            <a:spAutoFit/>
          </a:bodyPr>
          <a:lstStyle/>
          <a:p>
            <a:r>
              <a:rPr lang="en-US" sz="1400" dirty="0">
                <a:latin typeface="Arial" panose="020B0604020202020204" pitchFamily="34" charset="0"/>
                <a:cs typeface="Arial" panose="020B0604020202020204" pitchFamily="34" charset="0"/>
              </a:rPr>
              <a:t>Group 3</a:t>
            </a:r>
          </a:p>
        </p:txBody>
      </p:sp>
    </p:spTree>
    <p:extLst>
      <p:ext uri="{BB962C8B-B14F-4D97-AF65-F5344CB8AC3E}">
        <p14:creationId xmlns:p14="http://schemas.microsoft.com/office/powerpoint/2010/main" val="329193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7" grpId="0"/>
      <p:bldP spid="18" grpId="0"/>
      <p:bldP spid="1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Picture 49">
            <a:extLst>
              <a:ext uri="{FF2B5EF4-FFF2-40B4-BE49-F238E27FC236}">
                <a16:creationId xmlns:a16="http://schemas.microsoft.com/office/drawing/2014/main" id="{4BC12624-4F64-A4C3-EAB8-E61A9A4631B5}"/>
              </a:ext>
            </a:extLst>
          </p:cNvPr>
          <p:cNvPicPr>
            <a:picLocks noChangeAspect="1"/>
          </p:cNvPicPr>
          <p:nvPr/>
        </p:nvPicPr>
        <p:blipFill>
          <a:blip r:embed="rId3"/>
          <a:stretch>
            <a:fillRect/>
          </a:stretch>
        </p:blipFill>
        <p:spPr>
          <a:xfrm>
            <a:off x="1093076" y="1805650"/>
            <a:ext cx="5948695" cy="2218007"/>
          </a:xfrm>
          <a:prstGeom prst="rect">
            <a:avLst/>
          </a:prstGeom>
        </p:spPr>
      </p:pic>
      <p:sp>
        <p:nvSpPr>
          <p:cNvPr id="47" name="Rectangle 46">
            <a:extLst>
              <a:ext uri="{FF2B5EF4-FFF2-40B4-BE49-F238E27FC236}">
                <a16:creationId xmlns:a16="http://schemas.microsoft.com/office/drawing/2014/main" id="{8613B3D8-CE53-AC22-EE93-4F97E5384A58}"/>
              </a:ext>
            </a:extLst>
          </p:cNvPr>
          <p:cNvSpPr/>
          <p:nvPr/>
        </p:nvSpPr>
        <p:spPr>
          <a:xfrm>
            <a:off x="7029673" y="3839311"/>
            <a:ext cx="2114327" cy="43915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Content Placeholder 2">
            <a:extLst>
              <a:ext uri="{FF2B5EF4-FFF2-40B4-BE49-F238E27FC236}">
                <a16:creationId xmlns:a16="http://schemas.microsoft.com/office/drawing/2014/main" id="{0D78BC6D-F651-3B4E-94F3-C1A1FD07779E}"/>
              </a:ext>
            </a:extLst>
          </p:cNvPr>
          <p:cNvSpPr txBox="1">
            <a:spLocks/>
          </p:cNvSpPr>
          <p:nvPr/>
        </p:nvSpPr>
        <p:spPr>
          <a:xfrm>
            <a:off x="938425" y="847565"/>
            <a:ext cx="7700961" cy="4014890"/>
          </a:xfrm>
          <a:prstGeom prst="rect">
            <a:avLst/>
          </a:prstGeom>
        </p:spPr>
        <p:txBody>
          <a:bodyPr vert="horz" lIns="0" tIns="45720" rIns="0" bIns="45720" rtlCol="0">
            <a:noAutofit/>
          </a:bodyPr>
          <a:lstStyle>
            <a:lvl1pPr marL="342900" indent="-342900" algn="l" defTabSz="457200" rtl="0" eaLnBrk="1" fontAlgn="base" hangingPunct="1">
              <a:spcBef>
                <a:spcPct val="20000"/>
              </a:spcBef>
              <a:spcAft>
                <a:spcPct val="0"/>
              </a:spcAft>
              <a:buClr>
                <a:schemeClr val="bg2"/>
              </a:buClr>
              <a:buFont typeface="Wingdings" pitchFamily="2" charset="2"/>
              <a:defRPr kern="1200" spc="20">
                <a:solidFill>
                  <a:schemeClr val="tx1"/>
                </a:solidFill>
                <a:latin typeface="Arial"/>
                <a:ea typeface="ＭＳ Ｐゴシック" charset="0"/>
                <a:cs typeface="ＭＳ Ｐゴシック" charset="0"/>
              </a:defRPr>
            </a:lvl1pPr>
            <a:lvl2pPr marL="288925" indent="-288925" algn="l" defTabSz="457200" rtl="0" eaLnBrk="1" fontAlgn="base" hangingPunct="1">
              <a:spcBef>
                <a:spcPct val="20000"/>
              </a:spcBef>
              <a:spcAft>
                <a:spcPct val="0"/>
              </a:spcAft>
              <a:buClr>
                <a:schemeClr val="bg2"/>
              </a:buClr>
              <a:buFont typeface="Wingdings" pitchFamily="2" charset="2"/>
              <a:buChar char="§"/>
              <a:defRPr kern="1200">
                <a:solidFill>
                  <a:srgbClr val="595959"/>
                </a:solidFill>
                <a:latin typeface="Arial"/>
                <a:ea typeface="ＭＳ Ｐゴシック" charset="0"/>
                <a:cs typeface="+mn-cs"/>
              </a:defRPr>
            </a:lvl2pPr>
            <a:lvl3pPr marL="569913" indent="-225425" algn="l" defTabSz="457200" rtl="0" eaLnBrk="1" fontAlgn="base" hangingPunct="1">
              <a:spcBef>
                <a:spcPct val="20000"/>
              </a:spcBef>
              <a:spcAft>
                <a:spcPct val="0"/>
              </a:spcAft>
              <a:buClr>
                <a:schemeClr val="bg2"/>
              </a:buClr>
              <a:buSzPct val="102000"/>
              <a:buFont typeface="Source Sans Pro" panose="020F0502020204030204" pitchFamily="34" charset="0"/>
              <a:buChar char="›"/>
              <a:defRPr kern="1200">
                <a:solidFill>
                  <a:srgbClr val="595959"/>
                </a:solidFill>
                <a:latin typeface="Arial"/>
                <a:ea typeface="ＭＳ Ｐゴシック" charset="0"/>
                <a:cs typeface="+mn-cs"/>
              </a:defRPr>
            </a:lvl3pPr>
            <a:lvl4pPr marL="914400" indent="-227013" algn="l" defTabSz="457200" rtl="0" eaLnBrk="1" fontAlgn="base" hangingPunct="1">
              <a:spcBef>
                <a:spcPct val="20000"/>
              </a:spcBef>
              <a:spcAft>
                <a:spcPct val="0"/>
              </a:spcAft>
              <a:buClr>
                <a:schemeClr val="bg2"/>
              </a:buClr>
              <a:buFont typeface="Arial" panose="020B0604020202020204" pitchFamily="34" charset="0"/>
              <a:buChar char="•"/>
              <a:defRPr kern="1200">
                <a:solidFill>
                  <a:srgbClr val="595959"/>
                </a:solidFill>
                <a:latin typeface="Arial"/>
                <a:ea typeface="ＭＳ Ｐゴシック" charset="0"/>
                <a:cs typeface="+mn-cs"/>
              </a:defRPr>
            </a:lvl4pPr>
            <a:lvl5pPr marL="1258888" indent="-227013" algn="l" defTabSz="457200" rtl="0" eaLnBrk="1" fontAlgn="base" hangingPunct="1">
              <a:spcBef>
                <a:spcPct val="20000"/>
              </a:spcBef>
              <a:spcAft>
                <a:spcPct val="0"/>
              </a:spcAft>
              <a:buClr>
                <a:schemeClr val="bg2"/>
              </a:buClr>
              <a:buFont typeface="Source Sans Pro" panose="020F0502020204030204" pitchFamily="34" charset="0"/>
              <a:buChar char="–"/>
              <a:defRPr kern="1200">
                <a:solidFill>
                  <a:srgbClr val="595959"/>
                </a:solidFill>
                <a:latin typeface="Arial"/>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92608" indent="-292608">
              <a:spcAft>
                <a:spcPts val="600"/>
              </a:spcAft>
              <a:buClr>
                <a:srgbClr val="25355A"/>
              </a:buClr>
              <a:buFont typeface="Arial" panose="020B0604020202020204" pitchFamily="34" charset="0"/>
              <a:buChar char="•"/>
            </a:pPr>
            <a:r>
              <a:rPr lang="en-US" dirty="0"/>
              <a:t>All-or-nothing allocation </a:t>
            </a:r>
          </a:p>
          <a:p>
            <a:pPr marL="519621" lvl="2" indent="-292608">
              <a:spcAft>
                <a:spcPts val="600"/>
              </a:spcAft>
              <a:buClr>
                <a:srgbClr val="25355A"/>
              </a:buClr>
            </a:pPr>
            <a:r>
              <a:rPr lang="en-US" dirty="0">
                <a:solidFill>
                  <a:schemeClr val="tx1"/>
                </a:solidFill>
              </a:rPr>
              <a:t>Optimal to vaccinate groups in decreasing order of the coefficients: </a:t>
            </a:r>
          </a:p>
          <a:p>
            <a:pPr marL="519621" lvl="2" indent="-292608">
              <a:spcAft>
                <a:spcPts val="600"/>
              </a:spcAft>
              <a:buClr>
                <a:srgbClr val="25355A"/>
              </a:buClr>
            </a:pPr>
            <a:endParaRPr lang="en-US" dirty="0">
              <a:solidFill>
                <a:schemeClr val="tx1"/>
              </a:solidFill>
            </a:endParaRPr>
          </a:p>
          <a:p>
            <a:pPr marL="519621" lvl="2" indent="-292608">
              <a:spcAft>
                <a:spcPts val="600"/>
              </a:spcAft>
              <a:buClr>
                <a:srgbClr val="25355A"/>
              </a:buClr>
            </a:pPr>
            <a:endParaRPr lang="en-US" dirty="0">
              <a:solidFill>
                <a:schemeClr val="tx1"/>
              </a:solidFill>
            </a:endParaRPr>
          </a:p>
          <a:p>
            <a:pPr marL="519621" lvl="2" indent="-292608">
              <a:spcAft>
                <a:spcPts val="600"/>
              </a:spcAft>
              <a:buClr>
                <a:srgbClr val="25355A"/>
              </a:buClr>
            </a:pPr>
            <a:endParaRPr lang="en-US" dirty="0">
              <a:solidFill>
                <a:schemeClr val="tx1"/>
              </a:solidFill>
            </a:endParaRPr>
          </a:p>
          <a:p>
            <a:pPr marL="519621" lvl="2" indent="-292608">
              <a:spcAft>
                <a:spcPts val="600"/>
              </a:spcAft>
              <a:buClr>
                <a:srgbClr val="25355A"/>
              </a:buClr>
            </a:pPr>
            <a:endParaRPr lang="en-US" dirty="0">
              <a:solidFill>
                <a:schemeClr val="tx1"/>
              </a:solidFill>
            </a:endParaRPr>
          </a:p>
          <a:p>
            <a:pPr marL="519621" lvl="2" indent="-292608">
              <a:spcAft>
                <a:spcPts val="600"/>
              </a:spcAft>
              <a:buClr>
                <a:srgbClr val="25355A"/>
              </a:buClr>
            </a:pPr>
            <a:endParaRPr lang="en-US" dirty="0">
              <a:solidFill>
                <a:schemeClr val="tx1"/>
              </a:solidFill>
            </a:endParaRPr>
          </a:p>
          <a:p>
            <a:pPr marL="519621" lvl="2" indent="-292608">
              <a:spcAft>
                <a:spcPts val="600"/>
              </a:spcAft>
              <a:buClr>
                <a:srgbClr val="25355A"/>
              </a:buClr>
            </a:pPr>
            <a:endParaRPr lang="en-US" sz="2000" dirty="0">
              <a:solidFill>
                <a:schemeClr val="tx1"/>
              </a:solidFill>
            </a:endParaRPr>
          </a:p>
          <a:p>
            <a:pPr marL="519621" lvl="2" indent="-292608">
              <a:spcAft>
                <a:spcPts val="600"/>
              </a:spcAft>
              <a:buClr>
                <a:srgbClr val="25355A"/>
              </a:buClr>
            </a:pPr>
            <a:r>
              <a:rPr lang="en-US" dirty="0">
                <a:solidFill>
                  <a:schemeClr val="tx1"/>
                </a:solidFill>
              </a:rPr>
              <a:t>Interpretable solution which requires minimal data</a:t>
            </a:r>
          </a:p>
        </p:txBody>
      </p:sp>
      <p:sp>
        <p:nvSpPr>
          <p:cNvPr id="2" name="Title 1">
            <a:extLst>
              <a:ext uri="{FF2B5EF4-FFF2-40B4-BE49-F238E27FC236}">
                <a16:creationId xmlns:a16="http://schemas.microsoft.com/office/drawing/2014/main" id="{66EED292-B329-4B4A-8376-75CEB062F51E}"/>
              </a:ext>
            </a:extLst>
          </p:cNvPr>
          <p:cNvSpPr>
            <a:spLocks noGrp="1"/>
          </p:cNvSpPr>
          <p:nvPr>
            <p:ph type="title"/>
          </p:nvPr>
        </p:nvSpPr>
        <p:spPr/>
        <p:txBody>
          <a:bodyPr/>
          <a:lstStyle/>
          <a:p>
            <a:r>
              <a:rPr lang="en-US" dirty="0"/>
              <a:t>Approximated optimal solution</a:t>
            </a:r>
          </a:p>
        </p:txBody>
      </p:sp>
      <p:sp>
        <p:nvSpPr>
          <p:cNvPr id="5" name="Rounded Rectangle 4">
            <a:extLst>
              <a:ext uri="{FF2B5EF4-FFF2-40B4-BE49-F238E27FC236}">
                <a16:creationId xmlns:a16="http://schemas.microsoft.com/office/drawing/2014/main" id="{1EC1EBB4-EE95-408D-C6A0-E834D67530D0}"/>
              </a:ext>
            </a:extLst>
          </p:cNvPr>
          <p:cNvSpPr/>
          <p:nvPr/>
        </p:nvSpPr>
        <p:spPr>
          <a:xfrm>
            <a:off x="3628196" y="2422620"/>
            <a:ext cx="984214" cy="315505"/>
          </a:xfrm>
          <a:prstGeom prst="roundRect">
            <a:avLst/>
          </a:prstGeom>
          <a:solidFill>
            <a:srgbClr val="FFC000">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Rounded Rectangle 17">
            <a:extLst>
              <a:ext uri="{FF2B5EF4-FFF2-40B4-BE49-F238E27FC236}">
                <a16:creationId xmlns:a16="http://schemas.microsoft.com/office/drawing/2014/main" id="{0BEDFF74-1D44-CAAE-9744-3C524166232D}"/>
              </a:ext>
            </a:extLst>
          </p:cNvPr>
          <p:cNvSpPr/>
          <p:nvPr/>
        </p:nvSpPr>
        <p:spPr>
          <a:xfrm>
            <a:off x="3424699" y="3181055"/>
            <a:ext cx="229936" cy="299824"/>
          </a:xfrm>
          <a:prstGeom prst="roundRect">
            <a:avLst/>
          </a:prstGeom>
          <a:solidFill>
            <a:srgbClr val="0070C0">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66398DD3-2FFD-AEB7-80F7-5ACCA95CDAEA}"/>
              </a:ext>
            </a:extLst>
          </p:cNvPr>
          <p:cNvSpPr txBox="1"/>
          <p:nvPr/>
        </p:nvSpPr>
        <p:spPr>
          <a:xfrm>
            <a:off x="7079482" y="2403191"/>
            <a:ext cx="1766604" cy="307777"/>
          </a:xfrm>
          <a:prstGeom prst="rect">
            <a:avLst/>
          </a:prstGeom>
          <a:noFill/>
        </p:spPr>
        <p:txBody>
          <a:bodyPr wrap="square" rtlCol="0">
            <a:spAutoFit/>
          </a:bodyPr>
          <a:lstStyle/>
          <a:p>
            <a:r>
              <a:rPr lang="en-US" sz="1400" dirty="0">
                <a:solidFill>
                  <a:schemeClr val="bg2"/>
                </a:solidFill>
                <a:latin typeface="Arial" panose="020B0604020202020204" pitchFamily="34" charset="0"/>
                <a:cs typeface="Arial" panose="020B0604020202020204" pitchFamily="34" charset="0"/>
              </a:rPr>
              <a:t>force of infection</a:t>
            </a:r>
            <a:endParaRPr lang="en-US" sz="1600" dirty="0">
              <a:solidFill>
                <a:schemeClr val="bg2"/>
              </a:solidFill>
              <a:latin typeface="Arial" panose="020B0604020202020204" pitchFamily="34" charset="0"/>
              <a:cs typeface="Arial" panose="020B0604020202020204" pitchFamily="34" charset="0"/>
            </a:endParaRPr>
          </a:p>
        </p:txBody>
      </p:sp>
      <p:sp>
        <p:nvSpPr>
          <p:cNvPr id="31" name="Rounded Rectangle 30">
            <a:extLst>
              <a:ext uri="{FF2B5EF4-FFF2-40B4-BE49-F238E27FC236}">
                <a16:creationId xmlns:a16="http://schemas.microsoft.com/office/drawing/2014/main" id="{B7F793B8-3E5D-64AE-0CF9-229F09202F31}"/>
              </a:ext>
            </a:extLst>
          </p:cNvPr>
          <p:cNvSpPr/>
          <p:nvPr/>
        </p:nvSpPr>
        <p:spPr>
          <a:xfrm>
            <a:off x="3759575" y="2793407"/>
            <a:ext cx="903393" cy="315505"/>
          </a:xfrm>
          <a:prstGeom prst="roundRect">
            <a:avLst/>
          </a:prstGeom>
          <a:solidFill>
            <a:srgbClr val="FFC000">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2" name="Rounded Rectangle 31">
            <a:extLst>
              <a:ext uri="{FF2B5EF4-FFF2-40B4-BE49-F238E27FC236}">
                <a16:creationId xmlns:a16="http://schemas.microsoft.com/office/drawing/2014/main" id="{1BF2782F-251A-FE0A-4FDE-215B797EAA56}"/>
              </a:ext>
            </a:extLst>
          </p:cNvPr>
          <p:cNvSpPr/>
          <p:nvPr/>
        </p:nvSpPr>
        <p:spPr>
          <a:xfrm>
            <a:off x="3529639" y="2789449"/>
            <a:ext cx="229936" cy="315505"/>
          </a:xfrm>
          <a:prstGeom prst="roundRect">
            <a:avLst/>
          </a:prstGeom>
          <a:solidFill>
            <a:schemeClr val="accent1">
              <a:lumMod val="60000"/>
              <a:lumOff val="40000"/>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1">
                  <a:lumMod val="40000"/>
                  <a:lumOff val="60000"/>
                </a:schemeClr>
              </a:solidFill>
            </a:endParaRPr>
          </a:p>
        </p:txBody>
      </p:sp>
      <p:sp>
        <p:nvSpPr>
          <p:cNvPr id="37" name="Rounded Rectangle 36">
            <a:extLst>
              <a:ext uri="{FF2B5EF4-FFF2-40B4-BE49-F238E27FC236}">
                <a16:creationId xmlns:a16="http://schemas.microsoft.com/office/drawing/2014/main" id="{101C19A6-D34C-3A45-DAA4-8463C46F1703}"/>
              </a:ext>
            </a:extLst>
          </p:cNvPr>
          <p:cNvSpPr/>
          <p:nvPr/>
        </p:nvSpPr>
        <p:spPr>
          <a:xfrm>
            <a:off x="5885885" y="3198711"/>
            <a:ext cx="229936" cy="299824"/>
          </a:xfrm>
          <a:prstGeom prst="roundRect">
            <a:avLst/>
          </a:prstGeom>
          <a:solidFill>
            <a:srgbClr val="0070C0">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9" name="Rounded Rectangle 38">
            <a:extLst>
              <a:ext uri="{FF2B5EF4-FFF2-40B4-BE49-F238E27FC236}">
                <a16:creationId xmlns:a16="http://schemas.microsoft.com/office/drawing/2014/main" id="{87AAA7E1-1C20-790C-9038-C12F75AB8568}"/>
              </a:ext>
            </a:extLst>
          </p:cNvPr>
          <p:cNvSpPr/>
          <p:nvPr/>
        </p:nvSpPr>
        <p:spPr>
          <a:xfrm>
            <a:off x="5967139" y="3582842"/>
            <a:ext cx="229936" cy="299824"/>
          </a:xfrm>
          <a:prstGeom prst="roundRect">
            <a:avLst/>
          </a:prstGeom>
          <a:solidFill>
            <a:srgbClr val="0070C0">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0" name="Rounded Rectangle 39">
            <a:extLst>
              <a:ext uri="{FF2B5EF4-FFF2-40B4-BE49-F238E27FC236}">
                <a16:creationId xmlns:a16="http://schemas.microsoft.com/office/drawing/2014/main" id="{3273D2B3-FEBC-4E5D-B20F-2FF5DBCCAFED}"/>
              </a:ext>
            </a:extLst>
          </p:cNvPr>
          <p:cNvSpPr/>
          <p:nvPr/>
        </p:nvSpPr>
        <p:spPr>
          <a:xfrm>
            <a:off x="3508811" y="3580231"/>
            <a:ext cx="229936" cy="299824"/>
          </a:xfrm>
          <a:prstGeom prst="roundRect">
            <a:avLst/>
          </a:prstGeom>
          <a:solidFill>
            <a:srgbClr val="0070C0">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1" name="Rounded Rectangle 40">
            <a:extLst>
              <a:ext uri="{FF2B5EF4-FFF2-40B4-BE49-F238E27FC236}">
                <a16:creationId xmlns:a16="http://schemas.microsoft.com/office/drawing/2014/main" id="{CFE69085-FEFB-A64C-10DE-38C0AA386F32}"/>
              </a:ext>
            </a:extLst>
          </p:cNvPr>
          <p:cNvSpPr/>
          <p:nvPr/>
        </p:nvSpPr>
        <p:spPr>
          <a:xfrm>
            <a:off x="3340612" y="3585492"/>
            <a:ext cx="168174" cy="299825"/>
          </a:xfrm>
          <a:prstGeom prst="roundRect">
            <a:avLst/>
          </a:prstGeom>
          <a:solidFill>
            <a:srgbClr val="92D050">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2" name="Rounded Rectangle 41">
            <a:extLst>
              <a:ext uri="{FF2B5EF4-FFF2-40B4-BE49-F238E27FC236}">
                <a16:creationId xmlns:a16="http://schemas.microsoft.com/office/drawing/2014/main" id="{40591462-5AAD-8DB1-334C-37FE30008232}"/>
              </a:ext>
            </a:extLst>
          </p:cNvPr>
          <p:cNvSpPr/>
          <p:nvPr/>
        </p:nvSpPr>
        <p:spPr>
          <a:xfrm>
            <a:off x="5807452" y="3575292"/>
            <a:ext cx="168174" cy="299825"/>
          </a:xfrm>
          <a:prstGeom prst="roundRect">
            <a:avLst/>
          </a:prstGeom>
          <a:solidFill>
            <a:srgbClr val="92D050">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C55E990A-99DB-A55F-6632-8074CDF8309E}"/>
                  </a:ext>
                </a:extLst>
              </p:cNvPr>
              <p:cNvSpPr txBox="1"/>
              <p:nvPr/>
            </p:nvSpPr>
            <p:spPr>
              <a:xfrm>
                <a:off x="7086282" y="2764513"/>
                <a:ext cx="1868356" cy="307777"/>
              </a:xfrm>
              <a:prstGeom prst="rect">
                <a:avLst/>
              </a:prstGeom>
              <a:noFill/>
            </p:spPr>
            <p:txBody>
              <a:bodyPr wrap="square" rtlCol="0">
                <a:spAutoFit/>
              </a:bodyPr>
              <a:lstStyle/>
              <a:p>
                <a:pPr>
                  <a:spcBef>
                    <a:spcPts val="0"/>
                  </a:spcBef>
                  <a:spcAft>
                    <a:spcPts val="0"/>
                  </a:spcAft>
                </a:pPr>
                <a14:m>
                  <m:oMath xmlns:m="http://schemas.openxmlformats.org/officeDocument/2006/math">
                    <m:sSub>
                      <m:sSubPr>
                        <m:ctrlPr>
                          <a:rPr lang="en-US" sz="1400" i="1" dirty="0" smtClean="0">
                            <a:solidFill>
                              <a:schemeClr val="bg2"/>
                            </a:solidFill>
                            <a:latin typeface="Cambria Math" panose="02040503050406030204" pitchFamily="18" charset="0"/>
                          </a:rPr>
                        </m:ctrlPr>
                      </m:sSubPr>
                      <m:e>
                        <m:r>
                          <a:rPr lang="en-US" sz="1400" i="1" dirty="0">
                            <a:solidFill>
                              <a:schemeClr val="bg2"/>
                            </a:solidFill>
                            <a:latin typeface="Cambria Math" panose="02040503050406030204" pitchFamily="18" charset="0"/>
                          </a:rPr>
                          <m:t>𝜇</m:t>
                        </m:r>
                      </m:e>
                      <m:sub>
                        <m:r>
                          <a:rPr lang="en-US" sz="1400" i="1" dirty="0">
                            <a:solidFill>
                              <a:schemeClr val="bg2"/>
                            </a:solidFill>
                            <a:latin typeface="Cambria Math" panose="02040503050406030204" pitchFamily="18" charset="0"/>
                          </a:rPr>
                          <m:t>𝑖</m:t>
                        </m:r>
                      </m:sub>
                    </m:sSub>
                  </m:oMath>
                </a14:m>
                <a:r>
                  <a:rPr lang="en-US" sz="1400" dirty="0">
                    <a:solidFill>
                      <a:schemeClr val="bg2"/>
                    </a:solidFill>
                    <a:latin typeface="Arial" panose="020B0604020202020204" pitchFamily="34" charset="0"/>
                    <a:cs typeface="Arial" panose="020B0604020202020204" pitchFamily="34" charset="0"/>
                  </a:rPr>
                  <a:t>: mortality rate</a:t>
                </a:r>
              </a:p>
            </p:txBody>
          </p:sp>
        </mc:Choice>
        <mc:Fallback xmlns="">
          <p:sp>
            <p:nvSpPr>
              <p:cNvPr id="43" name="TextBox 42">
                <a:extLst>
                  <a:ext uri="{FF2B5EF4-FFF2-40B4-BE49-F238E27FC236}">
                    <a16:creationId xmlns:a16="http://schemas.microsoft.com/office/drawing/2014/main" id="{C55E990A-99DB-A55F-6632-8074CDF8309E}"/>
                  </a:ext>
                </a:extLst>
              </p:cNvPr>
              <p:cNvSpPr txBox="1">
                <a:spLocks noRot="1" noChangeAspect="1" noMove="1" noResize="1" noEditPoints="1" noAdjustHandles="1" noChangeArrowheads="1" noChangeShapeType="1" noTextEdit="1"/>
              </p:cNvSpPr>
              <p:nvPr/>
            </p:nvSpPr>
            <p:spPr>
              <a:xfrm>
                <a:off x="7086282" y="2764513"/>
                <a:ext cx="1868356" cy="307777"/>
              </a:xfrm>
              <a:prstGeom prst="rect">
                <a:avLst/>
              </a:prstGeom>
              <a:blipFill>
                <a:blip r:embed="rId4"/>
                <a:stretch>
                  <a:fillRect t="-4000" b="-24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FFF82DAA-7510-EA21-9246-4B6B109E23E0}"/>
                  </a:ext>
                </a:extLst>
              </p:cNvPr>
              <p:cNvSpPr txBox="1"/>
              <p:nvPr/>
            </p:nvSpPr>
            <p:spPr>
              <a:xfrm>
                <a:off x="7079482" y="3194734"/>
                <a:ext cx="1868356" cy="307777"/>
              </a:xfrm>
              <a:prstGeom prst="rect">
                <a:avLst/>
              </a:prstGeom>
              <a:noFill/>
            </p:spPr>
            <p:txBody>
              <a:bodyPr wrap="square" rtlCol="0">
                <a:spAutoFit/>
              </a:bodyPr>
              <a:lstStyle/>
              <a:p>
                <a:pPr>
                  <a:spcBef>
                    <a:spcPts val="0"/>
                  </a:spcBef>
                  <a:spcAft>
                    <a:spcPts val="0"/>
                  </a:spcAft>
                </a:pPr>
                <a14:m>
                  <m:oMath xmlns:m="http://schemas.openxmlformats.org/officeDocument/2006/math">
                    <m:sSub>
                      <m:sSubPr>
                        <m:ctrlPr>
                          <a:rPr lang="en-US" sz="1400" i="1" dirty="0" smtClean="0">
                            <a:solidFill>
                              <a:schemeClr val="bg2"/>
                            </a:solidFill>
                            <a:latin typeface="Cambria Math" panose="02040503050406030204" pitchFamily="18" charset="0"/>
                          </a:rPr>
                        </m:ctrlPr>
                      </m:sSubPr>
                      <m:e>
                        <m:r>
                          <a:rPr lang="en-US" sz="1400" b="0" i="1" dirty="0" smtClean="0">
                            <a:solidFill>
                              <a:schemeClr val="bg2"/>
                            </a:solidFill>
                            <a:latin typeface="Cambria Math" panose="02040503050406030204" pitchFamily="18" charset="0"/>
                          </a:rPr>
                          <m:t>𝐿</m:t>
                        </m:r>
                      </m:e>
                      <m:sub>
                        <m:r>
                          <a:rPr lang="en-US" sz="1400" i="1" dirty="0">
                            <a:solidFill>
                              <a:schemeClr val="bg2"/>
                            </a:solidFill>
                            <a:latin typeface="Cambria Math" panose="02040503050406030204" pitchFamily="18" charset="0"/>
                          </a:rPr>
                          <m:t>𝑖</m:t>
                        </m:r>
                      </m:sub>
                    </m:sSub>
                  </m:oMath>
                </a14:m>
                <a:r>
                  <a:rPr lang="en-US" sz="1400" dirty="0">
                    <a:solidFill>
                      <a:schemeClr val="bg2"/>
                    </a:solidFill>
                    <a:latin typeface="Arial" panose="020B0604020202020204" pitchFamily="34" charset="0"/>
                    <a:cs typeface="Arial" panose="020B0604020202020204" pitchFamily="34" charset="0"/>
                  </a:rPr>
                  <a:t>: expected LYs lost</a:t>
                </a:r>
              </a:p>
            </p:txBody>
          </p:sp>
        </mc:Choice>
        <mc:Fallback xmlns="">
          <p:sp>
            <p:nvSpPr>
              <p:cNvPr id="44" name="TextBox 43">
                <a:extLst>
                  <a:ext uri="{FF2B5EF4-FFF2-40B4-BE49-F238E27FC236}">
                    <a16:creationId xmlns:a16="http://schemas.microsoft.com/office/drawing/2014/main" id="{FFF82DAA-7510-EA21-9246-4B6B109E23E0}"/>
                  </a:ext>
                </a:extLst>
              </p:cNvPr>
              <p:cNvSpPr txBox="1">
                <a:spLocks noRot="1" noChangeAspect="1" noMove="1" noResize="1" noEditPoints="1" noAdjustHandles="1" noChangeArrowheads="1" noChangeShapeType="1" noTextEdit="1"/>
              </p:cNvSpPr>
              <p:nvPr/>
            </p:nvSpPr>
            <p:spPr>
              <a:xfrm>
                <a:off x="7079482" y="3194734"/>
                <a:ext cx="1868356" cy="307777"/>
              </a:xfrm>
              <a:prstGeom prst="rect">
                <a:avLst/>
              </a:prstGeom>
              <a:blipFill>
                <a:blip r:embed="rId5"/>
                <a:stretch>
                  <a:fillRect t="-4000" b="-2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TextBox 44">
                <a:extLst>
                  <a:ext uri="{FF2B5EF4-FFF2-40B4-BE49-F238E27FC236}">
                    <a16:creationId xmlns:a16="http://schemas.microsoft.com/office/drawing/2014/main" id="{C8843DC4-BD5D-14E5-F183-B65ED83FE875}"/>
                  </a:ext>
                </a:extLst>
              </p:cNvPr>
              <p:cNvSpPr txBox="1"/>
              <p:nvPr/>
            </p:nvSpPr>
            <p:spPr>
              <a:xfrm>
                <a:off x="7086282" y="3582842"/>
                <a:ext cx="1868356" cy="307777"/>
              </a:xfrm>
              <a:prstGeom prst="rect">
                <a:avLst/>
              </a:prstGeom>
              <a:noFill/>
            </p:spPr>
            <p:txBody>
              <a:bodyPr wrap="square" rtlCol="0">
                <a:spAutoFit/>
              </a:bodyPr>
              <a:lstStyle/>
              <a:p>
                <a:pPr>
                  <a:spcBef>
                    <a:spcPts val="0"/>
                  </a:spcBef>
                  <a:spcAft>
                    <a:spcPts val="0"/>
                  </a:spcAft>
                </a:pPr>
                <a14:m>
                  <m:oMath xmlns:m="http://schemas.openxmlformats.org/officeDocument/2006/math">
                    <m:sSub>
                      <m:sSubPr>
                        <m:ctrlPr>
                          <a:rPr lang="en-US" sz="1400" i="1" dirty="0" smtClean="0">
                            <a:solidFill>
                              <a:schemeClr val="bg2"/>
                            </a:solidFill>
                            <a:latin typeface="Cambria Math" panose="02040503050406030204" pitchFamily="18" charset="0"/>
                          </a:rPr>
                        </m:ctrlPr>
                      </m:sSubPr>
                      <m:e>
                        <m:r>
                          <a:rPr lang="en-US" sz="1400" b="0" i="1" dirty="0" smtClean="0">
                            <a:solidFill>
                              <a:schemeClr val="bg2"/>
                            </a:solidFill>
                            <a:latin typeface="Cambria Math" panose="02040503050406030204" pitchFamily="18" charset="0"/>
                          </a:rPr>
                          <m:t>𝑞</m:t>
                        </m:r>
                      </m:e>
                      <m:sub>
                        <m:r>
                          <a:rPr lang="en-US" sz="1400" i="1" dirty="0">
                            <a:solidFill>
                              <a:schemeClr val="bg2"/>
                            </a:solidFill>
                            <a:latin typeface="Cambria Math" panose="02040503050406030204" pitchFamily="18" charset="0"/>
                          </a:rPr>
                          <m:t>𝑖</m:t>
                        </m:r>
                      </m:sub>
                    </m:sSub>
                  </m:oMath>
                </a14:m>
                <a:r>
                  <a:rPr lang="en-US" sz="1400" dirty="0">
                    <a:solidFill>
                      <a:schemeClr val="bg2"/>
                    </a:solidFill>
                    <a:latin typeface="Arial" panose="020B0604020202020204" pitchFamily="34" charset="0"/>
                    <a:cs typeface="Arial" panose="020B0604020202020204" pitchFamily="34" charset="0"/>
                  </a:rPr>
                  <a:t>: utility</a:t>
                </a:r>
              </a:p>
            </p:txBody>
          </p:sp>
        </mc:Choice>
        <mc:Fallback xmlns="">
          <p:sp>
            <p:nvSpPr>
              <p:cNvPr id="45" name="TextBox 44">
                <a:extLst>
                  <a:ext uri="{FF2B5EF4-FFF2-40B4-BE49-F238E27FC236}">
                    <a16:creationId xmlns:a16="http://schemas.microsoft.com/office/drawing/2014/main" id="{C8843DC4-BD5D-14E5-F183-B65ED83FE875}"/>
                  </a:ext>
                </a:extLst>
              </p:cNvPr>
              <p:cNvSpPr txBox="1">
                <a:spLocks noRot="1" noChangeAspect="1" noMove="1" noResize="1" noEditPoints="1" noAdjustHandles="1" noChangeArrowheads="1" noChangeShapeType="1" noTextEdit="1"/>
              </p:cNvSpPr>
              <p:nvPr/>
            </p:nvSpPr>
            <p:spPr>
              <a:xfrm>
                <a:off x="7086282" y="3582842"/>
                <a:ext cx="1868356" cy="307777"/>
              </a:xfrm>
              <a:prstGeom prst="rect">
                <a:avLst/>
              </a:prstGeom>
              <a:blipFill>
                <a:blip r:embed="rId6"/>
                <a:stretch>
                  <a:fillRect t="-4000" b="-20000"/>
                </a:stretch>
              </a:blipFill>
            </p:spPr>
            <p:txBody>
              <a:bodyPr/>
              <a:lstStyle/>
              <a:p>
                <a:r>
                  <a:rPr lang="en-US">
                    <a:noFill/>
                  </a:rPr>
                  <a:t> </a:t>
                </a:r>
              </a:p>
            </p:txBody>
          </p:sp>
        </mc:Fallback>
      </mc:AlternateContent>
      <p:sp>
        <p:nvSpPr>
          <p:cNvPr id="3" name="Rounded Rectangle 2">
            <a:extLst>
              <a:ext uri="{FF2B5EF4-FFF2-40B4-BE49-F238E27FC236}">
                <a16:creationId xmlns:a16="http://schemas.microsoft.com/office/drawing/2014/main" id="{C68CDEBD-5020-9882-7407-ABA6A6F0D84C}"/>
              </a:ext>
            </a:extLst>
          </p:cNvPr>
          <p:cNvSpPr/>
          <p:nvPr/>
        </p:nvSpPr>
        <p:spPr>
          <a:xfrm>
            <a:off x="3884004" y="3173215"/>
            <a:ext cx="903393" cy="315505"/>
          </a:xfrm>
          <a:prstGeom prst="roundRect">
            <a:avLst/>
          </a:prstGeom>
          <a:solidFill>
            <a:srgbClr val="FFC000">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Rounded Rectangle 3">
            <a:extLst>
              <a:ext uri="{FF2B5EF4-FFF2-40B4-BE49-F238E27FC236}">
                <a16:creationId xmlns:a16="http://schemas.microsoft.com/office/drawing/2014/main" id="{46E85DB9-3EFC-D3A2-F00D-12FE59AA4CE1}"/>
              </a:ext>
            </a:extLst>
          </p:cNvPr>
          <p:cNvSpPr/>
          <p:nvPr/>
        </p:nvSpPr>
        <p:spPr>
          <a:xfrm>
            <a:off x="3654446" y="3180989"/>
            <a:ext cx="229936" cy="315505"/>
          </a:xfrm>
          <a:prstGeom prst="roundRect">
            <a:avLst/>
          </a:prstGeom>
          <a:solidFill>
            <a:schemeClr val="accent1">
              <a:lumMod val="60000"/>
              <a:lumOff val="40000"/>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1">
                  <a:lumMod val="40000"/>
                  <a:lumOff val="60000"/>
                </a:schemeClr>
              </a:solidFill>
            </a:endParaRPr>
          </a:p>
        </p:txBody>
      </p:sp>
      <p:sp>
        <p:nvSpPr>
          <p:cNvPr id="6" name="Rounded Rectangle 5">
            <a:extLst>
              <a:ext uri="{FF2B5EF4-FFF2-40B4-BE49-F238E27FC236}">
                <a16:creationId xmlns:a16="http://schemas.microsoft.com/office/drawing/2014/main" id="{5318188C-CCCF-C3BF-1BB4-28FF75C7703D}"/>
              </a:ext>
            </a:extLst>
          </p:cNvPr>
          <p:cNvSpPr/>
          <p:nvPr/>
        </p:nvSpPr>
        <p:spPr>
          <a:xfrm>
            <a:off x="3958721" y="3582842"/>
            <a:ext cx="903393" cy="315505"/>
          </a:xfrm>
          <a:prstGeom prst="roundRect">
            <a:avLst/>
          </a:prstGeom>
          <a:solidFill>
            <a:srgbClr val="FFC000">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ounded Rectangle 6">
            <a:extLst>
              <a:ext uri="{FF2B5EF4-FFF2-40B4-BE49-F238E27FC236}">
                <a16:creationId xmlns:a16="http://schemas.microsoft.com/office/drawing/2014/main" id="{0404AADE-2957-32E3-6B8A-DA1559D55303}"/>
              </a:ext>
            </a:extLst>
          </p:cNvPr>
          <p:cNvSpPr/>
          <p:nvPr/>
        </p:nvSpPr>
        <p:spPr>
          <a:xfrm>
            <a:off x="3739404" y="3575292"/>
            <a:ext cx="229936" cy="315505"/>
          </a:xfrm>
          <a:prstGeom prst="roundRect">
            <a:avLst/>
          </a:prstGeom>
          <a:solidFill>
            <a:schemeClr val="accent1">
              <a:lumMod val="60000"/>
              <a:lumOff val="40000"/>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1">
                  <a:lumMod val="40000"/>
                  <a:lumOff val="60000"/>
                </a:schemeClr>
              </a:solidFill>
            </a:endParaRPr>
          </a:p>
        </p:txBody>
      </p:sp>
      <p:sp>
        <p:nvSpPr>
          <p:cNvPr id="8" name="TextBox 7">
            <a:extLst>
              <a:ext uri="{FF2B5EF4-FFF2-40B4-BE49-F238E27FC236}">
                <a16:creationId xmlns:a16="http://schemas.microsoft.com/office/drawing/2014/main" id="{844A8B1D-F251-B192-39C5-F690B3BD3AF9}"/>
              </a:ext>
            </a:extLst>
          </p:cNvPr>
          <p:cNvSpPr txBox="1"/>
          <p:nvPr/>
        </p:nvSpPr>
        <p:spPr>
          <a:xfrm>
            <a:off x="9072563" y="5214942"/>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5877880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0">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8" grpId="0" animBg="1"/>
      <p:bldP spid="23" grpId="0"/>
      <p:bldP spid="31" grpId="0" animBg="1"/>
      <p:bldP spid="32" grpId="0" animBg="1"/>
      <p:bldP spid="37" grpId="0" animBg="1"/>
      <p:bldP spid="39" grpId="0" animBg="1"/>
      <p:bldP spid="40" grpId="0" animBg="1"/>
      <p:bldP spid="41" grpId="0" animBg="1"/>
      <p:bldP spid="42" grpId="0" animBg="1"/>
      <p:bldP spid="43" grpId="0"/>
      <p:bldP spid="44" grpId="0"/>
      <p:bldP spid="45" grpId="0"/>
      <p:bldP spid="3" grpId="0" animBg="1"/>
      <p:bldP spid="4" grpId="0" animBg="1"/>
      <p:bldP spid="6" grpId="0" animBg="1"/>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73067AC-1B15-224B-A16D-F3DBFF332748}"/>
                  </a:ext>
                </a:extLst>
              </p:cNvPr>
              <p:cNvSpPr>
                <a:spLocks noGrp="1"/>
              </p:cNvSpPr>
              <p:nvPr>
                <p:ph sz="quarter" idx="10"/>
              </p:nvPr>
            </p:nvSpPr>
            <p:spPr/>
            <p:txBody>
              <a:bodyPr>
                <a:normAutofit/>
              </a:bodyPr>
              <a:lstStyle/>
              <a:p>
                <a:pPr lvl="1">
                  <a:spcAft>
                    <a:spcPts val="432"/>
                  </a:spcAft>
                  <a:buFont typeface="Arial" panose="020B0604020202020204" pitchFamily="34" charset="0"/>
                  <a:buChar char="•"/>
                </a:pPr>
                <a14:m>
                  <m:oMath xmlns:m="http://schemas.openxmlformats.org/officeDocument/2006/math">
                    <m:r>
                      <a:rPr lang="en-US" b="0" i="1" dirty="0" smtClean="0">
                        <a:solidFill>
                          <a:schemeClr val="tx1"/>
                        </a:solidFill>
                        <a:latin typeface="Cambria Math" panose="02040503050406030204" pitchFamily="18" charset="0"/>
                      </a:rPr>
                      <m:t>𝑛</m:t>
                    </m:r>
                    <m:r>
                      <a:rPr lang="en-US" i="1" dirty="0" smtClean="0">
                        <a:solidFill>
                          <a:schemeClr val="tx1"/>
                        </a:solidFill>
                        <a:latin typeface="Cambria Math" panose="02040503050406030204" pitchFamily="18" charset="0"/>
                      </a:rPr>
                      <m:t>= 2</m:t>
                    </m:r>
                  </m:oMath>
                </a14:m>
                <a:r>
                  <a:rPr lang="en-US" dirty="0">
                    <a:solidFill>
                      <a:schemeClr val="tx1"/>
                    </a:solidFill>
                  </a:rPr>
                  <a:t> groups</a:t>
                </a:r>
              </a:p>
              <a:p>
                <a:pPr lvl="2">
                  <a:spcAft>
                    <a:spcPts val="432"/>
                  </a:spcAft>
                </a:pPr>
                <a:r>
                  <a:rPr lang="en-US" dirty="0">
                    <a:solidFill>
                      <a:schemeClr val="tx1"/>
                    </a:solidFill>
                  </a:rPr>
                  <a:t>Group 1: individuals under age 65 </a:t>
                </a:r>
              </a:p>
              <a:p>
                <a:pPr lvl="2">
                  <a:spcAft>
                    <a:spcPts val="432"/>
                  </a:spcAft>
                </a:pPr>
                <a:r>
                  <a:rPr lang="en-US" dirty="0">
                    <a:solidFill>
                      <a:schemeClr val="tx1"/>
                    </a:solidFill>
                  </a:rPr>
                  <a:t>Group 2: individuals 65 years or older</a:t>
                </a:r>
              </a:p>
              <a:p>
                <a:pPr lvl="1">
                  <a:spcAft>
                    <a:spcPts val="432"/>
                  </a:spcAft>
                  <a:buFont typeface="Arial" panose="020B0604020202020204" pitchFamily="34" charset="0"/>
                  <a:buChar char="•"/>
                </a:pPr>
                <a:r>
                  <a:rPr lang="en-US" dirty="0">
                    <a:solidFill>
                      <a:schemeClr val="tx1"/>
                    </a:solidFill>
                  </a:rPr>
                  <a:t>3 time horizons: </a:t>
                </a:r>
                <a14:m>
                  <m:oMath xmlns:m="http://schemas.openxmlformats.org/officeDocument/2006/math">
                    <m:r>
                      <a:rPr lang="en-US" i="1" dirty="0" smtClean="0">
                        <a:solidFill>
                          <a:schemeClr val="tx1"/>
                        </a:solidFill>
                        <a:latin typeface="Cambria Math" panose="02040503050406030204" pitchFamily="18" charset="0"/>
                      </a:rPr>
                      <m:t>𝑇</m:t>
                    </m:r>
                    <m:r>
                      <a:rPr lang="en-US" i="1" dirty="0" smtClean="0">
                        <a:solidFill>
                          <a:schemeClr val="tx1"/>
                        </a:solidFill>
                        <a:latin typeface="Cambria Math" panose="02040503050406030204" pitchFamily="18" charset="0"/>
                      </a:rPr>
                      <m:t>=30, 90, 180</m:t>
                    </m:r>
                  </m:oMath>
                </a14:m>
                <a:r>
                  <a:rPr lang="en-US" dirty="0">
                    <a:solidFill>
                      <a:schemeClr val="tx1"/>
                    </a:solidFill>
                  </a:rPr>
                  <a:t> days</a:t>
                </a:r>
              </a:p>
              <a:p>
                <a:pPr lvl="1">
                  <a:spcAft>
                    <a:spcPts val="432"/>
                  </a:spcAft>
                  <a:buFont typeface="Arial" panose="020B0604020202020204" pitchFamily="34" charset="0"/>
                  <a:buChar char="•"/>
                </a:pPr>
                <a:r>
                  <a:rPr lang="en-US" dirty="0">
                    <a:solidFill>
                      <a:schemeClr val="tx1"/>
                    </a:solidFill>
                  </a:rPr>
                  <a:t>Instantiate model for COVID-19 in New York State, with model parameter values from literature </a:t>
                </a:r>
              </a:p>
              <a:p>
                <a:pPr lvl="1">
                  <a:spcAft>
                    <a:spcPts val="432"/>
                  </a:spcAft>
                  <a:buFont typeface="Arial" panose="020B0604020202020204" pitchFamily="34" charset="0"/>
                  <a:buChar char="•"/>
                </a:pPr>
                <a:r>
                  <a:rPr lang="en-US" dirty="0">
                    <a:solidFill>
                      <a:schemeClr val="tx1"/>
                    </a:solidFill>
                  </a:rPr>
                  <a:t>Calibrate transmission rates, </a:t>
                </a:r>
                <a14:m>
                  <m:oMath xmlns:m="http://schemas.openxmlformats.org/officeDocument/2006/math">
                    <m:r>
                      <a:rPr lang="en-US" b="0" i="1" smtClean="0">
                        <a:solidFill>
                          <a:schemeClr val="tx1"/>
                        </a:solidFill>
                        <a:latin typeface="Cambria Math" panose="02040503050406030204" pitchFamily="18" charset="0"/>
                      </a:rPr>
                      <m:t>𝛽</m:t>
                    </m:r>
                  </m:oMath>
                </a14:m>
                <a:r>
                  <a:rPr lang="en-US" dirty="0">
                    <a:solidFill>
                      <a:schemeClr val="tx1"/>
                    </a:solidFill>
                  </a:rPr>
                  <a:t>, and initial number of infected individuals, </a:t>
                </a:r>
                <a14:m>
                  <m:oMath xmlns:m="http://schemas.openxmlformats.org/officeDocument/2006/math">
                    <m:r>
                      <a:rPr lang="en-US" b="0" i="1" smtClean="0">
                        <a:solidFill>
                          <a:schemeClr val="tx1"/>
                        </a:solidFill>
                        <a:latin typeface="Cambria Math" panose="02040503050406030204" pitchFamily="18" charset="0"/>
                      </a:rPr>
                      <m:t>𝐼</m:t>
                    </m:r>
                    <m:d>
                      <m:dPr>
                        <m:ctrlPr>
                          <a:rPr lang="en-US" b="0" i="1" smtClean="0">
                            <a:solidFill>
                              <a:schemeClr val="tx1"/>
                            </a:solidFill>
                            <a:latin typeface="Cambria Math" panose="02040503050406030204" pitchFamily="18" charset="0"/>
                          </a:rPr>
                        </m:ctrlPr>
                      </m:dPr>
                      <m:e>
                        <m:r>
                          <a:rPr lang="en-US" b="0" i="1" smtClean="0">
                            <a:solidFill>
                              <a:schemeClr val="tx1"/>
                            </a:solidFill>
                            <a:latin typeface="Cambria Math" panose="02040503050406030204" pitchFamily="18" charset="0"/>
                          </a:rPr>
                          <m:t>0</m:t>
                        </m:r>
                      </m:e>
                    </m:d>
                  </m:oMath>
                </a14:m>
                <a:r>
                  <a:rPr lang="en-US" dirty="0">
                    <a:solidFill>
                      <a:schemeClr val="tx1"/>
                    </a:solidFill>
                  </a:rPr>
                  <a:t>, to deaths (March 1 - April 4, 2020)</a:t>
                </a:r>
                <a:endParaRPr lang="en-US" baseline="30000" dirty="0">
                  <a:solidFill>
                    <a:schemeClr val="tx1"/>
                  </a:solidFill>
                </a:endParaRPr>
              </a:p>
              <a:p>
                <a:pPr>
                  <a:buFont typeface="Arial" panose="020B0604020202020204" pitchFamily="34" charset="0"/>
                  <a:buChar char="•"/>
                </a:pPr>
                <a:endParaRPr lang="en-US" dirty="0"/>
              </a:p>
            </p:txBody>
          </p:sp>
        </mc:Choice>
        <mc:Fallback xmlns="">
          <p:sp>
            <p:nvSpPr>
              <p:cNvPr id="3" name="Content Placeholder 2">
                <a:extLst>
                  <a:ext uri="{FF2B5EF4-FFF2-40B4-BE49-F238E27FC236}">
                    <a16:creationId xmlns:a16="http://schemas.microsoft.com/office/drawing/2014/main" id="{E73067AC-1B15-224B-A16D-F3DBFF332748}"/>
                  </a:ext>
                </a:extLst>
              </p:cNvPr>
              <p:cNvSpPr>
                <a:spLocks noGrp="1" noRot="1" noChangeAspect="1" noMove="1" noResize="1" noEditPoints="1" noAdjustHandles="1" noChangeArrowheads="1" noChangeShapeType="1" noTextEdit="1"/>
              </p:cNvSpPr>
              <p:nvPr>
                <p:ph sz="quarter" idx="10"/>
              </p:nvPr>
            </p:nvSpPr>
            <p:spPr>
              <a:blipFill>
                <a:blip r:embed="rId3"/>
                <a:stretch>
                  <a:fillRect l="-1812" t="-673" r="-2306"/>
                </a:stretch>
              </a:blipFill>
            </p:spPr>
            <p:txBody>
              <a:bodyPr/>
              <a:lstStyle/>
              <a:p>
                <a:r>
                  <a:rPr lang="en-US">
                    <a:noFill/>
                  </a:rPr>
                  <a:t> </a:t>
                </a:r>
              </a:p>
            </p:txBody>
          </p:sp>
        </mc:Fallback>
      </mc:AlternateContent>
      <p:sp>
        <p:nvSpPr>
          <p:cNvPr id="2" name="Title 1">
            <a:extLst>
              <a:ext uri="{FF2B5EF4-FFF2-40B4-BE49-F238E27FC236}">
                <a16:creationId xmlns:a16="http://schemas.microsoft.com/office/drawing/2014/main" id="{81066BE8-3693-7A44-9007-0A26F07165F4}"/>
              </a:ext>
            </a:extLst>
          </p:cNvPr>
          <p:cNvSpPr>
            <a:spLocks noGrp="1"/>
          </p:cNvSpPr>
          <p:nvPr>
            <p:ph type="title"/>
          </p:nvPr>
        </p:nvSpPr>
        <p:spPr/>
        <p:txBody>
          <a:bodyPr/>
          <a:lstStyle/>
          <a:p>
            <a:r>
              <a:rPr lang="en-US" dirty="0"/>
              <a:t>Example: COVID vaccination</a:t>
            </a:r>
          </a:p>
        </p:txBody>
      </p:sp>
    </p:spTree>
    <p:extLst>
      <p:ext uri="{BB962C8B-B14F-4D97-AF65-F5344CB8AC3E}">
        <p14:creationId xmlns:p14="http://schemas.microsoft.com/office/powerpoint/2010/main" val="24369899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5B962FEC-4597-4701-8166-3B1A7BFED2BE}"/>
              </a:ext>
            </a:extLst>
          </p:cNvPr>
          <p:cNvSpPr>
            <a:spLocks noGrp="1"/>
          </p:cNvSpPr>
          <p:nvPr>
            <p:ph type="title"/>
          </p:nvPr>
        </p:nvSpPr>
        <p:spPr>
          <a:xfrm>
            <a:off x="948776" y="359541"/>
            <a:ext cx="7707862" cy="488024"/>
          </a:xfrm>
        </p:spPr>
        <p:txBody>
          <a:bodyPr/>
          <a:lstStyle/>
          <a:p>
            <a:r>
              <a:rPr lang="en-US" dirty="0"/>
              <a:t>Calibration results</a:t>
            </a:r>
          </a:p>
        </p:txBody>
      </p:sp>
      <p:pic>
        <p:nvPicPr>
          <p:cNvPr id="4" name="Picture 3">
            <a:extLst>
              <a:ext uri="{FF2B5EF4-FFF2-40B4-BE49-F238E27FC236}">
                <a16:creationId xmlns:a16="http://schemas.microsoft.com/office/drawing/2014/main" id="{3CB0EA10-9B84-C744-A9BA-E7C1D5170BC5}"/>
              </a:ext>
            </a:extLst>
          </p:cNvPr>
          <p:cNvPicPr>
            <a:picLocks noChangeAspect="1"/>
          </p:cNvPicPr>
          <p:nvPr/>
        </p:nvPicPr>
        <p:blipFill>
          <a:blip r:embed="rId3"/>
          <a:stretch>
            <a:fillRect/>
          </a:stretch>
        </p:blipFill>
        <p:spPr>
          <a:xfrm>
            <a:off x="1550055" y="1160490"/>
            <a:ext cx="6505304" cy="3008701"/>
          </a:xfrm>
          <a:prstGeom prst="rect">
            <a:avLst/>
          </a:prstGeom>
          <a:noFill/>
        </p:spPr>
      </p:pic>
      <p:sp>
        <p:nvSpPr>
          <p:cNvPr id="2" name="Rectangle 1">
            <a:extLst>
              <a:ext uri="{FF2B5EF4-FFF2-40B4-BE49-F238E27FC236}">
                <a16:creationId xmlns:a16="http://schemas.microsoft.com/office/drawing/2014/main" id="{D6E19653-CDE8-1F5B-67B1-CFAF3ED3F58F}"/>
              </a:ext>
            </a:extLst>
          </p:cNvPr>
          <p:cNvSpPr/>
          <p:nvPr/>
        </p:nvSpPr>
        <p:spPr>
          <a:xfrm>
            <a:off x="4724472" y="1160490"/>
            <a:ext cx="3980804" cy="34567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247732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ABE08-6845-B3E9-C76A-355083A8C049}"/>
              </a:ext>
            </a:extLst>
          </p:cNvPr>
          <p:cNvSpPr>
            <a:spLocks noGrp="1"/>
          </p:cNvSpPr>
          <p:nvPr>
            <p:ph type="title"/>
          </p:nvPr>
        </p:nvSpPr>
        <p:spPr/>
        <p:txBody>
          <a:bodyPr/>
          <a:lstStyle/>
          <a:p>
            <a:r>
              <a:rPr lang="en-US" dirty="0"/>
              <a:t>Optimal vaccine allocation</a:t>
            </a:r>
          </a:p>
        </p:txBody>
      </p:sp>
      <p:graphicFrame>
        <p:nvGraphicFramePr>
          <p:cNvPr id="4" name="Table 4">
            <a:extLst>
              <a:ext uri="{FF2B5EF4-FFF2-40B4-BE49-F238E27FC236}">
                <a16:creationId xmlns:a16="http://schemas.microsoft.com/office/drawing/2014/main" id="{8851998C-0BF2-6E9B-B1DF-9FDBDAC04F47}"/>
              </a:ext>
            </a:extLst>
          </p:cNvPr>
          <p:cNvGraphicFramePr>
            <a:graphicFrameLocks noGrp="1"/>
          </p:cNvGraphicFramePr>
          <p:nvPr>
            <p:ph sz="quarter" idx="10"/>
            <p:extLst>
              <p:ext uri="{D42A27DB-BD31-4B8C-83A1-F6EECF244321}">
                <p14:modId xmlns:p14="http://schemas.microsoft.com/office/powerpoint/2010/main" val="3716317462"/>
              </p:ext>
            </p:extLst>
          </p:nvPr>
        </p:nvGraphicFramePr>
        <p:xfrm>
          <a:off x="1264849" y="1024164"/>
          <a:ext cx="7075716" cy="1854200"/>
        </p:xfrm>
        <a:graphic>
          <a:graphicData uri="http://schemas.openxmlformats.org/drawingml/2006/table">
            <a:tbl>
              <a:tblPr firstRow="1" bandRow="1">
                <a:effectLst/>
                <a:tableStyleId>{5C22544A-7EE6-4342-B048-85BDC9FD1C3A}</a:tableStyleId>
              </a:tblPr>
              <a:tblGrid>
                <a:gridCol w="3537858">
                  <a:extLst>
                    <a:ext uri="{9D8B030D-6E8A-4147-A177-3AD203B41FA5}">
                      <a16:colId xmlns:a16="http://schemas.microsoft.com/office/drawing/2014/main" val="3659192480"/>
                    </a:ext>
                  </a:extLst>
                </a:gridCol>
                <a:gridCol w="3537858">
                  <a:extLst>
                    <a:ext uri="{9D8B030D-6E8A-4147-A177-3AD203B41FA5}">
                      <a16:colId xmlns:a16="http://schemas.microsoft.com/office/drawing/2014/main" val="2664718490"/>
                    </a:ext>
                  </a:extLst>
                </a:gridCol>
              </a:tblGrid>
              <a:tr h="370840">
                <a:tc>
                  <a:txBody>
                    <a:bodyPr/>
                    <a:lstStyle/>
                    <a:p>
                      <a:pPr algn="ctr"/>
                      <a:r>
                        <a:rPr lang="en-US" sz="1600" dirty="0">
                          <a:solidFill>
                            <a:schemeClr val="tx1"/>
                          </a:solidFill>
                          <a:latin typeface="Arial" panose="020B0604020202020204" pitchFamily="34" charset="0"/>
                          <a:cs typeface="Arial" panose="020B0604020202020204" pitchFamily="34" charset="0"/>
                        </a:rPr>
                        <a:t>Objective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a:solidFill>
                            <a:schemeClr val="tx1"/>
                          </a:solidFill>
                          <a:latin typeface="Arial" panose="020B0604020202020204" pitchFamily="34" charset="0"/>
                          <a:cs typeface="Arial" panose="020B0604020202020204" pitchFamily="34" charset="0"/>
                        </a:rPr>
                        <a:t>Allocation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00008585"/>
                  </a:ext>
                </a:extLst>
              </a:tr>
              <a:tr h="370840">
                <a:tc>
                  <a:txBody>
                    <a:bodyPr/>
                    <a:lstStyle/>
                    <a:p>
                      <a:pPr algn="l"/>
                      <a:r>
                        <a:rPr lang="en-US" sz="1600" dirty="0">
                          <a:solidFill>
                            <a:schemeClr val="tx1"/>
                          </a:solidFill>
                          <a:latin typeface="Arial" panose="020B0604020202020204" pitchFamily="34" charset="0"/>
                          <a:cs typeface="Arial" panose="020B0604020202020204" pitchFamily="34" charset="0"/>
                        </a:rPr>
                        <a:t>Minimize new infections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a:solidFill>
                            <a:schemeClr val="tx1"/>
                          </a:solidFill>
                          <a:latin typeface="Arial" panose="020B0604020202020204" pitchFamily="34" charset="0"/>
                          <a:cs typeface="Arial" panose="020B0604020202020204" pitchFamily="34" charset="0"/>
                        </a:rPr>
                        <a:t>Group 1 (under 65)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30980103"/>
                  </a:ext>
                </a:extLst>
              </a:tr>
              <a:tr h="370840">
                <a:tc>
                  <a:txBody>
                    <a:bodyPr/>
                    <a:lstStyle/>
                    <a:p>
                      <a:pPr algn="l"/>
                      <a:r>
                        <a:rPr lang="en-US" sz="1600" dirty="0">
                          <a:solidFill>
                            <a:schemeClr val="tx1"/>
                          </a:solidFill>
                          <a:latin typeface="Arial" panose="020B0604020202020204" pitchFamily="34" charset="0"/>
                          <a:cs typeface="Arial" panose="020B0604020202020204" pitchFamily="34" charset="0"/>
                        </a:rPr>
                        <a:t>Minimize deaths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a:solidFill>
                            <a:schemeClr val="tx1"/>
                          </a:solidFill>
                          <a:latin typeface="Arial" panose="020B0604020202020204" pitchFamily="34" charset="0"/>
                          <a:cs typeface="Arial" panose="020B0604020202020204" pitchFamily="34" charset="0"/>
                        </a:rPr>
                        <a:t>Group 2 (65+)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20374721"/>
                  </a:ext>
                </a:extLst>
              </a:tr>
              <a:tr h="370840">
                <a:tc>
                  <a:txBody>
                    <a:bodyPr/>
                    <a:lstStyle/>
                    <a:p>
                      <a:pPr algn="l"/>
                      <a:r>
                        <a:rPr lang="en-US" sz="1600" dirty="0">
                          <a:solidFill>
                            <a:schemeClr val="tx1"/>
                          </a:solidFill>
                          <a:latin typeface="Arial" panose="020B0604020202020204" pitchFamily="34" charset="0"/>
                          <a:cs typeface="Arial" panose="020B0604020202020204" pitchFamily="34" charset="0"/>
                        </a:rPr>
                        <a:t>Minimize life years lost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a:solidFill>
                            <a:schemeClr val="tx1"/>
                          </a:solidFill>
                          <a:latin typeface="Arial" panose="020B0604020202020204" pitchFamily="34" charset="0"/>
                          <a:cs typeface="Arial" panose="020B0604020202020204" pitchFamily="34" charset="0"/>
                        </a:rPr>
                        <a:t>Group 2 (65+)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35825945"/>
                  </a:ext>
                </a:extLst>
              </a:tr>
              <a:tr h="370840">
                <a:tc>
                  <a:txBody>
                    <a:bodyPr/>
                    <a:lstStyle/>
                    <a:p>
                      <a:pPr algn="l"/>
                      <a:r>
                        <a:rPr lang="en-US" sz="1600" dirty="0">
                          <a:latin typeface="Arial" panose="020B0604020202020204" pitchFamily="34" charset="0"/>
                          <a:cs typeface="Arial" panose="020B0604020202020204" pitchFamily="34" charset="0"/>
                        </a:rPr>
                        <a:t>Minimize QALYs lost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a:latin typeface="Arial" panose="020B0604020202020204" pitchFamily="34" charset="0"/>
                          <a:cs typeface="Arial" panose="020B0604020202020204" pitchFamily="34" charset="0"/>
                        </a:rPr>
                        <a:t>Group 2 (65+)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72132810"/>
                  </a:ext>
                </a:extLst>
              </a:tr>
            </a:tbl>
          </a:graphicData>
        </a:graphic>
      </p:graphicFrame>
      <p:sp>
        <p:nvSpPr>
          <p:cNvPr id="5" name="Content Placeholder 2">
            <a:extLst>
              <a:ext uri="{FF2B5EF4-FFF2-40B4-BE49-F238E27FC236}">
                <a16:creationId xmlns:a16="http://schemas.microsoft.com/office/drawing/2014/main" id="{87241C5D-DAA0-4306-5430-7EAE6553D284}"/>
              </a:ext>
            </a:extLst>
          </p:cNvPr>
          <p:cNvSpPr txBox="1">
            <a:spLocks/>
          </p:cNvSpPr>
          <p:nvPr/>
        </p:nvSpPr>
        <p:spPr>
          <a:xfrm>
            <a:off x="955677" y="3054963"/>
            <a:ext cx="7700963" cy="1612764"/>
          </a:xfrm>
          <a:prstGeom prst="rect">
            <a:avLst/>
          </a:prstGeom>
        </p:spPr>
        <p:txBody>
          <a:bodyPr vert="horz" lIns="0" tIns="45720" rIns="0" bIns="45720" rtlCol="0">
            <a:normAutofit/>
          </a:bodyPr>
          <a:lstStyle>
            <a:lvl1pPr marL="342900" indent="-342900" algn="l" defTabSz="457200" rtl="0" eaLnBrk="1" fontAlgn="base" hangingPunct="1">
              <a:spcBef>
                <a:spcPct val="20000"/>
              </a:spcBef>
              <a:spcAft>
                <a:spcPct val="0"/>
              </a:spcAft>
              <a:buClr>
                <a:schemeClr val="bg2"/>
              </a:buClr>
              <a:buFont typeface="Wingdings" pitchFamily="2" charset="2"/>
              <a:defRPr kern="1200" spc="20">
                <a:solidFill>
                  <a:schemeClr val="tx1"/>
                </a:solidFill>
                <a:latin typeface="Arial"/>
                <a:ea typeface="ＭＳ Ｐゴシック" charset="0"/>
                <a:cs typeface="ＭＳ Ｐゴシック" charset="0"/>
              </a:defRPr>
            </a:lvl1pPr>
            <a:lvl2pPr marL="0" indent="0" algn="l" defTabSz="457200" rtl="0" eaLnBrk="1" fontAlgn="base" hangingPunct="1">
              <a:spcBef>
                <a:spcPct val="20000"/>
              </a:spcBef>
              <a:spcAft>
                <a:spcPct val="0"/>
              </a:spcAft>
              <a:buClr>
                <a:schemeClr val="bg2"/>
              </a:buClr>
              <a:buFont typeface="Arial"/>
              <a:buNone/>
              <a:defRPr kern="1200" baseline="0">
                <a:solidFill>
                  <a:srgbClr val="595959"/>
                </a:solidFill>
                <a:latin typeface="Arial"/>
                <a:ea typeface="ＭＳ Ｐゴシック" charset="0"/>
                <a:cs typeface="+mn-cs"/>
              </a:defRPr>
            </a:lvl2pPr>
            <a:lvl3pPr marL="344488" indent="0" algn="l" defTabSz="457200" rtl="0" eaLnBrk="1" fontAlgn="base" hangingPunct="1">
              <a:spcBef>
                <a:spcPct val="20000"/>
              </a:spcBef>
              <a:spcAft>
                <a:spcPct val="0"/>
              </a:spcAft>
              <a:buClr>
                <a:schemeClr val="bg2"/>
              </a:buClr>
              <a:buSzPct val="102000"/>
              <a:buFont typeface="Source Sans Pro" panose="020F0502020204030204" pitchFamily="34" charset="0"/>
              <a:buNone/>
              <a:defRPr kern="1200">
                <a:solidFill>
                  <a:srgbClr val="595959"/>
                </a:solidFill>
                <a:latin typeface="Arial"/>
                <a:ea typeface="ＭＳ Ｐゴシック" charset="0"/>
                <a:cs typeface="+mn-cs"/>
              </a:defRPr>
            </a:lvl3pPr>
            <a:lvl4pPr marL="687387" indent="0" algn="l" defTabSz="457200" rtl="0" eaLnBrk="1" fontAlgn="base" hangingPunct="1">
              <a:spcBef>
                <a:spcPct val="20000"/>
              </a:spcBef>
              <a:spcAft>
                <a:spcPct val="0"/>
              </a:spcAft>
              <a:buClr>
                <a:schemeClr val="bg2"/>
              </a:buClr>
              <a:buFont typeface="Arial" panose="020B0604020202020204" pitchFamily="34" charset="0"/>
              <a:buNone/>
              <a:defRPr kern="1200">
                <a:solidFill>
                  <a:srgbClr val="595959"/>
                </a:solidFill>
                <a:latin typeface="Arial"/>
                <a:ea typeface="ＭＳ Ｐゴシック" charset="0"/>
                <a:cs typeface="+mn-cs"/>
              </a:defRPr>
            </a:lvl4pPr>
            <a:lvl5pPr marL="1031875" indent="0" algn="l" defTabSz="457200" rtl="0" eaLnBrk="1" fontAlgn="base" hangingPunct="1">
              <a:spcBef>
                <a:spcPct val="20000"/>
              </a:spcBef>
              <a:spcAft>
                <a:spcPct val="0"/>
              </a:spcAft>
              <a:buClr>
                <a:schemeClr val="bg2"/>
              </a:buClr>
              <a:buFont typeface="Source Sans Pro" panose="020F0502020204030204" pitchFamily="34" charset="0"/>
              <a:buNone/>
              <a:defRPr kern="1200">
                <a:solidFill>
                  <a:srgbClr val="595959"/>
                </a:solidFill>
                <a:latin typeface="Arial"/>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Aft>
                <a:spcPts val="432"/>
              </a:spcAft>
              <a:buClr>
                <a:srgbClr val="25355A"/>
              </a:buClr>
              <a:buFont typeface="Arial" panose="020B0604020202020204" pitchFamily="34" charset="0"/>
              <a:buChar char="•"/>
            </a:pPr>
            <a:r>
              <a:rPr lang="en-US" dirty="0"/>
              <a:t>Determine true optimal solution via exhaustive search using exact equations</a:t>
            </a:r>
          </a:p>
          <a:p>
            <a:pPr>
              <a:buClr>
                <a:srgbClr val="25355A"/>
              </a:buClr>
              <a:buFont typeface="Arial" panose="020B0604020202020204" pitchFamily="34" charset="0"/>
              <a:buChar char="•"/>
            </a:pPr>
            <a:r>
              <a:rPr lang="en-US" kern="0" dirty="0"/>
              <a:t>Over a range of scenarios and number of available vaccines, </a:t>
            </a:r>
            <a:r>
              <a:rPr lang="en-US" b="1" kern="0" dirty="0">
                <a:solidFill>
                  <a:srgbClr val="25355A"/>
                </a:solidFill>
              </a:rPr>
              <a:t>approximate solution matches true optimal solution</a:t>
            </a:r>
          </a:p>
          <a:p>
            <a:pPr>
              <a:buFont typeface="Arial" panose="020B0604020202020204" pitchFamily="34" charset="0"/>
              <a:buChar char="•"/>
            </a:pPr>
            <a:endParaRPr lang="en-US" dirty="0"/>
          </a:p>
        </p:txBody>
      </p:sp>
    </p:spTree>
    <p:extLst>
      <p:ext uri="{BB962C8B-B14F-4D97-AF65-F5344CB8AC3E}">
        <p14:creationId xmlns:p14="http://schemas.microsoft.com/office/powerpoint/2010/main" val="6047815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A29CB-B6D5-F2C9-408F-E13F22492158}"/>
              </a:ext>
            </a:extLst>
          </p:cNvPr>
          <p:cNvSpPr>
            <a:spLocks noGrp="1"/>
          </p:cNvSpPr>
          <p:nvPr>
            <p:ph type="title"/>
          </p:nvPr>
        </p:nvSpPr>
        <p:spPr/>
        <p:txBody>
          <a:bodyPr/>
          <a:lstStyle/>
          <a:p>
            <a:r>
              <a:rPr lang="en-US" dirty="0"/>
              <a:t>Twin epidemics of COVID-19 and opioid use disorder</a:t>
            </a:r>
          </a:p>
        </p:txBody>
      </p:sp>
      <p:sp>
        <p:nvSpPr>
          <p:cNvPr id="3" name="Content Placeholder 2">
            <a:extLst>
              <a:ext uri="{FF2B5EF4-FFF2-40B4-BE49-F238E27FC236}">
                <a16:creationId xmlns:a16="http://schemas.microsoft.com/office/drawing/2014/main" id="{40682416-3D48-0F45-3E6A-9FDB37B78833}"/>
              </a:ext>
            </a:extLst>
          </p:cNvPr>
          <p:cNvSpPr>
            <a:spLocks noGrp="1"/>
          </p:cNvSpPr>
          <p:nvPr>
            <p:ph sz="quarter" idx="10"/>
          </p:nvPr>
        </p:nvSpPr>
        <p:spPr>
          <a:xfrm>
            <a:off x="948776" y="4032797"/>
            <a:ext cx="7700963" cy="784371"/>
          </a:xfrm>
        </p:spPr>
        <p:txBody>
          <a:bodyPr>
            <a:normAutofit lnSpcReduction="10000"/>
          </a:bodyPr>
          <a:lstStyle/>
          <a:p>
            <a:pPr lvl="1">
              <a:spcBef>
                <a:spcPts val="432"/>
              </a:spcBef>
              <a:spcAft>
                <a:spcPts val="432"/>
              </a:spcAft>
              <a:buFont typeface="Arial" panose="020B0604020202020204" pitchFamily="34" charset="0"/>
              <a:buChar char="•"/>
            </a:pPr>
            <a:r>
              <a:rPr lang="en-US" b="0" i="0" dirty="0">
                <a:solidFill>
                  <a:srgbClr val="000000"/>
                </a:solidFill>
                <a:effectLst/>
                <a:latin typeface="Arial" panose="020B0604020202020204" pitchFamily="34" charset="0"/>
                <a:cs typeface="Arial" panose="020B0604020202020204" pitchFamily="34" charset="0"/>
              </a:rPr>
              <a:t>COVID-19 deaths:</a:t>
            </a:r>
            <a:r>
              <a:rPr lang="en-US" b="0" i="0" dirty="0">
                <a:solidFill>
                  <a:srgbClr val="000000"/>
                </a:solidFill>
                <a:effectLst/>
                <a:latin typeface="Arial" panose="020B0604020202020204" pitchFamily="34" charset="0"/>
                <a:cs typeface="Arial" panose="020B0604020202020204" pitchFamily="34" charset="0"/>
                <a:sym typeface="Wingdings" pitchFamily="2" charset="2"/>
              </a:rPr>
              <a:t> 66</a:t>
            </a:r>
            <a:r>
              <a:rPr lang="en-US" b="0" i="0" dirty="0">
                <a:solidFill>
                  <a:srgbClr val="000000"/>
                </a:solidFill>
                <a:effectLst/>
                <a:latin typeface="Arial" panose="020B0604020202020204" pitchFamily="34" charset="0"/>
                <a:cs typeface="Arial" panose="020B0604020202020204" pitchFamily="34" charset="0"/>
              </a:rPr>
              <a:t>% of the decline</a:t>
            </a:r>
          </a:p>
          <a:p>
            <a:pPr lvl="1">
              <a:spcBef>
                <a:spcPts val="432"/>
              </a:spcBef>
              <a:spcAft>
                <a:spcPts val="432"/>
              </a:spcAft>
              <a:buFont typeface="Arial" panose="020B0604020202020204" pitchFamily="34" charset="0"/>
              <a:buChar char="•"/>
            </a:pPr>
            <a:r>
              <a:rPr lang="en-US" b="0" i="0" dirty="0">
                <a:solidFill>
                  <a:srgbClr val="000000"/>
                </a:solidFill>
                <a:effectLst/>
                <a:latin typeface="Arial" panose="020B0604020202020204" pitchFamily="34" charset="0"/>
                <a:cs typeface="Arial" panose="020B0604020202020204" pitchFamily="34" charset="0"/>
              </a:rPr>
              <a:t>Drug overdose deaths: 5% of the decline</a:t>
            </a:r>
          </a:p>
          <a:p>
            <a:pPr>
              <a:spcBef>
                <a:spcPts val="1632"/>
              </a:spcBef>
            </a:pPr>
            <a:endParaRPr lang="en-US" dirty="0"/>
          </a:p>
        </p:txBody>
      </p:sp>
      <p:sp>
        <p:nvSpPr>
          <p:cNvPr id="6" name="TextBox 5">
            <a:extLst>
              <a:ext uri="{FF2B5EF4-FFF2-40B4-BE49-F238E27FC236}">
                <a16:creationId xmlns:a16="http://schemas.microsoft.com/office/drawing/2014/main" id="{BA1D76E7-D224-337A-E9D4-743944F94DF0}"/>
              </a:ext>
            </a:extLst>
          </p:cNvPr>
          <p:cNvSpPr txBox="1"/>
          <p:nvPr/>
        </p:nvSpPr>
        <p:spPr>
          <a:xfrm>
            <a:off x="7003072" y="3615827"/>
            <a:ext cx="1088760" cy="276999"/>
          </a:xfrm>
          <a:prstGeom prst="rect">
            <a:avLst/>
          </a:prstGeom>
          <a:noFill/>
        </p:spPr>
        <p:txBody>
          <a:bodyPr wrap="none" rtlCol="0">
            <a:spAutoFit/>
          </a:bodyPr>
          <a:lstStyle/>
          <a:p>
            <a:r>
              <a:rPr lang="en-US" sz="1200" dirty="0">
                <a:solidFill>
                  <a:schemeClr val="bg1">
                    <a:lumMod val="65000"/>
                  </a:schemeClr>
                </a:solidFill>
                <a:latin typeface="Arial" panose="020B0604020202020204" pitchFamily="34" charset="0"/>
                <a:cs typeface="Arial" panose="020B0604020202020204" pitchFamily="34" charset="0"/>
              </a:rPr>
              <a:t>Source: CDC</a:t>
            </a:r>
          </a:p>
        </p:txBody>
      </p:sp>
      <p:grpSp>
        <p:nvGrpSpPr>
          <p:cNvPr id="17" name="Group 16">
            <a:extLst>
              <a:ext uri="{FF2B5EF4-FFF2-40B4-BE49-F238E27FC236}">
                <a16:creationId xmlns:a16="http://schemas.microsoft.com/office/drawing/2014/main" id="{F3A998BE-BE58-8386-35AB-A50974D4AE5D}"/>
              </a:ext>
            </a:extLst>
          </p:cNvPr>
          <p:cNvGrpSpPr/>
          <p:nvPr/>
        </p:nvGrpSpPr>
        <p:grpSpPr>
          <a:xfrm>
            <a:off x="1707746" y="850929"/>
            <a:ext cx="5195241" cy="3041897"/>
            <a:chOff x="948776" y="893455"/>
            <a:chExt cx="4888160" cy="2862096"/>
          </a:xfrm>
        </p:grpSpPr>
        <p:pic>
          <p:nvPicPr>
            <p:cNvPr id="15" name="Picture 14">
              <a:extLst>
                <a:ext uri="{FF2B5EF4-FFF2-40B4-BE49-F238E27FC236}">
                  <a16:creationId xmlns:a16="http://schemas.microsoft.com/office/drawing/2014/main" id="{A23A811F-2AFE-EEA7-E0BB-017444AC073F}"/>
                </a:ext>
              </a:extLst>
            </p:cNvPr>
            <p:cNvPicPr>
              <a:picLocks noChangeAspect="1"/>
            </p:cNvPicPr>
            <p:nvPr/>
          </p:nvPicPr>
          <p:blipFill>
            <a:blip r:embed="rId3"/>
            <a:stretch>
              <a:fillRect/>
            </a:stretch>
          </p:blipFill>
          <p:spPr>
            <a:xfrm>
              <a:off x="948776" y="893455"/>
              <a:ext cx="4888160" cy="2862096"/>
            </a:xfrm>
            <a:prstGeom prst="rect">
              <a:avLst/>
            </a:prstGeom>
          </p:spPr>
        </p:pic>
        <p:sp>
          <p:nvSpPr>
            <p:cNvPr id="11" name="Oval 10">
              <a:extLst>
                <a:ext uri="{FF2B5EF4-FFF2-40B4-BE49-F238E27FC236}">
                  <a16:creationId xmlns:a16="http://schemas.microsoft.com/office/drawing/2014/main" id="{4FA4E5D3-59D5-ED68-BE91-B3F354B9FEEC}"/>
                </a:ext>
              </a:extLst>
            </p:cNvPr>
            <p:cNvSpPr/>
            <p:nvPr/>
          </p:nvSpPr>
          <p:spPr>
            <a:xfrm>
              <a:off x="5471870" y="2148456"/>
              <a:ext cx="83172" cy="83172"/>
            </a:xfrm>
            <a:prstGeom prst="ellipse">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2"/>
                </a:solidFill>
              </a:endParaRPr>
            </a:p>
          </p:txBody>
        </p:sp>
        <p:sp>
          <p:nvSpPr>
            <p:cNvPr id="12" name="Oval 11">
              <a:extLst>
                <a:ext uri="{FF2B5EF4-FFF2-40B4-BE49-F238E27FC236}">
                  <a16:creationId xmlns:a16="http://schemas.microsoft.com/office/drawing/2014/main" id="{124C7DDD-54B0-60B9-23A8-8071A612CA45}"/>
                </a:ext>
              </a:extLst>
            </p:cNvPr>
            <p:cNvSpPr/>
            <p:nvPr/>
          </p:nvSpPr>
          <p:spPr>
            <a:xfrm>
              <a:off x="5361865" y="1684185"/>
              <a:ext cx="83172" cy="83172"/>
            </a:xfrm>
            <a:prstGeom prst="ellipse">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2"/>
                </a:solidFill>
              </a:endParaRPr>
            </a:p>
          </p:txBody>
        </p:sp>
        <p:sp>
          <p:nvSpPr>
            <p:cNvPr id="10" name="Oval 9">
              <a:extLst>
                <a:ext uri="{FF2B5EF4-FFF2-40B4-BE49-F238E27FC236}">
                  <a16:creationId xmlns:a16="http://schemas.microsoft.com/office/drawing/2014/main" id="{B1284978-3A3E-28DB-0864-03EB94C82C8F}"/>
                </a:ext>
              </a:extLst>
            </p:cNvPr>
            <p:cNvSpPr/>
            <p:nvPr/>
          </p:nvSpPr>
          <p:spPr>
            <a:xfrm>
              <a:off x="5575374" y="2376301"/>
              <a:ext cx="83172" cy="83172"/>
            </a:xfrm>
            <a:prstGeom prst="ellipse">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2"/>
                </a:solidFill>
              </a:endParaRPr>
            </a:p>
          </p:txBody>
        </p:sp>
      </p:grpSp>
      <p:sp>
        <p:nvSpPr>
          <p:cNvPr id="13" name="TextBox 12">
            <a:extLst>
              <a:ext uri="{FF2B5EF4-FFF2-40B4-BE49-F238E27FC236}">
                <a16:creationId xmlns:a16="http://schemas.microsoft.com/office/drawing/2014/main" id="{AF5D6670-8992-47D4-549D-253ED076FF90}"/>
              </a:ext>
            </a:extLst>
          </p:cNvPr>
          <p:cNvSpPr txBox="1"/>
          <p:nvPr/>
        </p:nvSpPr>
        <p:spPr>
          <a:xfrm>
            <a:off x="6774483" y="2390799"/>
            <a:ext cx="901209" cy="276999"/>
          </a:xfrm>
          <a:prstGeom prst="rect">
            <a:avLst/>
          </a:prstGeom>
          <a:noFill/>
        </p:spPr>
        <p:txBody>
          <a:bodyPr wrap="none" rtlCol="0">
            <a:spAutoFit/>
          </a:bodyPr>
          <a:lstStyle/>
          <a:p>
            <a:r>
              <a:rPr lang="en-US" sz="1200" dirty="0">
                <a:latin typeface="Arial" panose="020B0604020202020204" pitchFamily="34" charset="0"/>
                <a:cs typeface="Arial" panose="020B0604020202020204" pitchFamily="34" charset="0"/>
              </a:rPr>
              <a:t>76.1 years</a:t>
            </a:r>
          </a:p>
        </p:txBody>
      </p:sp>
      <p:sp>
        <p:nvSpPr>
          <p:cNvPr id="14" name="TextBox 13">
            <a:extLst>
              <a:ext uri="{FF2B5EF4-FFF2-40B4-BE49-F238E27FC236}">
                <a16:creationId xmlns:a16="http://schemas.microsoft.com/office/drawing/2014/main" id="{8AE2F025-6050-2EC2-7FF2-539047354301}"/>
              </a:ext>
            </a:extLst>
          </p:cNvPr>
          <p:cNvSpPr txBox="1"/>
          <p:nvPr/>
        </p:nvSpPr>
        <p:spPr>
          <a:xfrm>
            <a:off x="6774483" y="2075080"/>
            <a:ext cx="772969" cy="276999"/>
          </a:xfrm>
          <a:prstGeom prst="rect">
            <a:avLst/>
          </a:prstGeom>
          <a:noFill/>
        </p:spPr>
        <p:txBody>
          <a:bodyPr wrap="none" rtlCol="0">
            <a:spAutoFit/>
          </a:bodyPr>
          <a:lstStyle/>
          <a:p>
            <a:r>
              <a:rPr lang="en-US" sz="1200" dirty="0">
                <a:latin typeface="Arial" panose="020B0604020202020204" pitchFamily="34" charset="0"/>
                <a:cs typeface="Arial" panose="020B0604020202020204" pitchFamily="34" charset="0"/>
              </a:rPr>
              <a:t>77 years</a:t>
            </a:r>
          </a:p>
        </p:txBody>
      </p:sp>
      <p:sp>
        <p:nvSpPr>
          <p:cNvPr id="16" name="TextBox 15">
            <a:extLst>
              <a:ext uri="{FF2B5EF4-FFF2-40B4-BE49-F238E27FC236}">
                <a16:creationId xmlns:a16="http://schemas.microsoft.com/office/drawing/2014/main" id="{2C0BDE4E-3F6B-EFB8-EC23-FFC77CD11B16}"/>
              </a:ext>
            </a:extLst>
          </p:cNvPr>
          <p:cNvSpPr txBox="1"/>
          <p:nvPr/>
        </p:nvSpPr>
        <p:spPr>
          <a:xfrm>
            <a:off x="6774482" y="1581643"/>
            <a:ext cx="901209" cy="276999"/>
          </a:xfrm>
          <a:prstGeom prst="rect">
            <a:avLst/>
          </a:prstGeom>
          <a:noFill/>
        </p:spPr>
        <p:txBody>
          <a:bodyPr wrap="none" rtlCol="0">
            <a:spAutoFit/>
          </a:bodyPr>
          <a:lstStyle/>
          <a:p>
            <a:r>
              <a:rPr lang="en-US" sz="1200" dirty="0">
                <a:latin typeface="Arial" panose="020B0604020202020204" pitchFamily="34" charset="0"/>
                <a:cs typeface="Arial" panose="020B0604020202020204" pitchFamily="34" charset="0"/>
              </a:rPr>
              <a:t>78.8 years</a:t>
            </a:r>
          </a:p>
        </p:txBody>
      </p:sp>
      <p:cxnSp>
        <p:nvCxnSpPr>
          <p:cNvPr id="22" name="Straight Connector 21">
            <a:extLst>
              <a:ext uri="{FF2B5EF4-FFF2-40B4-BE49-F238E27FC236}">
                <a16:creationId xmlns:a16="http://schemas.microsoft.com/office/drawing/2014/main" id="{2503D5D2-0685-BDB2-F412-B8CC218E5BB5}"/>
              </a:ext>
            </a:extLst>
          </p:cNvPr>
          <p:cNvCxnSpPr>
            <a:cxnSpLocks/>
          </p:cNvCxnSpPr>
          <p:nvPr/>
        </p:nvCxnSpPr>
        <p:spPr>
          <a:xfrm flipV="1">
            <a:off x="3852582" y="2482210"/>
            <a:ext cx="0" cy="1175390"/>
          </a:xfrm>
          <a:prstGeom prst="line">
            <a:avLst/>
          </a:prstGeom>
          <a:ln w="19050">
            <a:solidFill>
              <a:schemeClr val="bg1">
                <a:lumMod val="65000"/>
              </a:schemeClr>
            </a:solidFill>
            <a:prstDash val="dash"/>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95FB44F3-8038-DDFA-B9AA-A32904924A78}"/>
              </a:ext>
            </a:extLst>
          </p:cNvPr>
          <p:cNvCxnSpPr>
            <a:cxnSpLocks/>
          </p:cNvCxnSpPr>
          <p:nvPr/>
        </p:nvCxnSpPr>
        <p:spPr>
          <a:xfrm flipH="1">
            <a:off x="3852582" y="2482210"/>
            <a:ext cx="2750802" cy="0"/>
          </a:xfrm>
          <a:prstGeom prst="line">
            <a:avLst/>
          </a:prstGeom>
          <a:ln w="19050">
            <a:solidFill>
              <a:schemeClr val="bg1">
                <a:lumMod val="65000"/>
              </a:schemeClr>
            </a:solidFill>
            <a:prstDash val="dash"/>
          </a:ln>
        </p:spPr>
        <p:style>
          <a:lnRef idx="2">
            <a:schemeClr val="accent1"/>
          </a:lnRef>
          <a:fillRef idx="0">
            <a:schemeClr val="accent1"/>
          </a:fillRef>
          <a:effectRef idx="1">
            <a:schemeClr val="accent1"/>
          </a:effectRef>
          <a:fontRef idx="minor">
            <a:schemeClr val="tx1"/>
          </a:fontRef>
        </p:style>
      </p:cxnSp>
      <p:sp>
        <p:nvSpPr>
          <p:cNvPr id="4" name="Rounded Rectangle 3">
            <a:extLst>
              <a:ext uri="{FF2B5EF4-FFF2-40B4-BE49-F238E27FC236}">
                <a16:creationId xmlns:a16="http://schemas.microsoft.com/office/drawing/2014/main" id="{846BB571-05CC-4B66-98AF-541E3C29C465}"/>
              </a:ext>
            </a:extLst>
          </p:cNvPr>
          <p:cNvSpPr/>
          <p:nvPr/>
        </p:nvSpPr>
        <p:spPr>
          <a:xfrm>
            <a:off x="6299827" y="3189732"/>
            <a:ext cx="2280754" cy="1415962"/>
          </a:xfrm>
          <a:prstGeom prst="roundRect">
            <a:avLst/>
          </a:prstGeom>
          <a:solidFill>
            <a:schemeClr val="accent5">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latin typeface="Arial" panose="020B0604020202020204" pitchFamily="34" charset="0"/>
              <a:cs typeface="Arial" panose="020B0604020202020204" pitchFamily="34" charset="0"/>
            </a:endParaRPr>
          </a:p>
        </p:txBody>
      </p:sp>
      <p:sp>
        <p:nvSpPr>
          <p:cNvPr id="5" name="Content Placeholder 2">
            <a:extLst>
              <a:ext uri="{FF2B5EF4-FFF2-40B4-BE49-F238E27FC236}">
                <a16:creationId xmlns:a16="http://schemas.microsoft.com/office/drawing/2014/main" id="{DDD7E72F-2CCD-C905-EE7E-5CFAD013B76A}"/>
              </a:ext>
            </a:extLst>
          </p:cNvPr>
          <p:cNvSpPr txBox="1">
            <a:spLocks/>
          </p:cNvSpPr>
          <p:nvPr/>
        </p:nvSpPr>
        <p:spPr>
          <a:xfrm>
            <a:off x="6486468" y="3316590"/>
            <a:ext cx="2074449" cy="1634488"/>
          </a:xfrm>
          <a:prstGeom prst="rect">
            <a:avLst/>
          </a:prstGeom>
        </p:spPr>
        <p:txBody>
          <a:bodyPr vert="horz" lIns="0" tIns="45720" rIns="0" bIns="45720" rtlCol="0">
            <a:normAutofit/>
          </a:bodyPr>
          <a:lstStyle>
            <a:lvl1pPr marL="342900" indent="-342900" algn="l" defTabSz="457200" rtl="0" eaLnBrk="1" fontAlgn="base" hangingPunct="1">
              <a:spcBef>
                <a:spcPct val="20000"/>
              </a:spcBef>
              <a:spcAft>
                <a:spcPct val="0"/>
              </a:spcAft>
              <a:buClr>
                <a:schemeClr val="bg2"/>
              </a:buClr>
              <a:buFont typeface="Wingdings" pitchFamily="2" charset="2"/>
              <a:defRPr kern="1200" spc="20">
                <a:solidFill>
                  <a:schemeClr val="tx1"/>
                </a:solidFill>
                <a:latin typeface="Arial"/>
                <a:ea typeface="ＭＳ Ｐゴシック" charset="0"/>
                <a:cs typeface="ＭＳ Ｐゴシック" charset="0"/>
              </a:defRPr>
            </a:lvl1pPr>
            <a:lvl2pPr marL="288925" indent="-288925" algn="l" defTabSz="457200" rtl="0" eaLnBrk="1" fontAlgn="base" hangingPunct="1">
              <a:spcBef>
                <a:spcPct val="20000"/>
              </a:spcBef>
              <a:spcAft>
                <a:spcPct val="0"/>
              </a:spcAft>
              <a:buClr>
                <a:srgbClr val="25355A"/>
              </a:buClr>
              <a:buFont typeface="Wingdings" pitchFamily="2" charset="2"/>
              <a:buChar char="§"/>
              <a:defRPr kern="1200">
                <a:solidFill>
                  <a:srgbClr val="595959"/>
                </a:solidFill>
                <a:latin typeface="Arial"/>
                <a:ea typeface="ＭＳ Ｐゴシック" charset="0"/>
                <a:cs typeface="+mn-cs"/>
              </a:defRPr>
            </a:lvl2pPr>
            <a:lvl3pPr marL="569913" indent="-225425" algn="l" defTabSz="457200" rtl="0" eaLnBrk="1" fontAlgn="base" hangingPunct="1">
              <a:spcBef>
                <a:spcPct val="20000"/>
              </a:spcBef>
              <a:spcAft>
                <a:spcPct val="0"/>
              </a:spcAft>
              <a:buClr>
                <a:srgbClr val="25355A"/>
              </a:buClr>
              <a:buSzPct val="102000"/>
              <a:buFont typeface="Source Sans Pro" panose="020F0502020204030204" pitchFamily="34" charset="0"/>
              <a:buChar char="›"/>
              <a:defRPr kern="1200">
                <a:solidFill>
                  <a:srgbClr val="595959"/>
                </a:solidFill>
                <a:latin typeface="Arial"/>
                <a:ea typeface="ＭＳ Ｐゴシック" charset="0"/>
                <a:cs typeface="+mn-cs"/>
              </a:defRPr>
            </a:lvl3pPr>
            <a:lvl4pPr marL="914400" indent="-227013" algn="l" defTabSz="457200" rtl="0" eaLnBrk="1" fontAlgn="base" hangingPunct="1">
              <a:spcBef>
                <a:spcPct val="20000"/>
              </a:spcBef>
              <a:spcAft>
                <a:spcPct val="0"/>
              </a:spcAft>
              <a:buClr>
                <a:srgbClr val="25355A"/>
              </a:buClr>
              <a:buFont typeface="Arial" panose="020B0604020202020204" pitchFamily="34" charset="0"/>
              <a:buChar char="•"/>
              <a:defRPr kern="1200">
                <a:solidFill>
                  <a:srgbClr val="595959"/>
                </a:solidFill>
                <a:latin typeface="Arial"/>
                <a:ea typeface="ＭＳ Ｐゴシック" charset="0"/>
                <a:cs typeface="+mn-cs"/>
              </a:defRPr>
            </a:lvl4pPr>
            <a:lvl5pPr marL="1258888" indent="-227013" algn="l" defTabSz="457200" rtl="0" eaLnBrk="1" fontAlgn="base" hangingPunct="1">
              <a:spcBef>
                <a:spcPct val="20000"/>
              </a:spcBef>
              <a:spcAft>
                <a:spcPct val="0"/>
              </a:spcAft>
              <a:buClr>
                <a:srgbClr val="25355A"/>
              </a:buClr>
              <a:buFont typeface="Source Sans Pro" panose="020F0502020204030204" pitchFamily="34" charset="0"/>
              <a:buChar char="–"/>
              <a:defRPr kern="1200">
                <a:solidFill>
                  <a:srgbClr val="595959"/>
                </a:solidFill>
                <a:latin typeface="Arial"/>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51460" indent="-251460">
              <a:spcBef>
                <a:spcPts val="432"/>
              </a:spcBef>
              <a:spcAft>
                <a:spcPts val="0"/>
              </a:spcAft>
              <a:buClr>
                <a:srgbClr val="25355A"/>
              </a:buClr>
              <a:buFont typeface="Arial" panose="020B0604020202020204" pitchFamily="34" charset="0"/>
              <a:buChar char="•"/>
            </a:pPr>
            <a:r>
              <a:rPr lang="en-US" sz="1600" dirty="0"/>
              <a:t>Operations research</a:t>
            </a:r>
          </a:p>
          <a:p>
            <a:pPr marL="251460" indent="-251460">
              <a:spcBef>
                <a:spcPts val="432"/>
              </a:spcBef>
              <a:spcAft>
                <a:spcPts val="0"/>
              </a:spcAft>
              <a:buClr>
                <a:srgbClr val="25355A"/>
              </a:buClr>
              <a:buFont typeface="Arial" panose="020B0604020202020204" pitchFamily="34" charset="0"/>
              <a:buChar char="•"/>
            </a:pPr>
            <a:r>
              <a:rPr lang="en-US" sz="1600" dirty="0"/>
              <a:t>Epidemiology</a:t>
            </a:r>
          </a:p>
          <a:p>
            <a:pPr marL="251460" indent="-251460">
              <a:spcBef>
                <a:spcPts val="432"/>
              </a:spcBef>
              <a:spcAft>
                <a:spcPts val="0"/>
              </a:spcAft>
              <a:buClr>
                <a:srgbClr val="25355A"/>
              </a:buClr>
              <a:buFont typeface="Arial" panose="020B0604020202020204" pitchFamily="34" charset="0"/>
              <a:buChar char="•"/>
            </a:pPr>
            <a:r>
              <a:rPr lang="en-US" sz="1600" dirty="0"/>
              <a:t>Health policy</a:t>
            </a:r>
          </a:p>
        </p:txBody>
      </p:sp>
    </p:spTree>
    <p:extLst>
      <p:ext uri="{BB962C8B-B14F-4D97-AF65-F5344CB8AC3E}">
        <p14:creationId xmlns:p14="http://schemas.microsoft.com/office/powerpoint/2010/main" val="9211358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par>
                                <p:cTn id="13" presetID="1" presetClass="entr" presetSubtype="0" fill="hold" grpId="1"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2" name="Content Placeholder 2">
                <a:extLst>
                  <a:ext uri="{FF2B5EF4-FFF2-40B4-BE49-F238E27FC236}">
                    <a16:creationId xmlns:a16="http://schemas.microsoft.com/office/drawing/2014/main" id="{10278D0E-4DC8-7CEC-B520-13485EC63665}"/>
                  </a:ext>
                </a:extLst>
              </p:cNvPr>
              <p:cNvSpPr txBox="1">
                <a:spLocks/>
              </p:cNvSpPr>
              <p:nvPr/>
            </p:nvSpPr>
            <p:spPr>
              <a:xfrm>
                <a:off x="5262112" y="1004825"/>
                <a:ext cx="3258632" cy="4033519"/>
              </a:xfrm>
              <a:prstGeom prst="rect">
                <a:avLst/>
              </a:prstGeom>
            </p:spPr>
            <p:txBody>
              <a:bodyPr vert="horz" lIns="0" tIns="45720" rIns="0" bIns="45720" rtlCol="0">
                <a:normAutofit/>
              </a:bodyPr>
              <a:lstStyle>
                <a:lvl1pPr marL="342900" indent="-342900" algn="l" defTabSz="457200" rtl="0" eaLnBrk="1" fontAlgn="base" hangingPunct="1">
                  <a:spcBef>
                    <a:spcPct val="20000"/>
                  </a:spcBef>
                  <a:spcAft>
                    <a:spcPct val="0"/>
                  </a:spcAft>
                  <a:buClr>
                    <a:schemeClr val="bg2"/>
                  </a:buClr>
                  <a:buFont typeface="Wingdings" pitchFamily="2" charset="2"/>
                  <a:defRPr kern="1200" spc="20">
                    <a:solidFill>
                      <a:schemeClr val="tx1"/>
                    </a:solidFill>
                    <a:latin typeface="Arial"/>
                    <a:ea typeface="ＭＳ Ｐゴシック" charset="0"/>
                    <a:cs typeface="ＭＳ Ｐゴシック" charset="0"/>
                  </a:defRPr>
                </a:lvl1pPr>
                <a:lvl2pPr marL="288925" indent="-288925" algn="l" defTabSz="457200" rtl="0" eaLnBrk="1" fontAlgn="base" hangingPunct="1">
                  <a:spcBef>
                    <a:spcPct val="20000"/>
                  </a:spcBef>
                  <a:spcAft>
                    <a:spcPct val="0"/>
                  </a:spcAft>
                  <a:buClr>
                    <a:schemeClr val="bg2"/>
                  </a:buClr>
                  <a:buFont typeface="Wingdings" pitchFamily="2" charset="2"/>
                  <a:buChar char="§"/>
                  <a:defRPr kern="1200">
                    <a:solidFill>
                      <a:srgbClr val="595959"/>
                    </a:solidFill>
                    <a:latin typeface="Arial"/>
                    <a:ea typeface="ＭＳ Ｐゴシック" charset="0"/>
                    <a:cs typeface="+mn-cs"/>
                  </a:defRPr>
                </a:lvl2pPr>
                <a:lvl3pPr marL="569913" indent="-225425" algn="l" defTabSz="457200" rtl="0" eaLnBrk="1" fontAlgn="base" hangingPunct="1">
                  <a:spcBef>
                    <a:spcPct val="20000"/>
                  </a:spcBef>
                  <a:spcAft>
                    <a:spcPct val="0"/>
                  </a:spcAft>
                  <a:buClr>
                    <a:schemeClr val="bg2"/>
                  </a:buClr>
                  <a:buSzPct val="102000"/>
                  <a:buFont typeface="Source Sans Pro" panose="020F0502020204030204" pitchFamily="34" charset="0"/>
                  <a:buChar char="›"/>
                  <a:defRPr kern="1200">
                    <a:solidFill>
                      <a:srgbClr val="595959"/>
                    </a:solidFill>
                    <a:latin typeface="Arial"/>
                    <a:ea typeface="ＭＳ Ｐゴシック" charset="0"/>
                    <a:cs typeface="+mn-cs"/>
                  </a:defRPr>
                </a:lvl3pPr>
                <a:lvl4pPr marL="914400" indent="-227013" algn="l" defTabSz="457200" rtl="0" eaLnBrk="1" fontAlgn="base" hangingPunct="1">
                  <a:spcBef>
                    <a:spcPct val="20000"/>
                  </a:spcBef>
                  <a:spcAft>
                    <a:spcPct val="0"/>
                  </a:spcAft>
                  <a:buClr>
                    <a:schemeClr val="bg2"/>
                  </a:buClr>
                  <a:buFont typeface="Arial" panose="020B0604020202020204" pitchFamily="34" charset="0"/>
                  <a:buChar char="•"/>
                  <a:defRPr kern="1200">
                    <a:solidFill>
                      <a:srgbClr val="595959"/>
                    </a:solidFill>
                    <a:latin typeface="Arial"/>
                    <a:ea typeface="ＭＳ Ｐゴシック" charset="0"/>
                    <a:cs typeface="+mn-cs"/>
                  </a:defRPr>
                </a:lvl4pPr>
                <a:lvl5pPr marL="1258888" indent="-227013" algn="l" defTabSz="457200" rtl="0" eaLnBrk="1" fontAlgn="base" hangingPunct="1">
                  <a:spcBef>
                    <a:spcPct val="20000"/>
                  </a:spcBef>
                  <a:spcAft>
                    <a:spcPct val="0"/>
                  </a:spcAft>
                  <a:buClr>
                    <a:schemeClr val="bg2"/>
                  </a:buClr>
                  <a:buFont typeface="Source Sans Pro" panose="020F0502020204030204" pitchFamily="34" charset="0"/>
                  <a:buChar char="–"/>
                  <a:defRPr kern="1200">
                    <a:solidFill>
                      <a:srgbClr val="595959"/>
                    </a:solidFill>
                    <a:latin typeface="Arial"/>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64592" lvl="1">
                  <a:spcBef>
                    <a:spcPts val="0"/>
                  </a:spcBef>
                  <a:spcAft>
                    <a:spcPts val="600"/>
                  </a:spcAft>
                  <a:buClr>
                    <a:srgbClr val="25355A"/>
                  </a:buClr>
                  <a:buFont typeface="Arial" panose="020B0604020202020204" pitchFamily="34" charset="0"/>
                  <a:buChar char="•"/>
                </a:pPr>
                <a:r>
                  <a:rPr lang="en-US" dirty="0">
                    <a:solidFill>
                      <a:schemeClr val="tx1"/>
                    </a:solidFill>
                  </a:rPr>
                  <a:t>Vaccine effectiveness: </a:t>
                </a:r>
                <a14:m>
                  <m:oMath xmlns:m="http://schemas.openxmlformats.org/officeDocument/2006/math">
                    <m:sSub>
                      <m:sSubPr>
                        <m:ctrlPr>
                          <a:rPr lang="en-US" i="1" dirty="0">
                            <a:solidFill>
                              <a:schemeClr val="tx1"/>
                            </a:solidFill>
                            <a:latin typeface="Cambria Math" panose="02040503050406030204" pitchFamily="18" charset="0"/>
                          </a:rPr>
                        </m:ctrlPr>
                      </m:sSubPr>
                      <m:e>
                        <m:r>
                          <a:rPr lang="en-US" i="1" dirty="0">
                            <a:solidFill>
                              <a:schemeClr val="tx1"/>
                            </a:solidFill>
                            <a:latin typeface="Cambria Math" panose="02040503050406030204" pitchFamily="18" charset="0"/>
                          </a:rPr>
                          <m:t>𝜂</m:t>
                        </m:r>
                      </m:e>
                      <m:sub>
                        <m:r>
                          <a:rPr lang="en-US" i="1" dirty="0">
                            <a:solidFill>
                              <a:schemeClr val="tx1"/>
                            </a:solidFill>
                            <a:latin typeface="Cambria Math" panose="02040503050406030204" pitchFamily="18" charset="0"/>
                          </a:rPr>
                          <m:t>𝑖</m:t>
                        </m:r>
                        <m:r>
                          <a:rPr lang="en-US" i="1" dirty="0">
                            <a:solidFill>
                              <a:schemeClr val="tx1"/>
                            </a:solidFill>
                            <a:latin typeface="Cambria Math" panose="02040503050406030204" pitchFamily="18" charset="0"/>
                          </a:rPr>
                          <m:t>,</m:t>
                        </m:r>
                        <m:r>
                          <a:rPr lang="en-US" i="1" dirty="0">
                            <a:solidFill>
                              <a:schemeClr val="tx1"/>
                            </a:solidFill>
                            <a:latin typeface="Cambria Math" panose="02040503050406030204" pitchFamily="18" charset="0"/>
                          </a:rPr>
                          <m:t>𝑘</m:t>
                        </m:r>
                      </m:sub>
                    </m:sSub>
                  </m:oMath>
                </a14:m>
                <a:endParaRPr lang="en-US" dirty="0">
                  <a:solidFill>
                    <a:schemeClr val="tx1"/>
                  </a:solidFill>
                </a:endParaRPr>
              </a:p>
              <a:p>
                <a:pPr marL="164592" lvl="1">
                  <a:spcBef>
                    <a:spcPts val="0"/>
                  </a:spcBef>
                  <a:spcAft>
                    <a:spcPts val="600"/>
                  </a:spcAft>
                  <a:buClr>
                    <a:srgbClr val="25355A"/>
                  </a:buClr>
                  <a:buFont typeface="Arial" panose="020B0604020202020204" pitchFamily="34" charset="0"/>
                  <a:buChar char="•"/>
                </a:pPr>
                <a:r>
                  <a:rPr lang="en-US" dirty="0">
                    <a:solidFill>
                      <a:schemeClr val="tx1"/>
                    </a:solidFill>
                  </a:rPr>
                  <a:t>Differential equations</a:t>
                </a:r>
              </a:p>
              <a:p>
                <a:pPr marL="164592" lvl="1">
                  <a:spcBef>
                    <a:spcPts val="0"/>
                  </a:spcBef>
                  <a:spcAft>
                    <a:spcPts val="600"/>
                  </a:spcAft>
                  <a:buClr>
                    <a:srgbClr val="25355A"/>
                  </a:buClr>
                  <a:buFont typeface="Arial" panose="020B0604020202020204" pitchFamily="34" charset="0"/>
                  <a:buChar char="•"/>
                </a:pPr>
                <a:endParaRPr lang="en-US" dirty="0">
                  <a:solidFill>
                    <a:schemeClr val="tx1"/>
                  </a:solidFill>
                </a:endParaRPr>
              </a:p>
              <a:p>
                <a:pPr marL="164592" lvl="1">
                  <a:spcBef>
                    <a:spcPts val="0"/>
                  </a:spcBef>
                  <a:spcAft>
                    <a:spcPts val="600"/>
                  </a:spcAft>
                  <a:buClr>
                    <a:srgbClr val="25355A"/>
                  </a:buClr>
                  <a:buFont typeface="Arial" panose="020B0604020202020204" pitchFamily="34" charset="0"/>
                  <a:buChar char="•"/>
                </a:pPr>
                <a:endParaRPr lang="en-US" dirty="0">
                  <a:solidFill>
                    <a:schemeClr val="tx1"/>
                  </a:solidFill>
                </a:endParaRPr>
              </a:p>
              <a:p>
                <a:pPr marL="164592" lvl="1">
                  <a:spcBef>
                    <a:spcPts val="0"/>
                  </a:spcBef>
                  <a:spcAft>
                    <a:spcPts val="600"/>
                  </a:spcAft>
                  <a:buClr>
                    <a:srgbClr val="25355A"/>
                  </a:buClr>
                  <a:buFont typeface="Arial" panose="020B0604020202020204" pitchFamily="34" charset="0"/>
                  <a:buChar char="•"/>
                </a:pPr>
                <a:endParaRPr lang="en-US" dirty="0">
                  <a:solidFill>
                    <a:schemeClr val="tx1"/>
                  </a:solidFill>
                </a:endParaRPr>
              </a:p>
              <a:p>
                <a:pPr marL="164592" lvl="1">
                  <a:spcBef>
                    <a:spcPts val="0"/>
                  </a:spcBef>
                  <a:spcAft>
                    <a:spcPts val="600"/>
                  </a:spcAft>
                  <a:buClr>
                    <a:srgbClr val="25355A"/>
                  </a:buClr>
                  <a:buFont typeface="Arial" panose="020B0604020202020204" pitchFamily="34" charset="0"/>
                  <a:buChar char="•"/>
                </a:pPr>
                <a:endParaRPr lang="en-US" dirty="0">
                  <a:solidFill>
                    <a:schemeClr val="tx1"/>
                  </a:solidFill>
                </a:endParaRPr>
              </a:p>
              <a:p>
                <a:pPr marL="164592" lvl="1">
                  <a:spcBef>
                    <a:spcPts val="0"/>
                  </a:spcBef>
                  <a:spcAft>
                    <a:spcPts val="600"/>
                  </a:spcAft>
                  <a:buClr>
                    <a:srgbClr val="25355A"/>
                  </a:buClr>
                  <a:buFont typeface="Arial" panose="020B0604020202020204" pitchFamily="34" charset="0"/>
                  <a:buChar char="•"/>
                </a:pPr>
                <a:endParaRPr lang="en-US" dirty="0">
                  <a:solidFill>
                    <a:schemeClr val="tx1"/>
                  </a:solidFill>
                </a:endParaRPr>
              </a:p>
              <a:p>
                <a:pPr marL="164592" lvl="1">
                  <a:spcBef>
                    <a:spcPts val="0"/>
                  </a:spcBef>
                  <a:spcAft>
                    <a:spcPts val="600"/>
                  </a:spcAft>
                  <a:buClr>
                    <a:srgbClr val="25355A"/>
                  </a:buClr>
                  <a:buFont typeface="Arial" panose="020B0604020202020204" pitchFamily="34" charset="0"/>
                  <a:buChar char="•"/>
                </a:pPr>
                <a:endParaRPr lang="en-US" dirty="0">
                  <a:solidFill>
                    <a:schemeClr val="tx1"/>
                  </a:solidFill>
                </a:endParaRPr>
              </a:p>
              <a:p>
                <a:pPr marL="164592" lvl="1">
                  <a:spcBef>
                    <a:spcPts val="0"/>
                  </a:spcBef>
                  <a:spcAft>
                    <a:spcPts val="600"/>
                  </a:spcAft>
                  <a:buClr>
                    <a:srgbClr val="25355A"/>
                  </a:buClr>
                  <a:buFont typeface="Arial" panose="020B0604020202020204" pitchFamily="34" charset="0"/>
                  <a:buChar char="•"/>
                </a:pPr>
                <a:endParaRPr lang="en-US" dirty="0">
                  <a:solidFill>
                    <a:schemeClr val="tx1"/>
                  </a:solidFill>
                </a:endParaRPr>
              </a:p>
              <a:p>
                <a:pPr marL="164592" lvl="1">
                  <a:spcBef>
                    <a:spcPts val="0"/>
                  </a:spcBef>
                  <a:spcAft>
                    <a:spcPts val="600"/>
                  </a:spcAft>
                  <a:buClr>
                    <a:srgbClr val="25355A"/>
                  </a:buClr>
                  <a:buFont typeface="Arial" panose="020B0604020202020204" pitchFamily="34" charset="0"/>
                  <a:buChar char="•"/>
                </a:pPr>
                <a:endParaRPr lang="en-US" dirty="0">
                  <a:solidFill>
                    <a:schemeClr val="tx1"/>
                  </a:solidFill>
                </a:endParaRPr>
              </a:p>
            </p:txBody>
          </p:sp>
        </mc:Choice>
        <mc:Fallback xmlns="">
          <p:sp>
            <p:nvSpPr>
              <p:cNvPr id="72" name="Content Placeholder 2">
                <a:extLst>
                  <a:ext uri="{FF2B5EF4-FFF2-40B4-BE49-F238E27FC236}">
                    <a16:creationId xmlns:a16="http://schemas.microsoft.com/office/drawing/2014/main" id="{10278D0E-4DC8-7CEC-B520-13485EC63665}"/>
                  </a:ext>
                </a:extLst>
              </p:cNvPr>
              <p:cNvSpPr txBox="1">
                <a:spLocks noRot="1" noChangeAspect="1" noMove="1" noResize="1" noEditPoints="1" noAdjustHandles="1" noChangeArrowheads="1" noChangeShapeType="1" noTextEdit="1"/>
              </p:cNvSpPr>
              <p:nvPr/>
            </p:nvSpPr>
            <p:spPr>
              <a:xfrm>
                <a:off x="5262112" y="1004825"/>
                <a:ext cx="3258632" cy="4033519"/>
              </a:xfrm>
              <a:prstGeom prst="rect">
                <a:avLst/>
              </a:prstGeom>
              <a:blipFill>
                <a:blip r:embed="rId3"/>
                <a:stretch>
                  <a:fillRect l="-3876" t="-1258"/>
                </a:stretch>
              </a:blipFill>
            </p:spPr>
            <p:txBody>
              <a:bodyPr/>
              <a:lstStyle/>
              <a:p>
                <a:r>
                  <a:rPr lang="en-US">
                    <a:noFill/>
                  </a:rPr>
                  <a:t> </a:t>
                </a:r>
              </a:p>
            </p:txBody>
          </p:sp>
        </mc:Fallback>
      </mc:AlternateContent>
      <p:pic>
        <p:nvPicPr>
          <p:cNvPr id="88" name="Picture 87">
            <a:extLst>
              <a:ext uri="{FF2B5EF4-FFF2-40B4-BE49-F238E27FC236}">
                <a16:creationId xmlns:a16="http://schemas.microsoft.com/office/drawing/2014/main" id="{8BDBE2A4-0C00-5814-595D-78F2F4438044}"/>
              </a:ext>
            </a:extLst>
          </p:cNvPr>
          <p:cNvPicPr>
            <a:picLocks noChangeAspect="1"/>
          </p:cNvPicPr>
          <p:nvPr/>
        </p:nvPicPr>
        <p:blipFill rotWithShape="1">
          <a:blip r:embed="rId4"/>
          <a:srcRect r="5905"/>
          <a:stretch/>
        </p:blipFill>
        <p:spPr>
          <a:xfrm>
            <a:off x="5081547" y="2134641"/>
            <a:ext cx="3855978" cy="2763867"/>
          </a:xfrm>
          <a:prstGeom prst="rect">
            <a:avLst/>
          </a:prstGeom>
        </p:spPr>
      </p:pic>
      <p:sp>
        <p:nvSpPr>
          <p:cNvPr id="9" name="Title 1">
            <a:extLst>
              <a:ext uri="{FF2B5EF4-FFF2-40B4-BE49-F238E27FC236}">
                <a16:creationId xmlns:a16="http://schemas.microsoft.com/office/drawing/2014/main" id="{C18B140B-8DE9-43C9-B25C-884BB9449508}"/>
              </a:ext>
            </a:extLst>
          </p:cNvPr>
          <p:cNvSpPr>
            <a:spLocks noGrp="1"/>
          </p:cNvSpPr>
          <p:nvPr>
            <p:ph type="title"/>
          </p:nvPr>
        </p:nvSpPr>
        <p:spPr>
          <a:xfrm>
            <a:off x="948776" y="359541"/>
            <a:ext cx="7707862" cy="488024"/>
          </a:xfrm>
        </p:spPr>
        <p:txBody>
          <a:bodyPr/>
          <a:lstStyle/>
          <a:p>
            <a:r>
              <a:rPr lang="en-US" dirty="0"/>
              <a:t>Endemic setting: initial vs. booster vaccine doses</a:t>
            </a:r>
          </a:p>
        </p:txBody>
      </p:sp>
      <p:sp>
        <p:nvSpPr>
          <p:cNvPr id="6" name="TextBox 5">
            <a:extLst>
              <a:ext uri="{FF2B5EF4-FFF2-40B4-BE49-F238E27FC236}">
                <a16:creationId xmlns:a16="http://schemas.microsoft.com/office/drawing/2014/main" id="{89963AF5-0CDC-02CF-32CA-21B347CF199D}"/>
              </a:ext>
            </a:extLst>
          </p:cNvPr>
          <p:cNvSpPr txBox="1"/>
          <p:nvPr/>
        </p:nvSpPr>
        <p:spPr>
          <a:xfrm>
            <a:off x="2466440" y="850937"/>
            <a:ext cx="821059" cy="307777"/>
          </a:xfrm>
          <a:prstGeom prst="rect">
            <a:avLst/>
          </a:prstGeom>
          <a:noFill/>
        </p:spPr>
        <p:txBody>
          <a:bodyPr wrap="none" rtlCol="0">
            <a:spAutoFit/>
          </a:bodyPr>
          <a:lstStyle/>
          <a:p>
            <a:pPr algn="ctr"/>
            <a:r>
              <a:rPr lang="en-US" sz="1400" dirty="0">
                <a:solidFill>
                  <a:schemeClr val="bg2"/>
                </a:solidFill>
                <a:latin typeface="Arial" panose="020B0604020202020204" pitchFamily="34" charset="0"/>
                <a:cs typeface="Arial" panose="020B0604020202020204" pitchFamily="34" charset="0"/>
              </a:rPr>
              <a:t>Infected</a:t>
            </a:r>
            <a:endParaRPr lang="en-US" sz="1600" dirty="0">
              <a:solidFill>
                <a:schemeClr val="bg2"/>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9FBCE7F9-FEEA-E5DA-B26D-4456EEE9A52F}"/>
              </a:ext>
            </a:extLst>
          </p:cNvPr>
          <p:cNvSpPr txBox="1"/>
          <p:nvPr/>
        </p:nvSpPr>
        <p:spPr>
          <a:xfrm>
            <a:off x="827607" y="852009"/>
            <a:ext cx="1111202" cy="307777"/>
          </a:xfrm>
          <a:prstGeom prst="rect">
            <a:avLst/>
          </a:prstGeom>
          <a:noFill/>
        </p:spPr>
        <p:txBody>
          <a:bodyPr wrap="none" rtlCol="0">
            <a:spAutoFit/>
          </a:bodyPr>
          <a:lstStyle/>
          <a:p>
            <a:pPr algn="ctr"/>
            <a:r>
              <a:rPr lang="en-US" sz="1400" dirty="0">
                <a:solidFill>
                  <a:schemeClr val="bg2"/>
                </a:solidFill>
                <a:latin typeface="Arial" panose="020B0604020202020204" pitchFamily="34" charset="0"/>
                <a:cs typeface="Arial" panose="020B0604020202020204" pitchFamily="34" charset="0"/>
              </a:rPr>
              <a:t>Susceptible</a:t>
            </a:r>
            <a:endParaRPr lang="en-US" dirty="0">
              <a:solidFill>
                <a:schemeClr val="bg2"/>
              </a:solidFill>
              <a:latin typeface="Arial" panose="020B0604020202020204" pitchFamily="34" charset="0"/>
              <a:cs typeface="Arial" panose="020B0604020202020204" pitchFamily="34" charset="0"/>
            </a:endParaRPr>
          </a:p>
        </p:txBody>
      </p:sp>
      <p:grpSp>
        <p:nvGrpSpPr>
          <p:cNvPr id="17" name="Group 16">
            <a:extLst>
              <a:ext uri="{FF2B5EF4-FFF2-40B4-BE49-F238E27FC236}">
                <a16:creationId xmlns:a16="http://schemas.microsoft.com/office/drawing/2014/main" id="{186BC9F4-4596-572E-0B13-2109FBEB8E03}"/>
              </a:ext>
            </a:extLst>
          </p:cNvPr>
          <p:cNvGrpSpPr/>
          <p:nvPr/>
        </p:nvGrpSpPr>
        <p:grpSpPr>
          <a:xfrm>
            <a:off x="526993" y="1481094"/>
            <a:ext cx="372979" cy="2914202"/>
            <a:chOff x="527968" y="1574550"/>
            <a:chExt cx="372979" cy="2711736"/>
          </a:xfrm>
        </p:grpSpPr>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08BD9757-B3B6-1739-CC54-2C6E96955FD8}"/>
                    </a:ext>
                  </a:extLst>
                </p:cNvPr>
                <p:cNvSpPr txBox="1"/>
                <p:nvPr/>
              </p:nvSpPr>
              <p:spPr>
                <a:xfrm rot="16200000">
                  <a:off x="279026" y="2699027"/>
                  <a:ext cx="805661" cy="307777"/>
                </a:xfrm>
                <a:prstGeom prst="rect">
                  <a:avLst/>
                </a:prstGeom>
                <a:noFill/>
              </p:spPr>
              <p:txBody>
                <a:bodyPr wrap="none" rtlCol="0">
                  <a:spAutoFit/>
                </a:bodyPr>
                <a:lstStyle/>
                <a:p>
                  <a:pPr algn="ctr"/>
                  <a14:m>
                    <m:oMath xmlns:m="http://schemas.openxmlformats.org/officeDocument/2006/math">
                      <m:r>
                        <a:rPr lang="en-US" sz="1400" b="0" i="1" smtClean="0">
                          <a:solidFill>
                            <a:schemeClr val="bg2"/>
                          </a:solidFill>
                          <a:latin typeface="Cambria Math" panose="02040503050406030204" pitchFamily="18" charset="0"/>
                          <a:cs typeface="Arial" panose="020B0604020202020204" pitchFamily="34" charset="0"/>
                        </a:rPr>
                        <m:t>𝑚</m:t>
                      </m:r>
                    </m:oMath>
                  </a14:m>
                  <a:r>
                    <a:rPr lang="en-US" sz="1400" dirty="0">
                      <a:solidFill>
                        <a:schemeClr val="bg2"/>
                      </a:solidFill>
                      <a:latin typeface="Arial" panose="020B0604020202020204" pitchFamily="34" charset="0"/>
                      <a:cs typeface="Arial" panose="020B0604020202020204" pitchFamily="34" charset="0"/>
                    </a:rPr>
                    <a:t> doses</a:t>
                  </a:r>
                  <a:endParaRPr lang="en-US" dirty="0">
                    <a:solidFill>
                      <a:schemeClr val="bg2"/>
                    </a:solidFill>
                    <a:latin typeface="Arial" panose="020B0604020202020204" pitchFamily="34" charset="0"/>
                    <a:cs typeface="Arial" panose="020B0604020202020204" pitchFamily="34" charset="0"/>
                  </a:endParaRPr>
                </a:p>
              </p:txBody>
            </p:sp>
          </mc:Choice>
          <mc:Fallback xmlns="">
            <p:sp>
              <p:nvSpPr>
                <p:cNvPr id="12" name="TextBox 11">
                  <a:extLst>
                    <a:ext uri="{FF2B5EF4-FFF2-40B4-BE49-F238E27FC236}">
                      <a16:creationId xmlns:a16="http://schemas.microsoft.com/office/drawing/2014/main" id="{08BD9757-B3B6-1739-CC54-2C6E96955FD8}"/>
                    </a:ext>
                  </a:extLst>
                </p:cNvPr>
                <p:cNvSpPr txBox="1">
                  <a:spLocks noRot="1" noChangeAspect="1" noMove="1" noResize="1" noEditPoints="1" noAdjustHandles="1" noChangeArrowheads="1" noChangeShapeType="1" noTextEdit="1"/>
                </p:cNvSpPr>
                <p:nvPr/>
              </p:nvSpPr>
              <p:spPr>
                <a:xfrm rot="16200000">
                  <a:off x="279026" y="2699027"/>
                  <a:ext cx="805661" cy="307777"/>
                </a:xfrm>
                <a:prstGeom prst="rect">
                  <a:avLst/>
                </a:prstGeom>
                <a:blipFill>
                  <a:blip r:embed="rId5"/>
                  <a:stretch>
                    <a:fillRect l="-4000" t="-1449" r="-24000"/>
                  </a:stretch>
                </a:blipFill>
              </p:spPr>
              <p:txBody>
                <a:bodyPr/>
                <a:lstStyle/>
                <a:p>
                  <a:r>
                    <a:rPr lang="en-US">
                      <a:noFill/>
                    </a:rPr>
                    <a:t> </a:t>
                  </a:r>
                </a:p>
              </p:txBody>
            </p:sp>
          </mc:Fallback>
        </mc:AlternateContent>
        <p:cxnSp>
          <p:nvCxnSpPr>
            <p:cNvPr id="14" name="Straight Arrow Connector 13">
              <a:extLst>
                <a:ext uri="{FF2B5EF4-FFF2-40B4-BE49-F238E27FC236}">
                  <a16:creationId xmlns:a16="http://schemas.microsoft.com/office/drawing/2014/main" id="{3C8C3CFD-42A9-92B6-F504-9E355EAC9DAD}"/>
                </a:ext>
              </a:extLst>
            </p:cNvPr>
            <p:cNvCxnSpPr/>
            <p:nvPr/>
          </p:nvCxnSpPr>
          <p:spPr>
            <a:xfrm>
              <a:off x="900947" y="1574550"/>
              <a:ext cx="0" cy="2711736"/>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grpSp>
      <p:sp>
        <p:nvSpPr>
          <p:cNvPr id="38" name="Oval 37">
            <a:extLst>
              <a:ext uri="{FF2B5EF4-FFF2-40B4-BE49-F238E27FC236}">
                <a16:creationId xmlns:a16="http://schemas.microsoft.com/office/drawing/2014/main" id="{A487E093-C949-FD26-F8CA-4B84F587C177}"/>
              </a:ext>
            </a:extLst>
          </p:cNvPr>
          <p:cNvSpPr/>
          <p:nvPr/>
        </p:nvSpPr>
        <p:spPr>
          <a:xfrm>
            <a:off x="1809924" y="1479564"/>
            <a:ext cx="61420" cy="478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2"/>
          </a:p>
        </p:txBody>
      </p:sp>
      <p:sp>
        <p:nvSpPr>
          <p:cNvPr id="39" name="Oval 38">
            <a:extLst>
              <a:ext uri="{FF2B5EF4-FFF2-40B4-BE49-F238E27FC236}">
                <a16:creationId xmlns:a16="http://schemas.microsoft.com/office/drawing/2014/main" id="{C6699EF7-D1EA-8138-913B-81FF5F2EF364}"/>
              </a:ext>
            </a:extLst>
          </p:cNvPr>
          <p:cNvSpPr/>
          <p:nvPr/>
        </p:nvSpPr>
        <p:spPr>
          <a:xfrm>
            <a:off x="1812445" y="2551963"/>
            <a:ext cx="61420" cy="478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2"/>
          </a:p>
        </p:txBody>
      </p:sp>
      <mc:AlternateContent xmlns:mc="http://schemas.openxmlformats.org/markup-compatibility/2006" xmlns:a14="http://schemas.microsoft.com/office/drawing/2010/main">
        <mc:Choice Requires="a14">
          <p:sp>
            <p:nvSpPr>
              <p:cNvPr id="40" name="Rounded Rectangle 39">
                <a:extLst>
                  <a:ext uri="{FF2B5EF4-FFF2-40B4-BE49-F238E27FC236}">
                    <a16:creationId xmlns:a16="http://schemas.microsoft.com/office/drawing/2014/main" id="{54B71013-1E33-17B5-4560-9FC534201DC9}"/>
                  </a:ext>
                </a:extLst>
              </p:cNvPr>
              <p:cNvSpPr/>
              <p:nvPr/>
            </p:nvSpPr>
            <p:spPr>
              <a:xfrm>
                <a:off x="1082046" y="1297901"/>
                <a:ext cx="607195" cy="419998"/>
              </a:xfrm>
              <a:prstGeom prst="roundRect">
                <a:avLst>
                  <a:gd name="adj" fmla="val 10000"/>
                </a:avLst>
              </a:prstGeom>
              <a:solidFill>
                <a:srgbClr val="174E7D"/>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algn="ctr"/>
                <a14:m>
                  <m:oMathPara xmlns:m="http://schemas.openxmlformats.org/officeDocument/2006/math">
                    <m:oMathParaPr>
                      <m:jc m:val="centerGroup"/>
                    </m:oMathParaPr>
                    <m:oMath xmlns:m="http://schemas.openxmlformats.org/officeDocument/2006/math">
                      <m:sSub>
                        <m:sSubPr>
                          <m:ctrlPr>
                            <a:rPr lang="en-US" sz="1012" i="1" dirty="0" smtClean="0">
                              <a:latin typeface="Cambria Math" panose="02040503050406030204" pitchFamily="18" charset="0"/>
                            </a:rPr>
                          </m:ctrlPr>
                        </m:sSubPr>
                        <m:e>
                          <m:r>
                            <a:rPr lang="en-US" sz="1012" i="1" dirty="0">
                              <a:latin typeface="Cambria Math" panose="02040503050406030204" pitchFamily="18" charset="0"/>
                            </a:rPr>
                            <m:t>𝑆</m:t>
                          </m:r>
                        </m:e>
                        <m:sub>
                          <m:r>
                            <a:rPr lang="en-US" sz="1012" b="0" i="1" dirty="0" smtClean="0">
                              <a:latin typeface="Cambria Math" panose="02040503050406030204" pitchFamily="18" charset="0"/>
                            </a:rPr>
                            <m:t>𝑖</m:t>
                          </m:r>
                          <m:r>
                            <a:rPr lang="en-US" sz="1012" b="0" i="1" dirty="0" smtClean="0">
                              <a:latin typeface="Cambria Math" panose="02040503050406030204" pitchFamily="18" charset="0"/>
                            </a:rPr>
                            <m:t>,0</m:t>
                          </m:r>
                        </m:sub>
                      </m:sSub>
                    </m:oMath>
                  </m:oMathPara>
                </a14:m>
                <a:endParaRPr lang="en-US" sz="1012" dirty="0"/>
              </a:p>
            </p:txBody>
          </p:sp>
        </mc:Choice>
        <mc:Fallback xmlns="">
          <p:sp>
            <p:nvSpPr>
              <p:cNvPr id="40" name="Rounded Rectangle 39">
                <a:extLst>
                  <a:ext uri="{FF2B5EF4-FFF2-40B4-BE49-F238E27FC236}">
                    <a16:creationId xmlns:a16="http://schemas.microsoft.com/office/drawing/2014/main" id="{54B71013-1E33-17B5-4560-9FC534201DC9}"/>
                  </a:ext>
                </a:extLst>
              </p:cNvPr>
              <p:cNvSpPr>
                <a:spLocks noRot="1" noChangeAspect="1" noMove="1" noResize="1" noEditPoints="1" noAdjustHandles="1" noChangeArrowheads="1" noChangeShapeType="1" noTextEdit="1"/>
              </p:cNvSpPr>
              <p:nvPr/>
            </p:nvSpPr>
            <p:spPr>
              <a:xfrm>
                <a:off x="1082046" y="1297901"/>
                <a:ext cx="607195" cy="419998"/>
              </a:xfrm>
              <a:prstGeom prst="roundRect">
                <a:avLst>
                  <a:gd name="adj" fmla="val 10000"/>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Rounded Rectangle 40">
                <a:extLst>
                  <a:ext uri="{FF2B5EF4-FFF2-40B4-BE49-F238E27FC236}">
                    <a16:creationId xmlns:a16="http://schemas.microsoft.com/office/drawing/2014/main" id="{6C6A6725-318F-C96D-33C1-4E850B01E054}"/>
                  </a:ext>
                </a:extLst>
              </p:cNvPr>
              <p:cNvSpPr/>
              <p:nvPr/>
            </p:nvSpPr>
            <p:spPr>
              <a:xfrm>
                <a:off x="1082046" y="2360080"/>
                <a:ext cx="607195" cy="419998"/>
              </a:xfrm>
              <a:prstGeom prst="roundRect">
                <a:avLst>
                  <a:gd name="adj" fmla="val 10000"/>
                </a:avLst>
              </a:prstGeom>
              <a:solidFill>
                <a:srgbClr val="174E7D"/>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algn="ctr"/>
                <a14:m>
                  <m:oMathPara xmlns:m="http://schemas.openxmlformats.org/officeDocument/2006/math">
                    <m:oMathParaPr>
                      <m:jc m:val="centerGroup"/>
                    </m:oMathParaPr>
                    <m:oMath xmlns:m="http://schemas.openxmlformats.org/officeDocument/2006/math">
                      <m:sSub>
                        <m:sSubPr>
                          <m:ctrlPr>
                            <a:rPr lang="en-US" sz="1012" i="1" dirty="0" smtClean="0">
                              <a:latin typeface="Cambria Math" panose="02040503050406030204" pitchFamily="18" charset="0"/>
                            </a:rPr>
                          </m:ctrlPr>
                        </m:sSubPr>
                        <m:e>
                          <m:r>
                            <a:rPr lang="en-US" sz="1012" i="1" dirty="0">
                              <a:latin typeface="Cambria Math" panose="02040503050406030204" pitchFamily="18" charset="0"/>
                            </a:rPr>
                            <m:t>𝑆</m:t>
                          </m:r>
                        </m:e>
                        <m:sub>
                          <m:r>
                            <a:rPr lang="en-US" sz="1012" b="0" i="1" dirty="0" smtClean="0">
                              <a:latin typeface="Cambria Math" panose="02040503050406030204" pitchFamily="18" charset="0"/>
                            </a:rPr>
                            <m:t>𝑖</m:t>
                          </m:r>
                          <m:r>
                            <a:rPr lang="en-US" sz="1012" b="0" i="1" dirty="0" smtClean="0">
                              <a:latin typeface="Cambria Math" panose="02040503050406030204" pitchFamily="18" charset="0"/>
                            </a:rPr>
                            <m:t>,1</m:t>
                          </m:r>
                        </m:sub>
                      </m:sSub>
                    </m:oMath>
                  </m:oMathPara>
                </a14:m>
                <a:endParaRPr lang="en-US" sz="1012" dirty="0"/>
              </a:p>
            </p:txBody>
          </p:sp>
        </mc:Choice>
        <mc:Fallback xmlns="">
          <p:sp>
            <p:nvSpPr>
              <p:cNvPr id="41" name="Rounded Rectangle 40">
                <a:extLst>
                  <a:ext uri="{FF2B5EF4-FFF2-40B4-BE49-F238E27FC236}">
                    <a16:creationId xmlns:a16="http://schemas.microsoft.com/office/drawing/2014/main" id="{6C6A6725-318F-C96D-33C1-4E850B01E054}"/>
                  </a:ext>
                </a:extLst>
              </p:cNvPr>
              <p:cNvSpPr>
                <a:spLocks noRot="1" noChangeAspect="1" noMove="1" noResize="1" noEditPoints="1" noAdjustHandles="1" noChangeArrowheads="1" noChangeShapeType="1" noTextEdit="1"/>
              </p:cNvSpPr>
              <p:nvPr/>
            </p:nvSpPr>
            <p:spPr>
              <a:xfrm>
                <a:off x="1082046" y="2360080"/>
                <a:ext cx="607195" cy="419998"/>
              </a:xfrm>
              <a:prstGeom prst="roundRect">
                <a:avLst>
                  <a:gd name="adj" fmla="val 10000"/>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6" name="TextBox 45">
                <a:extLst>
                  <a:ext uri="{FF2B5EF4-FFF2-40B4-BE49-F238E27FC236}">
                    <a16:creationId xmlns:a16="http://schemas.microsoft.com/office/drawing/2014/main" id="{00A0C585-6CE1-4A70-81F3-1304877ABEEA}"/>
                  </a:ext>
                </a:extLst>
              </p:cNvPr>
              <p:cNvSpPr txBox="1"/>
              <p:nvPr/>
            </p:nvSpPr>
            <p:spPr>
              <a:xfrm>
                <a:off x="3404573" y="2333505"/>
                <a:ext cx="275323" cy="23686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900" i="1" smtClean="0">
                              <a:latin typeface="Cambria Math" panose="02040503050406030204" pitchFamily="18" charset="0"/>
                            </a:rPr>
                          </m:ctrlPr>
                        </m:sSubPr>
                        <m:e>
                          <m:r>
                            <a:rPr lang="en-US" sz="900" b="0" i="1" smtClean="0">
                              <a:latin typeface="Cambria Math" panose="02040503050406030204" pitchFamily="18" charset="0"/>
                            </a:rPr>
                            <m:t>𝜇</m:t>
                          </m:r>
                        </m:e>
                        <m:sub>
                          <m:r>
                            <a:rPr lang="en-US" sz="900" b="0" i="1" smtClean="0">
                              <a:latin typeface="Cambria Math" panose="02040503050406030204" pitchFamily="18" charset="0"/>
                            </a:rPr>
                            <m:t>𝑖</m:t>
                          </m:r>
                          <m:r>
                            <a:rPr lang="en-US" sz="900" b="0" i="1" smtClean="0">
                              <a:latin typeface="Cambria Math" panose="02040503050406030204" pitchFamily="18" charset="0"/>
                            </a:rPr>
                            <m:t>,1</m:t>
                          </m:r>
                        </m:sub>
                      </m:sSub>
                    </m:oMath>
                  </m:oMathPara>
                </a14:m>
                <a:endParaRPr lang="en-US" sz="900" dirty="0"/>
              </a:p>
            </p:txBody>
          </p:sp>
        </mc:Choice>
        <mc:Fallback xmlns="">
          <p:sp>
            <p:nvSpPr>
              <p:cNvPr id="46" name="TextBox 45">
                <a:extLst>
                  <a:ext uri="{FF2B5EF4-FFF2-40B4-BE49-F238E27FC236}">
                    <a16:creationId xmlns:a16="http://schemas.microsoft.com/office/drawing/2014/main" id="{00A0C585-6CE1-4A70-81F3-1304877ABEEA}"/>
                  </a:ext>
                </a:extLst>
              </p:cNvPr>
              <p:cNvSpPr txBox="1">
                <a:spLocks noRot="1" noChangeAspect="1" noMove="1" noResize="1" noEditPoints="1" noAdjustHandles="1" noChangeArrowheads="1" noChangeShapeType="1" noTextEdit="1"/>
              </p:cNvSpPr>
              <p:nvPr/>
            </p:nvSpPr>
            <p:spPr>
              <a:xfrm>
                <a:off x="3404573" y="2333505"/>
                <a:ext cx="275323" cy="236860"/>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7" name="Rounded Rectangle 46">
                <a:extLst>
                  <a:ext uri="{FF2B5EF4-FFF2-40B4-BE49-F238E27FC236}">
                    <a16:creationId xmlns:a16="http://schemas.microsoft.com/office/drawing/2014/main" id="{355A2163-DC3A-AF5E-CE1B-C3CACD4847E3}"/>
                  </a:ext>
                </a:extLst>
              </p:cNvPr>
              <p:cNvSpPr/>
              <p:nvPr/>
            </p:nvSpPr>
            <p:spPr>
              <a:xfrm>
                <a:off x="2564838" y="2360080"/>
                <a:ext cx="607195" cy="419998"/>
              </a:xfrm>
              <a:prstGeom prst="roundRect">
                <a:avLst>
                  <a:gd name="adj" fmla="val 10000"/>
                </a:avLst>
              </a:prstGeom>
              <a:solidFill>
                <a:srgbClr val="94C4EA"/>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algn="ctr"/>
                <a14:m>
                  <m:oMathPara xmlns:m="http://schemas.openxmlformats.org/officeDocument/2006/math">
                    <m:oMathParaPr>
                      <m:jc m:val="centerGroup"/>
                    </m:oMathParaPr>
                    <m:oMath xmlns:m="http://schemas.openxmlformats.org/officeDocument/2006/math">
                      <m:sSub>
                        <m:sSubPr>
                          <m:ctrlPr>
                            <a:rPr lang="en-US" sz="1012" i="1" dirty="0" smtClean="0">
                              <a:latin typeface="Cambria Math" panose="02040503050406030204" pitchFamily="18" charset="0"/>
                            </a:rPr>
                          </m:ctrlPr>
                        </m:sSubPr>
                        <m:e>
                          <m:r>
                            <a:rPr lang="en-US" sz="1012" i="1" dirty="0">
                              <a:latin typeface="Cambria Math" panose="02040503050406030204" pitchFamily="18" charset="0"/>
                            </a:rPr>
                            <m:t>𝐼</m:t>
                          </m:r>
                        </m:e>
                        <m:sub>
                          <m:r>
                            <a:rPr lang="en-US" sz="1012" b="0" i="1" dirty="0" smtClean="0">
                              <a:latin typeface="Cambria Math" panose="02040503050406030204" pitchFamily="18" charset="0"/>
                            </a:rPr>
                            <m:t>𝑖</m:t>
                          </m:r>
                          <m:r>
                            <a:rPr lang="en-US" sz="1012" b="0" i="1" dirty="0" smtClean="0">
                              <a:latin typeface="Cambria Math" panose="02040503050406030204" pitchFamily="18" charset="0"/>
                            </a:rPr>
                            <m:t>,1</m:t>
                          </m:r>
                        </m:sub>
                      </m:sSub>
                    </m:oMath>
                  </m:oMathPara>
                </a14:m>
                <a:endParaRPr lang="en-US" sz="1012" dirty="0"/>
              </a:p>
            </p:txBody>
          </p:sp>
        </mc:Choice>
        <mc:Fallback xmlns="">
          <p:sp>
            <p:nvSpPr>
              <p:cNvPr id="47" name="Rounded Rectangle 46">
                <a:extLst>
                  <a:ext uri="{FF2B5EF4-FFF2-40B4-BE49-F238E27FC236}">
                    <a16:creationId xmlns:a16="http://schemas.microsoft.com/office/drawing/2014/main" id="{355A2163-DC3A-AF5E-CE1B-C3CACD4847E3}"/>
                  </a:ext>
                </a:extLst>
              </p:cNvPr>
              <p:cNvSpPr>
                <a:spLocks noRot="1" noChangeAspect="1" noMove="1" noResize="1" noEditPoints="1" noAdjustHandles="1" noChangeArrowheads="1" noChangeShapeType="1" noTextEdit="1"/>
              </p:cNvSpPr>
              <p:nvPr/>
            </p:nvSpPr>
            <p:spPr>
              <a:xfrm>
                <a:off x="2564838" y="2360080"/>
                <a:ext cx="607195" cy="419998"/>
              </a:xfrm>
              <a:prstGeom prst="roundRect">
                <a:avLst>
                  <a:gd name="adj" fmla="val 10000"/>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72A87972-0C1D-8441-3E06-2F32EF49ECA1}"/>
                  </a:ext>
                </a:extLst>
              </p:cNvPr>
              <p:cNvSpPr txBox="1"/>
              <p:nvPr/>
            </p:nvSpPr>
            <p:spPr>
              <a:xfrm>
                <a:off x="1626943" y="1706080"/>
                <a:ext cx="331923" cy="23686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901" i="1" smtClean="0">
                              <a:solidFill>
                                <a:schemeClr val="bg1">
                                  <a:lumMod val="50000"/>
                                </a:schemeClr>
                              </a:solidFill>
                              <a:latin typeface="Cambria Math" panose="02040503050406030204" pitchFamily="18" charset="0"/>
                            </a:rPr>
                          </m:ctrlPr>
                        </m:sSubPr>
                        <m:e>
                          <m:r>
                            <a:rPr lang="en-US" sz="901" b="0" i="1" smtClean="0">
                              <a:solidFill>
                                <a:schemeClr val="bg1">
                                  <a:lumMod val="50000"/>
                                </a:schemeClr>
                              </a:solidFill>
                              <a:latin typeface="Cambria Math" panose="02040503050406030204" pitchFamily="18" charset="0"/>
                            </a:rPr>
                            <m:t>(1−</m:t>
                          </m:r>
                          <m:sSub>
                            <m:sSubPr>
                              <m:ctrlPr>
                                <a:rPr lang="en-US" sz="901" b="0" i="1" smtClean="0">
                                  <a:solidFill>
                                    <a:schemeClr val="bg1">
                                      <a:lumMod val="50000"/>
                                    </a:schemeClr>
                                  </a:solidFill>
                                  <a:latin typeface="Cambria Math" panose="02040503050406030204" pitchFamily="18" charset="0"/>
                                </a:rPr>
                              </m:ctrlPr>
                            </m:sSubPr>
                            <m:e>
                              <m:r>
                                <a:rPr lang="en-US" sz="901" b="0" i="1" smtClean="0">
                                  <a:solidFill>
                                    <a:schemeClr val="bg1">
                                      <a:lumMod val="50000"/>
                                    </a:schemeClr>
                                  </a:solidFill>
                                  <a:latin typeface="Cambria Math" panose="02040503050406030204" pitchFamily="18" charset="0"/>
                                </a:rPr>
                                <m:t>𝜂</m:t>
                              </m:r>
                            </m:e>
                            <m:sub>
                              <m:r>
                                <a:rPr lang="en-US" sz="901" b="0" i="1" smtClean="0">
                                  <a:solidFill>
                                    <a:schemeClr val="bg1">
                                      <a:lumMod val="50000"/>
                                    </a:schemeClr>
                                  </a:solidFill>
                                  <a:latin typeface="Cambria Math" panose="02040503050406030204" pitchFamily="18" charset="0"/>
                                </a:rPr>
                                <m:t>𝑖</m:t>
                              </m:r>
                              <m:r>
                                <a:rPr lang="en-US" sz="901" b="0" i="1" smtClean="0">
                                  <a:solidFill>
                                    <a:schemeClr val="bg1">
                                      <a:lumMod val="50000"/>
                                    </a:schemeClr>
                                  </a:solidFill>
                                  <a:latin typeface="Cambria Math" panose="02040503050406030204" pitchFamily="18" charset="0"/>
                                </a:rPr>
                                <m:t>,1</m:t>
                              </m:r>
                            </m:sub>
                          </m:sSub>
                          <m:r>
                            <a:rPr lang="en-US" sz="901" b="0" i="1" smtClean="0">
                              <a:solidFill>
                                <a:schemeClr val="bg1">
                                  <a:lumMod val="50000"/>
                                </a:schemeClr>
                              </a:solidFill>
                              <a:latin typeface="Cambria Math" panose="02040503050406030204" pitchFamily="18" charset="0"/>
                            </a:rPr>
                            <m:t>)</m:t>
                          </m:r>
                          <m:r>
                            <a:rPr lang="en-US" sz="901" i="1">
                              <a:solidFill>
                                <a:schemeClr val="bg1">
                                  <a:lumMod val="50000"/>
                                </a:schemeClr>
                              </a:solidFill>
                              <a:latin typeface="Cambria Math" panose="02040503050406030204" pitchFamily="18" charset="0"/>
                            </a:rPr>
                            <m:t>𝛽</m:t>
                          </m:r>
                        </m:e>
                        <m:sub>
                          <m:r>
                            <a:rPr lang="en-US" sz="901" b="0" i="1" smtClean="0">
                              <a:solidFill>
                                <a:schemeClr val="bg1">
                                  <a:lumMod val="50000"/>
                                </a:schemeClr>
                              </a:solidFill>
                              <a:latin typeface="Cambria Math" panose="02040503050406030204" pitchFamily="18" charset="0"/>
                            </a:rPr>
                            <m:t>𝑖𝑖</m:t>
                          </m:r>
                        </m:sub>
                      </m:sSub>
                    </m:oMath>
                  </m:oMathPara>
                </a14:m>
                <a:endParaRPr lang="en-US" sz="901" dirty="0">
                  <a:solidFill>
                    <a:schemeClr val="bg1">
                      <a:lumMod val="50000"/>
                    </a:schemeClr>
                  </a:solidFill>
                </a:endParaRPr>
              </a:p>
            </p:txBody>
          </p:sp>
        </mc:Choice>
        <mc:Fallback xmlns="">
          <p:sp>
            <p:nvSpPr>
              <p:cNvPr id="51" name="TextBox 50">
                <a:extLst>
                  <a:ext uri="{FF2B5EF4-FFF2-40B4-BE49-F238E27FC236}">
                    <a16:creationId xmlns:a16="http://schemas.microsoft.com/office/drawing/2014/main" id="{72A87972-0C1D-8441-3E06-2F32EF49ECA1}"/>
                  </a:ext>
                </a:extLst>
              </p:cNvPr>
              <p:cNvSpPr txBox="1">
                <a:spLocks noRot="1" noChangeAspect="1" noMove="1" noResize="1" noEditPoints="1" noAdjustHandles="1" noChangeArrowheads="1" noChangeShapeType="1" noTextEdit="1"/>
              </p:cNvSpPr>
              <p:nvPr/>
            </p:nvSpPr>
            <p:spPr>
              <a:xfrm>
                <a:off x="1626943" y="1706080"/>
                <a:ext cx="331923" cy="236860"/>
              </a:xfrm>
              <a:prstGeom prst="rect">
                <a:avLst/>
              </a:prstGeom>
              <a:blipFill>
                <a:blip r:embed="rId10"/>
                <a:stretch>
                  <a:fillRect r="-10370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5" name="TextBox 54">
                <a:extLst>
                  <a:ext uri="{FF2B5EF4-FFF2-40B4-BE49-F238E27FC236}">
                    <a16:creationId xmlns:a16="http://schemas.microsoft.com/office/drawing/2014/main" id="{6F6A1405-235D-622E-5DB8-3C76E0A31CE5}"/>
                  </a:ext>
                </a:extLst>
              </p:cNvPr>
              <p:cNvSpPr txBox="1"/>
              <p:nvPr/>
            </p:nvSpPr>
            <p:spPr>
              <a:xfrm>
                <a:off x="2088037" y="942083"/>
                <a:ext cx="329536" cy="23096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901" i="1" smtClean="0">
                              <a:solidFill>
                                <a:schemeClr val="bg1">
                                  <a:lumMod val="50000"/>
                                </a:schemeClr>
                              </a:solidFill>
                              <a:latin typeface="Cambria Math" panose="02040503050406030204" pitchFamily="18" charset="0"/>
                            </a:rPr>
                          </m:ctrlPr>
                        </m:sSubPr>
                        <m:e>
                          <m:r>
                            <a:rPr lang="en-US" sz="901" i="1">
                              <a:solidFill>
                                <a:schemeClr val="bg1">
                                  <a:lumMod val="50000"/>
                                </a:schemeClr>
                              </a:solidFill>
                              <a:latin typeface="Cambria Math" panose="02040503050406030204" pitchFamily="18" charset="0"/>
                            </a:rPr>
                            <m:t>𝛽</m:t>
                          </m:r>
                        </m:e>
                        <m:sub>
                          <m:r>
                            <a:rPr lang="en-US" sz="901" b="0" i="1" smtClean="0">
                              <a:solidFill>
                                <a:schemeClr val="bg1">
                                  <a:lumMod val="50000"/>
                                </a:schemeClr>
                              </a:solidFill>
                              <a:latin typeface="Cambria Math" panose="02040503050406030204" pitchFamily="18" charset="0"/>
                            </a:rPr>
                            <m:t>𝑖𝑖</m:t>
                          </m:r>
                        </m:sub>
                      </m:sSub>
                    </m:oMath>
                  </m:oMathPara>
                </a14:m>
                <a:endParaRPr lang="en-US" sz="901" dirty="0">
                  <a:solidFill>
                    <a:schemeClr val="bg1">
                      <a:lumMod val="50000"/>
                    </a:schemeClr>
                  </a:solidFill>
                </a:endParaRPr>
              </a:p>
            </p:txBody>
          </p:sp>
        </mc:Choice>
        <mc:Fallback xmlns="">
          <p:sp>
            <p:nvSpPr>
              <p:cNvPr id="55" name="TextBox 54">
                <a:extLst>
                  <a:ext uri="{FF2B5EF4-FFF2-40B4-BE49-F238E27FC236}">
                    <a16:creationId xmlns:a16="http://schemas.microsoft.com/office/drawing/2014/main" id="{6F6A1405-235D-622E-5DB8-3C76E0A31CE5}"/>
                  </a:ext>
                </a:extLst>
              </p:cNvPr>
              <p:cNvSpPr txBox="1">
                <a:spLocks noRot="1" noChangeAspect="1" noMove="1" noResize="1" noEditPoints="1" noAdjustHandles="1" noChangeArrowheads="1" noChangeShapeType="1" noTextEdit="1"/>
              </p:cNvSpPr>
              <p:nvPr/>
            </p:nvSpPr>
            <p:spPr>
              <a:xfrm>
                <a:off x="2088037" y="942083"/>
                <a:ext cx="329536" cy="230961"/>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7" name="Rounded Rectangle 56">
                <a:extLst>
                  <a:ext uri="{FF2B5EF4-FFF2-40B4-BE49-F238E27FC236}">
                    <a16:creationId xmlns:a16="http://schemas.microsoft.com/office/drawing/2014/main" id="{EA3D68ED-9849-A607-BB57-F4C18C6065E3}"/>
                  </a:ext>
                </a:extLst>
              </p:cNvPr>
              <p:cNvSpPr/>
              <p:nvPr/>
            </p:nvSpPr>
            <p:spPr>
              <a:xfrm>
                <a:off x="2564838" y="1297901"/>
                <a:ext cx="607195" cy="419998"/>
              </a:xfrm>
              <a:prstGeom prst="roundRect">
                <a:avLst>
                  <a:gd name="adj" fmla="val 10000"/>
                </a:avLst>
              </a:prstGeom>
              <a:solidFill>
                <a:srgbClr val="94C4EA"/>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algn="ctr"/>
                <a14:m>
                  <m:oMathPara xmlns:m="http://schemas.openxmlformats.org/officeDocument/2006/math">
                    <m:oMathParaPr>
                      <m:jc m:val="centerGroup"/>
                    </m:oMathParaPr>
                    <m:oMath xmlns:m="http://schemas.openxmlformats.org/officeDocument/2006/math">
                      <m:sSub>
                        <m:sSubPr>
                          <m:ctrlPr>
                            <a:rPr lang="en-US" sz="1012" i="1" dirty="0" smtClean="0">
                              <a:latin typeface="Cambria Math" panose="02040503050406030204" pitchFamily="18" charset="0"/>
                            </a:rPr>
                          </m:ctrlPr>
                        </m:sSubPr>
                        <m:e>
                          <m:r>
                            <a:rPr lang="en-US" sz="1012" i="1" dirty="0">
                              <a:latin typeface="Cambria Math" panose="02040503050406030204" pitchFamily="18" charset="0"/>
                            </a:rPr>
                            <m:t>𝐼</m:t>
                          </m:r>
                        </m:e>
                        <m:sub>
                          <m:r>
                            <a:rPr lang="en-US" sz="1012" b="0" i="1" dirty="0" smtClean="0">
                              <a:latin typeface="Cambria Math" panose="02040503050406030204" pitchFamily="18" charset="0"/>
                            </a:rPr>
                            <m:t>𝑖</m:t>
                          </m:r>
                          <m:r>
                            <a:rPr lang="en-US" sz="1012" b="0" i="1" dirty="0" smtClean="0">
                              <a:latin typeface="Cambria Math" panose="02040503050406030204" pitchFamily="18" charset="0"/>
                            </a:rPr>
                            <m:t>,0</m:t>
                          </m:r>
                        </m:sub>
                      </m:sSub>
                    </m:oMath>
                  </m:oMathPara>
                </a14:m>
                <a:endParaRPr lang="en-US" sz="1012" dirty="0"/>
              </a:p>
            </p:txBody>
          </p:sp>
        </mc:Choice>
        <mc:Fallback xmlns="">
          <p:sp>
            <p:nvSpPr>
              <p:cNvPr id="57" name="Rounded Rectangle 56">
                <a:extLst>
                  <a:ext uri="{FF2B5EF4-FFF2-40B4-BE49-F238E27FC236}">
                    <a16:creationId xmlns:a16="http://schemas.microsoft.com/office/drawing/2014/main" id="{EA3D68ED-9849-A607-BB57-F4C18C6065E3}"/>
                  </a:ext>
                </a:extLst>
              </p:cNvPr>
              <p:cNvSpPr>
                <a:spLocks noRot="1" noChangeAspect="1" noMove="1" noResize="1" noEditPoints="1" noAdjustHandles="1" noChangeArrowheads="1" noChangeShapeType="1" noTextEdit="1"/>
              </p:cNvSpPr>
              <p:nvPr/>
            </p:nvSpPr>
            <p:spPr>
              <a:xfrm>
                <a:off x="2564838" y="1297901"/>
                <a:ext cx="607195" cy="419998"/>
              </a:xfrm>
              <a:prstGeom prst="roundRect">
                <a:avLst>
                  <a:gd name="adj" fmla="val 10000"/>
                </a:avLst>
              </a:prstGeom>
              <a:blipFill>
                <a:blip r:embed="rId12"/>
                <a:stretch>
                  <a:fillRect/>
                </a:stretch>
              </a:blipFill>
            </p:spPr>
            <p:txBody>
              <a:bodyPr/>
              <a:lstStyle/>
              <a:p>
                <a:r>
                  <a:rPr lang="en-US">
                    <a:noFill/>
                  </a:rPr>
                  <a:t> </a:t>
                </a:r>
              </a:p>
            </p:txBody>
          </p:sp>
        </mc:Fallback>
      </mc:AlternateContent>
      <p:cxnSp>
        <p:nvCxnSpPr>
          <p:cNvPr id="58" name="Curved Connector 57">
            <a:extLst>
              <a:ext uri="{FF2B5EF4-FFF2-40B4-BE49-F238E27FC236}">
                <a16:creationId xmlns:a16="http://schemas.microsoft.com/office/drawing/2014/main" id="{A7B97BEE-B36B-F4D4-BA88-0A6E16808D14}"/>
              </a:ext>
            </a:extLst>
          </p:cNvPr>
          <p:cNvCxnSpPr>
            <a:cxnSpLocks/>
            <a:stCxn id="57" idx="0"/>
            <a:endCxn id="38" idx="7"/>
          </p:cNvCxnSpPr>
          <p:nvPr/>
        </p:nvCxnSpPr>
        <p:spPr>
          <a:xfrm rot="16200000" flipH="1" flipV="1">
            <a:off x="2271059" y="889190"/>
            <a:ext cx="188666" cy="1006086"/>
          </a:xfrm>
          <a:prstGeom prst="curvedConnector3">
            <a:avLst>
              <a:gd name="adj1" fmla="val -65797"/>
            </a:avLst>
          </a:prstGeom>
          <a:ln>
            <a:solidFill>
              <a:schemeClr val="bg1">
                <a:lumMod val="50000"/>
              </a:schemeClr>
            </a:solidFill>
            <a:prstDash val="lgDash"/>
            <a:tailEnd type="triangle"/>
          </a:ln>
        </p:spPr>
        <p:style>
          <a:lnRef idx="1">
            <a:schemeClr val="dk1"/>
          </a:lnRef>
          <a:fillRef idx="0">
            <a:schemeClr val="dk1"/>
          </a:fillRef>
          <a:effectRef idx="0">
            <a:schemeClr val="dk1"/>
          </a:effectRef>
          <a:fontRef idx="minor">
            <a:schemeClr val="tx1"/>
          </a:fontRef>
        </p:style>
      </p:cxnSp>
      <p:cxnSp>
        <p:nvCxnSpPr>
          <p:cNvPr id="61" name="Straight Arrow Connector 60">
            <a:extLst>
              <a:ext uri="{FF2B5EF4-FFF2-40B4-BE49-F238E27FC236}">
                <a16:creationId xmlns:a16="http://schemas.microsoft.com/office/drawing/2014/main" id="{B975E9F2-4140-1129-EF7B-46A6E576942D}"/>
              </a:ext>
            </a:extLst>
          </p:cNvPr>
          <p:cNvCxnSpPr>
            <a:cxnSpLocks/>
            <a:stCxn id="57" idx="3"/>
            <a:endCxn id="35" idx="0"/>
          </p:cNvCxnSpPr>
          <p:nvPr/>
        </p:nvCxnSpPr>
        <p:spPr>
          <a:xfrm>
            <a:off x="3172033" y="1507900"/>
            <a:ext cx="1166800" cy="852180"/>
          </a:xfrm>
          <a:prstGeom prst="straightConnector1">
            <a:avLst/>
          </a:prstGeom>
          <a:ln>
            <a:solidFill>
              <a:schemeClr val="bg2">
                <a:lumMod val="10000"/>
              </a:schemeClr>
            </a:solidFill>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64" name="TextBox 63">
                <a:extLst>
                  <a:ext uri="{FF2B5EF4-FFF2-40B4-BE49-F238E27FC236}">
                    <a16:creationId xmlns:a16="http://schemas.microsoft.com/office/drawing/2014/main" id="{2C94ED42-8C78-6E65-7E06-C04F578935FC}"/>
                  </a:ext>
                </a:extLst>
              </p:cNvPr>
              <p:cNvSpPr txBox="1"/>
              <p:nvPr/>
            </p:nvSpPr>
            <p:spPr>
              <a:xfrm>
                <a:off x="3719764" y="1641652"/>
                <a:ext cx="226184" cy="23686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900" i="1" smtClean="0">
                              <a:latin typeface="Cambria Math" panose="02040503050406030204" pitchFamily="18" charset="0"/>
                            </a:rPr>
                          </m:ctrlPr>
                        </m:sSubPr>
                        <m:e>
                          <m:r>
                            <a:rPr lang="en-US" sz="900" i="1">
                              <a:latin typeface="Cambria Math" panose="02040503050406030204" pitchFamily="18" charset="0"/>
                            </a:rPr>
                            <m:t>𝜇</m:t>
                          </m:r>
                        </m:e>
                        <m:sub>
                          <m:r>
                            <a:rPr lang="en-US" sz="900" b="0" i="1" smtClean="0">
                              <a:latin typeface="Cambria Math" panose="02040503050406030204" pitchFamily="18" charset="0"/>
                            </a:rPr>
                            <m:t>𝑖</m:t>
                          </m:r>
                          <m:r>
                            <a:rPr lang="en-US" sz="900" b="0" i="1" smtClean="0">
                              <a:latin typeface="Cambria Math" panose="02040503050406030204" pitchFamily="18" charset="0"/>
                            </a:rPr>
                            <m:t>,0</m:t>
                          </m:r>
                        </m:sub>
                      </m:sSub>
                    </m:oMath>
                  </m:oMathPara>
                </a14:m>
                <a:endParaRPr lang="en-US" sz="900" dirty="0"/>
              </a:p>
            </p:txBody>
          </p:sp>
        </mc:Choice>
        <mc:Fallback xmlns="">
          <p:sp>
            <p:nvSpPr>
              <p:cNvPr id="64" name="TextBox 63">
                <a:extLst>
                  <a:ext uri="{FF2B5EF4-FFF2-40B4-BE49-F238E27FC236}">
                    <a16:creationId xmlns:a16="http://schemas.microsoft.com/office/drawing/2014/main" id="{2C94ED42-8C78-6E65-7E06-C04F578935FC}"/>
                  </a:ext>
                </a:extLst>
              </p:cNvPr>
              <p:cNvSpPr txBox="1">
                <a:spLocks noRot="1" noChangeAspect="1" noMove="1" noResize="1" noEditPoints="1" noAdjustHandles="1" noChangeArrowheads="1" noChangeShapeType="1" noTextEdit="1"/>
              </p:cNvSpPr>
              <p:nvPr/>
            </p:nvSpPr>
            <p:spPr>
              <a:xfrm>
                <a:off x="3719764" y="1641652"/>
                <a:ext cx="226184" cy="236860"/>
              </a:xfrm>
              <a:prstGeom prst="rect">
                <a:avLst/>
              </a:prstGeom>
              <a:blipFill>
                <a:blip r:embed="rId13"/>
                <a:stretch>
                  <a:fillRect r="-2105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Rounded Rectangle 34">
                <a:extLst>
                  <a:ext uri="{FF2B5EF4-FFF2-40B4-BE49-F238E27FC236}">
                    <a16:creationId xmlns:a16="http://schemas.microsoft.com/office/drawing/2014/main" id="{297B0731-5211-7B13-3CDC-9953AA75B47C}"/>
                  </a:ext>
                </a:extLst>
              </p:cNvPr>
              <p:cNvSpPr/>
              <p:nvPr/>
            </p:nvSpPr>
            <p:spPr>
              <a:xfrm>
                <a:off x="4006740" y="2360080"/>
                <a:ext cx="664185" cy="419999"/>
              </a:xfrm>
              <a:prstGeom prst="roundRect">
                <a:avLst>
                  <a:gd name="adj" fmla="val 10000"/>
                </a:avLst>
              </a:prstGeom>
              <a:solidFill>
                <a:srgbClr val="181717"/>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algn="ctr"/>
                <a14:m>
                  <m:oMathPara xmlns:m="http://schemas.openxmlformats.org/officeDocument/2006/math">
                    <m:oMathParaPr>
                      <m:jc m:val="centerGroup"/>
                    </m:oMathParaPr>
                    <m:oMath xmlns:m="http://schemas.openxmlformats.org/officeDocument/2006/math">
                      <m:sSub>
                        <m:sSubPr>
                          <m:ctrlPr>
                            <a:rPr lang="en-US" sz="1012" i="1" dirty="0" smtClean="0">
                              <a:latin typeface="Cambria Math" panose="02040503050406030204" pitchFamily="18" charset="0"/>
                            </a:rPr>
                          </m:ctrlPr>
                        </m:sSubPr>
                        <m:e>
                          <m:r>
                            <a:rPr lang="en-US" sz="1012" i="1" dirty="0">
                              <a:latin typeface="Cambria Math" panose="02040503050406030204" pitchFamily="18" charset="0"/>
                            </a:rPr>
                            <m:t>𝐷</m:t>
                          </m:r>
                        </m:e>
                        <m:sub>
                          <m:r>
                            <a:rPr lang="en-US" sz="1012" b="0" i="1" dirty="0" smtClean="0">
                              <a:latin typeface="Cambria Math" panose="02040503050406030204" pitchFamily="18" charset="0"/>
                            </a:rPr>
                            <m:t>𝑖</m:t>
                          </m:r>
                        </m:sub>
                      </m:sSub>
                    </m:oMath>
                  </m:oMathPara>
                </a14:m>
                <a:endParaRPr lang="en-US" sz="676" dirty="0"/>
              </a:p>
            </p:txBody>
          </p:sp>
        </mc:Choice>
        <mc:Fallback xmlns="">
          <p:sp>
            <p:nvSpPr>
              <p:cNvPr id="35" name="Rounded Rectangle 34">
                <a:extLst>
                  <a:ext uri="{FF2B5EF4-FFF2-40B4-BE49-F238E27FC236}">
                    <a16:creationId xmlns:a16="http://schemas.microsoft.com/office/drawing/2014/main" id="{297B0731-5211-7B13-3CDC-9953AA75B47C}"/>
                  </a:ext>
                </a:extLst>
              </p:cNvPr>
              <p:cNvSpPr>
                <a:spLocks noRot="1" noChangeAspect="1" noMove="1" noResize="1" noEditPoints="1" noAdjustHandles="1" noChangeArrowheads="1" noChangeShapeType="1" noTextEdit="1"/>
              </p:cNvSpPr>
              <p:nvPr/>
            </p:nvSpPr>
            <p:spPr>
              <a:xfrm>
                <a:off x="4006740" y="2360080"/>
                <a:ext cx="664185" cy="419999"/>
              </a:xfrm>
              <a:prstGeom prst="roundRect">
                <a:avLst>
                  <a:gd name="adj" fmla="val 10000"/>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Rounded Rectangle 17">
                <a:extLst>
                  <a:ext uri="{FF2B5EF4-FFF2-40B4-BE49-F238E27FC236}">
                    <a16:creationId xmlns:a16="http://schemas.microsoft.com/office/drawing/2014/main" id="{DB6F2860-E704-A4E8-0606-A82D3DFF8222}"/>
                  </a:ext>
                </a:extLst>
              </p:cNvPr>
              <p:cNvSpPr/>
              <p:nvPr/>
            </p:nvSpPr>
            <p:spPr>
              <a:xfrm>
                <a:off x="1082044" y="4124030"/>
                <a:ext cx="607195" cy="419999"/>
              </a:xfrm>
              <a:prstGeom prst="roundRect">
                <a:avLst>
                  <a:gd name="adj" fmla="val 10000"/>
                </a:avLst>
              </a:prstGeom>
              <a:solidFill>
                <a:srgbClr val="174E7D"/>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algn="ctr"/>
                <a14:m>
                  <m:oMathPara xmlns:m="http://schemas.openxmlformats.org/officeDocument/2006/math">
                    <m:oMathParaPr>
                      <m:jc m:val="centerGroup"/>
                    </m:oMathParaPr>
                    <m:oMath xmlns:m="http://schemas.openxmlformats.org/officeDocument/2006/math">
                      <m:sSub>
                        <m:sSubPr>
                          <m:ctrlPr>
                            <a:rPr lang="en-US" sz="1012" i="1" dirty="0" smtClean="0">
                              <a:latin typeface="Cambria Math" panose="02040503050406030204" pitchFamily="18" charset="0"/>
                            </a:rPr>
                          </m:ctrlPr>
                        </m:sSubPr>
                        <m:e>
                          <m:r>
                            <a:rPr lang="en-US" sz="1012" i="1" dirty="0">
                              <a:latin typeface="Cambria Math" panose="02040503050406030204" pitchFamily="18" charset="0"/>
                            </a:rPr>
                            <m:t>𝑆</m:t>
                          </m:r>
                        </m:e>
                        <m:sub>
                          <m:r>
                            <a:rPr lang="en-US" sz="1012" b="0" i="1" dirty="0" smtClean="0">
                              <a:latin typeface="Cambria Math" panose="02040503050406030204" pitchFamily="18" charset="0"/>
                            </a:rPr>
                            <m:t>𝑖</m:t>
                          </m:r>
                          <m:r>
                            <a:rPr lang="en-US" sz="1012" b="0" i="1" dirty="0" smtClean="0">
                              <a:latin typeface="Cambria Math" panose="02040503050406030204" pitchFamily="18" charset="0"/>
                            </a:rPr>
                            <m:t>,</m:t>
                          </m:r>
                          <m:r>
                            <a:rPr lang="en-US" sz="1012" b="0" i="1" dirty="0" smtClean="0">
                              <a:latin typeface="Cambria Math" panose="02040503050406030204" pitchFamily="18" charset="0"/>
                            </a:rPr>
                            <m:t>𝑚</m:t>
                          </m:r>
                        </m:sub>
                      </m:sSub>
                    </m:oMath>
                  </m:oMathPara>
                </a14:m>
                <a:endParaRPr lang="en-US" sz="1012" dirty="0"/>
              </a:p>
            </p:txBody>
          </p:sp>
        </mc:Choice>
        <mc:Fallback xmlns="">
          <p:sp>
            <p:nvSpPr>
              <p:cNvPr id="18" name="Rounded Rectangle 17">
                <a:extLst>
                  <a:ext uri="{FF2B5EF4-FFF2-40B4-BE49-F238E27FC236}">
                    <a16:creationId xmlns:a16="http://schemas.microsoft.com/office/drawing/2014/main" id="{DB6F2860-E704-A4E8-0606-A82D3DFF8222}"/>
                  </a:ext>
                </a:extLst>
              </p:cNvPr>
              <p:cNvSpPr>
                <a:spLocks noRot="1" noChangeAspect="1" noMove="1" noResize="1" noEditPoints="1" noAdjustHandles="1" noChangeArrowheads="1" noChangeShapeType="1" noTextEdit="1"/>
              </p:cNvSpPr>
              <p:nvPr/>
            </p:nvSpPr>
            <p:spPr>
              <a:xfrm>
                <a:off x="1082044" y="4124030"/>
                <a:ext cx="607195" cy="419999"/>
              </a:xfrm>
              <a:prstGeom prst="roundRect">
                <a:avLst>
                  <a:gd name="adj" fmla="val 10000"/>
                </a:avLst>
              </a:prstGeom>
              <a:blipFill>
                <a:blip r:embed="rId1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Rounded Rectangle 19">
                <a:extLst>
                  <a:ext uri="{FF2B5EF4-FFF2-40B4-BE49-F238E27FC236}">
                    <a16:creationId xmlns:a16="http://schemas.microsoft.com/office/drawing/2014/main" id="{69086474-01C3-1511-2722-70E37C82B096}"/>
                  </a:ext>
                </a:extLst>
              </p:cNvPr>
              <p:cNvSpPr/>
              <p:nvPr/>
            </p:nvSpPr>
            <p:spPr>
              <a:xfrm>
                <a:off x="2564836" y="4124029"/>
                <a:ext cx="607195" cy="419999"/>
              </a:xfrm>
              <a:prstGeom prst="roundRect">
                <a:avLst>
                  <a:gd name="adj" fmla="val 10000"/>
                </a:avLst>
              </a:prstGeom>
              <a:solidFill>
                <a:srgbClr val="94C4EA"/>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algn="ctr"/>
                <a14:m>
                  <m:oMathPara xmlns:m="http://schemas.openxmlformats.org/officeDocument/2006/math">
                    <m:oMathParaPr>
                      <m:jc m:val="centerGroup"/>
                    </m:oMathParaPr>
                    <m:oMath xmlns:m="http://schemas.openxmlformats.org/officeDocument/2006/math">
                      <m:sSub>
                        <m:sSubPr>
                          <m:ctrlPr>
                            <a:rPr lang="en-US" sz="1012" i="1" dirty="0" smtClean="0">
                              <a:latin typeface="Cambria Math" panose="02040503050406030204" pitchFamily="18" charset="0"/>
                            </a:rPr>
                          </m:ctrlPr>
                        </m:sSubPr>
                        <m:e>
                          <m:r>
                            <a:rPr lang="en-US" sz="1012" i="1" dirty="0">
                              <a:latin typeface="Cambria Math" panose="02040503050406030204" pitchFamily="18" charset="0"/>
                            </a:rPr>
                            <m:t>𝐼</m:t>
                          </m:r>
                        </m:e>
                        <m:sub>
                          <m:r>
                            <a:rPr lang="en-US" sz="1012" b="0" i="1" dirty="0" smtClean="0">
                              <a:latin typeface="Cambria Math" panose="02040503050406030204" pitchFamily="18" charset="0"/>
                            </a:rPr>
                            <m:t>𝑖</m:t>
                          </m:r>
                          <m:r>
                            <a:rPr lang="en-US" sz="1012" b="0" i="1" dirty="0" smtClean="0">
                              <a:latin typeface="Cambria Math" panose="02040503050406030204" pitchFamily="18" charset="0"/>
                            </a:rPr>
                            <m:t>,</m:t>
                          </m:r>
                          <m:r>
                            <a:rPr lang="en-US" sz="1012" b="0" i="1" dirty="0" smtClean="0">
                              <a:latin typeface="Cambria Math" panose="02040503050406030204" pitchFamily="18" charset="0"/>
                            </a:rPr>
                            <m:t>𝑚</m:t>
                          </m:r>
                        </m:sub>
                      </m:sSub>
                    </m:oMath>
                  </m:oMathPara>
                </a14:m>
                <a:endParaRPr lang="en-US" sz="1012" dirty="0"/>
              </a:p>
            </p:txBody>
          </p:sp>
        </mc:Choice>
        <mc:Fallback xmlns="">
          <p:sp>
            <p:nvSpPr>
              <p:cNvPr id="20" name="Rounded Rectangle 19">
                <a:extLst>
                  <a:ext uri="{FF2B5EF4-FFF2-40B4-BE49-F238E27FC236}">
                    <a16:creationId xmlns:a16="http://schemas.microsoft.com/office/drawing/2014/main" id="{69086474-01C3-1511-2722-70E37C82B096}"/>
                  </a:ext>
                </a:extLst>
              </p:cNvPr>
              <p:cNvSpPr>
                <a:spLocks noRot="1" noChangeAspect="1" noMove="1" noResize="1" noEditPoints="1" noAdjustHandles="1" noChangeArrowheads="1" noChangeShapeType="1" noTextEdit="1"/>
              </p:cNvSpPr>
              <p:nvPr/>
            </p:nvSpPr>
            <p:spPr>
              <a:xfrm>
                <a:off x="2564836" y="4124029"/>
                <a:ext cx="607195" cy="419999"/>
              </a:xfrm>
              <a:prstGeom prst="roundRect">
                <a:avLst>
                  <a:gd name="adj" fmla="val 10000"/>
                </a:avLst>
              </a:prstGeom>
              <a:blipFill>
                <a:blip r:embed="rId16"/>
                <a:stretch>
                  <a:fillRect/>
                </a:stretch>
              </a:blipFill>
            </p:spPr>
            <p:txBody>
              <a:bodyPr/>
              <a:lstStyle/>
              <a:p>
                <a:r>
                  <a:rPr lang="en-US">
                    <a:noFill/>
                  </a:rPr>
                  <a:t> </a:t>
                </a:r>
              </a:p>
            </p:txBody>
          </p:sp>
        </mc:Fallback>
      </mc:AlternateContent>
      <p:sp>
        <p:nvSpPr>
          <p:cNvPr id="25" name="TextBox 24">
            <a:extLst>
              <a:ext uri="{FF2B5EF4-FFF2-40B4-BE49-F238E27FC236}">
                <a16:creationId xmlns:a16="http://schemas.microsoft.com/office/drawing/2014/main" id="{2DD0A193-6556-8A8A-D427-72530FC5BB7C}"/>
              </a:ext>
            </a:extLst>
          </p:cNvPr>
          <p:cNvSpPr txBox="1"/>
          <p:nvPr/>
        </p:nvSpPr>
        <p:spPr>
          <a:xfrm>
            <a:off x="2754122" y="2945879"/>
            <a:ext cx="409149" cy="768008"/>
          </a:xfrm>
          <a:prstGeom prst="rect">
            <a:avLst/>
          </a:prstGeom>
          <a:noFill/>
        </p:spPr>
        <p:txBody>
          <a:bodyPr vert="vert" wrap="square" rtlCol="0">
            <a:spAutoFit/>
          </a:bodyPr>
          <a:lstStyle/>
          <a:p>
            <a:r>
              <a:rPr lang="en-US" dirty="0"/>
              <a:t>. . . . . . . </a:t>
            </a:r>
          </a:p>
        </p:txBody>
      </p:sp>
      <p:cxnSp>
        <p:nvCxnSpPr>
          <p:cNvPr id="26" name="Straight Arrow Connector 25">
            <a:extLst>
              <a:ext uri="{FF2B5EF4-FFF2-40B4-BE49-F238E27FC236}">
                <a16:creationId xmlns:a16="http://schemas.microsoft.com/office/drawing/2014/main" id="{4A80744C-9EDD-0D6F-9E24-6AF38769D87B}"/>
              </a:ext>
            </a:extLst>
          </p:cNvPr>
          <p:cNvCxnSpPr>
            <a:cxnSpLocks/>
            <a:endCxn id="35" idx="2"/>
          </p:cNvCxnSpPr>
          <p:nvPr/>
        </p:nvCxnSpPr>
        <p:spPr>
          <a:xfrm flipV="1">
            <a:off x="3172031" y="2780079"/>
            <a:ext cx="1166802" cy="1560269"/>
          </a:xfrm>
          <a:prstGeom prst="straightConnector1">
            <a:avLst/>
          </a:prstGeom>
          <a:ln>
            <a:solidFill>
              <a:schemeClr val="bg2">
                <a:lumMod val="10000"/>
              </a:schemeClr>
            </a:solidFill>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753E285C-749E-CCBC-4655-5B1F33DEB057}"/>
                  </a:ext>
                </a:extLst>
              </p:cNvPr>
              <p:cNvSpPr txBox="1"/>
              <p:nvPr/>
            </p:nvSpPr>
            <p:spPr>
              <a:xfrm>
                <a:off x="3781877" y="3477027"/>
                <a:ext cx="280666" cy="23686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900" i="1" smtClean="0">
                              <a:latin typeface="Cambria Math" panose="02040503050406030204" pitchFamily="18" charset="0"/>
                            </a:rPr>
                          </m:ctrlPr>
                        </m:sSubPr>
                        <m:e>
                          <m:r>
                            <a:rPr lang="en-US" sz="900" b="0" i="1" smtClean="0">
                              <a:latin typeface="Cambria Math" panose="02040503050406030204" pitchFamily="18" charset="0"/>
                            </a:rPr>
                            <m:t>𝜇</m:t>
                          </m:r>
                        </m:e>
                        <m:sub>
                          <m:r>
                            <a:rPr lang="en-US" sz="900" b="0" i="1" smtClean="0">
                              <a:latin typeface="Cambria Math" panose="02040503050406030204" pitchFamily="18" charset="0"/>
                            </a:rPr>
                            <m:t>𝑖</m:t>
                          </m:r>
                          <m:r>
                            <a:rPr lang="en-US" sz="900" b="0" i="1" smtClean="0">
                              <a:latin typeface="Cambria Math" panose="02040503050406030204" pitchFamily="18" charset="0"/>
                            </a:rPr>
                            <m:t>,</m:t>
                          </m:r>
                          <m:r>
                            <a:rPr lang="en-US" sz="900" b="0" i="1" smtClean="0">
                              <a:latin typeface="Cambria Math" panose="02040503050406030204" pitchFamily="18" charset="0"/>
                            </a:rPr>
                            <m:t>𝑚</m:t>
                          </m:r>
                        </m:sub>
                      </m:sSub>
                    </m:oMath>
                  </m:oMathPara>
                </a14:m>
                <a:endParaRPr lang="en-US" sz="900" dirty="0"/>
              </a:p>
            </p:txBody>
          </p:sp>
        </mc:Choice>
        <mc:Fallback xmlns="">
          <p:sp>
            <p:nvSpPr>
              <p:cNvPr id="27" name="TextBox 26">
                <a:extLst>
                  <a:ext uri="{FF2B5EF4-FFF2-40B4-BE49-F238E27FC236}">
                    <a16:creationId xmlns:a16="http://schemas.microsoft.com/office/drawing/2014/main" id="{753E285C-749E-CCBC-4655-5B1F33DEB057}"/>
                  </a:ext>
                </a:extLst>
              </p:cNvPr>
              <p:cNvSpPr txBox="1">
                <a:spLocks noRot="1" noChangeAspect="1" noMove="1" noResize="1" noEditPoints="1" noAdjustHandles="1" noChangeArrowheads="1" noChangeShapeType="1" noTextEdit="1"/>
              </p:cNvSpPr>
              <p:nvPr/>
            </p:nvSpPr>
            <p:spPr>
              <a:xfrm>
                <a:off x="3781877" y="3477027"/>
                <a:ext cx="280666" cy="236860"/>
              </a:xfrm>
              <a:prstGeom prst="rect">
                <a:avLst/>
              </a:prstGeom>
              <a:blipFill>
                <a:blip r:embed="rId17"/>
                <a:stretch>
                  <a:fillRect r="-8696"/>
                </a:stretch>
              </a:blipFill>
            </p:spPr>
            <p:txBody>
              <a:bodyPr/>
              <a:lstStyle/>
              <a:p>
                <a:r>
                  <a:rPr lang="en-US">
                    <a:noFill/>
                  </a:rPr>
                  <a:t> </a:t>
                </a:r>
              </a:p>
            </p:txBody>
          </p:sp>
        </mc:Fallback>
      </mc:AlternateContent>
      <p:sp>
        <p:nvSpPr>
          <p:cNvPr id="65" name="Rounded Rectangle 64">
            <a:extLst>
              <a:ext uri="{FF2B5EF4-FFF2-40B4-BE49-F238E27FC236}">
                <a16:creationId xmlns:a16="http://schemas.microsoft.com/office/drawing/2014/main" id="{4141497A-8A2E-DC2D-72E1-02186D11D84E}"/>
              </a:ext>
            </a:extLst>
          </p:cNvPr>
          <p:cNvSpPr/>
          <p:nvPr/>
        </p:nvSpPr>
        <p:spPr>
          <a:xfrm>
            <a:off x="7113064" y="2173819"/>
            <a:ext cx="1818301" cy="649526"/>
          </a:xfrm>
          <a:prstGeom prst="roundRect">
            <a:avLst/>
          </a:prstGeom>
          <a:solidFill>
            <a:srgbClr val="FFC000">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66" name="TextBox 65">
                <a:extLst>
                  <a:ext uri="{FF2B5EF4-FFF2-40B4-BE49-F238E27FC236}">
                    <a16:creationId xmlns:a16="http://schemas.microsoft.com/office/drawing/2014/main" id="{9672CEB5-E9F3-DEB0-E9E8-FB09816D8A78}"/>
                  </a:ext>
                </a:extLst>
              </p:cNvPr>
              <p:cNvSpPr txBox="1"/>
              <p:nvPr/>
            </p:nvSpPr>
            <p:spPr>
              <a:xfrm>
                <a:off x="7803160" y="1643347"/>
                <a:ext cx="1128205" cy="523220"/>
              </a:xfrm>
              <a:prstGeom prst="rect">
                <a:avLst/>
              </a:prstGeom>
              <a:noFill/>
            </p:spPr>
            <p:txBody>
              <a:bodyPr wrap="square" rtlCol="0">
                <a:spAutoFit/>
              </a:bodyPr>
              <a:lstStyle/>
              <a:p>
                <a:r>
                  <a:rPr lang="en-US" sz="1400" dirty="0">
                    <a:solidFill>
                      <a:schemeClr val="bg2"/>
                    </a:solidFill>
                    <a:latin typeface="Arial" panose="020B0604020202020204" pitchFamily="34" charset="0"/>
                    <a:cs typeface="Arial" panose="020B0604020202020204" pitchFamily="34" charset="0"/>
                  </a:rPr>
                  <a:t>Force of </a:t>
                </a:r>
              </a:p>
              <a:p>
                <a:r>
                  <a:rPr lang="en-US" sz="1400" dirty="0">
                    <a:solidFill>
                      <a:schemeClr val="bg2"/>
                    </a:solidFill>
                    <a:latin typeface="Arial" panose="020B0604020202020204" pitchFamily="34" charset="0"/>
                    <a:cs typeface="Arial" panose="020B0604020202020204" pitchFamily="34" charset="0"/>
                  </a:rPr>
                  <a:t>Infection: </a:t>
                </a:r>
                <a14:m>
                  <m:oMath xmlns:m="http://schemas.openxmlformats.org/officeDocument/2006/math">
                    <m:sSub>
                      <m:sSubPr>
                        <m:ctrlPr>
                          <a:rPr lang="en-US" sz="1400" b="0" i="1" smtClean="0">
                            <a:solidFill>
                              <a:schemeClr val="bg2"/>
                            </a:solidFill>
                            <a:latin typeface="Cambria Math" panose="02040503050406030204" pitchFamily="18" charset="0"/>
                            <a:cs typeface="Arial" panose="020B0604020202020204" pitchFamily="34" charset="0"/>
                          </a:rPr>
                        </m:ctrlPr>
                      </m:sSubPr>
                      <m:e>
                        <m:r>
                          <a:rPr lang="en-US" sz="1400" b="0" i="1" smtClean="0">
                            <a:solidFill>
                              <a:schemeClr val="bg2"/>
                            </a:solidFill>
                            <a:latin typeface="Cambria Math" panose="02040503050406030204" pitchFamily="18" charset="0"/>
                            <a:cs typeface="Arial" panose="020B0604020202020204" pitchFamily="34" charset="0"/>
                          </a:rPr>
                          <m:t>𝜆</m:t>
                        </m:r>
                      </m:e>
                      <m:sub>
                        <m:r>
                          <a:rPr lang="en-US" sz="1400" b="0" i="1" smtClean="0">
                            <a:solidFill>
                              <a:schemeClr val="bg2"/>
                            </a:solidFill>
                            <a:latin typeface="Cambria Math" panose="02040503050406030204" pitchFamily="18" charset="0"/>
                            <a:cs typeface="Arial" panose="020B0604020202020204" pitchFamily="34" charset="0"/>
                          </a:rPr>
                          <m:t>𝑖</m:t>
                        </m:r>
                      </m:sub>
                    </m:sSub>
                  </m:oMath>
                </a14:m>
                <a:endParaRPr lang="en-US" sz="1600" dirty="0">
                  <a:solidFill>
                    <a:schemeClr val="bg2"/>
                  </a:solidFill>
                  <a:latin typeface="Arial" panose="020B0604020202020204" pitchFamily="34" charset="0"/>
                  <a:cs typeface="Arial" panose="020B0604020202020204" pitchFamily="34" charset="0"/>
                </a:endParaRPr>
              </a:p>
            </p:txBody>
          </p:sp>
        </mc:Choice>
        <mc:Fallback xmlns="">
          <p:sp>
            <p:nvSpPr>
              <p:cNvPr id="66" name="TextBox 65">
                <a:extLst>
                  <a:ext uri="{FF2B5EF4-FFF2-40B4-BE49-F238E27FC236}">
                    <a16:creationId xmlns:a16="http://schemas.microsoft.com/office/drawing/2014/main" id="{9672CEB5-E9F3-DEB0-E9E8-FB09816D8A78}"/>
                  </a:ext>
                </a:extLst>
              </p:cNvPr>
              <p:cNvSpPr txBox="1">
                <a:spLocks noRot="1" noChangeAspect="1" noMove="1" noResize="1" noEditPoints="1" noAdjustHandles="1" noChangeArrowheads="1" noChangeShapeType="1" noTextEdit="1"/>
              </p:cNvSpPr>
              <p:nvPr/>
            </p:nvSpPr>
            <p:spPr>
              <a:xfrm>
                <a:off x="7803160" y="1643347"/>
                <a:ext cx="1128205" cy="523220"/>
              </a:xfrm>
              <a:prstGeom prst="rect">
                <a:avLst/>
              </a:prstGeom>
              <a:blipFill>
                <a:blip r:embed="rId18"/>
                <a:stretch>
                  <a:fillRect l="-2222" t="-2381" b="-9524"/>
                </a:stretch>
              </a:blipFill>
            </p:spPr>
            <p:txBody>
              <a:bodyPr/>
              <a:lstStyle/>
              <a:p>
                <a:r>
                  <a:rPr lang="en-US">
                    <a:noFill/>
                  </a:rPr>
                  <a:t> </a:t>
                </a:r>
              </a:p>
            </p:txBody>
          </p:sp>
        </mc:Fallback>
      </mc:AlternateContent>
      <p:sp>
        <p:nvSpPr>
          <p:cNvPr id="69" name="TextBox 68">
            <a:extLst>
              <a:ext uri="{FF2B5EF4-FFF2-40B4-BE49-F238E27FC236}">
                <a16:creationId xmlns:a16="http://schemas.microsoft.com/office/drawing/2014/main" id="{67171516-5B0B-70FC-8FB6-E395DF7A5F48}"/>
              </a:ext>
            </a:extLst>
          </p:cNvPr>
          <p:cNvSpPr txBox="1"/>
          <p:nvPr/>
        </p:nvSpPr>
        <p:spPr>
          <a:xfrm>
            <a:off x="4006740" y="855467"/>
            <a:ext cx="612667" cy="307777"/>
          </a:xfrm>
          <a:prstGeom prst="rect">
            <a:avLst/>
          </a:prstGeom>
          <a:noFill/>
        </p:spPr>
        <p:txBody>
          <a:bodyPr wrap="none" rtlCol="0">
            <a:spAutoFit/>
          </a:bodyPr>
          <a:lstStyle/>
          <a:p>
            <a:pPr algn="ctr"/>
            <a:r>
              <a:rPr lang="en-US" sz="1400" dirty="0">
                <a:solidFill>
                  <a:schemeClr val="bg2"/>
                </a:solidFill>
                <a:latin typeface="Arial" panose="020B0604020202020204" pitchFamily="34" charset="0"/>
                <a:cs typeface="Arial" panose="020B0604020202020204" pitchFamily="34" charset="0"/>
              </a:rPr>
              <a:t>Dead</a:t>
            </a:r>
            <a:endParaRPr lang="en-US" dirty="0">
              <a:solidFill>
                <a:schemeClr val="bg2"/>
              </a:solidFill>
              <a:latin typeface="Arial" panose="020B0604020202020204" pitchFamily="34" charset="0"/>
              <a:cs typeface="Arial" panose="020B0604020202020204" pitchFamily="34" charset="0"/>
            </a:endParaRPr>
          </a:p>
        </p:txBody>
      </p:sp>
      <p:cxnSp>
        <p:nvCxnSpPr>
          <p:cNvPr id="44" name="Straight Arrow Connector 43">
            <a:extLst>
              <a:ext uri="{FF2B5EF4-FFF2-40B4-BE49-F238E27FC236}">
                <a16:creationId xmlns:a16="http://schemas.microsoft.com/office/drawing/2014/main" id="{E947D653-A07D-3505-FB53-43D6AE0CD1F2}"/>
              </a:ext>
            </a:extLst>
          </p:cNvPr>
          <p:cNvCxnSpPr>
            <a:cxnSpLocks/>
            <a:stCxn id="40" idx="3"/>
            <a:endCxn id="57" idx="1"/>
          </p:cNvCxnSpPr>
          <p:nvPr/>
        </p:nvCxnSpPr>
        <p:spPr>
          <a:xfrm>
            <a:off x="1689241" y="1507900"/>
            <a:ext cx="875598"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5" name="Straight Arrow Connector 44">
            <a:extLst>
              <a:ext uri="{FF2B5EF4-FFF2-40B4-BE49-F238E27FC236}">
                <a16:creationId xmlns:a16="http://schemas.microsoft.com/office/drawing/2014/main" id="{BAB0C19B-86F2-23C3-3579-74E7D7C6E4C1}"/>
              </a:ext>
            </a:extLst>
          </p:cNvPr>
          <p:cNvCxnSpPr>
            <a:cxnSpLocks/>
            <a:stCxn id="41" idx="3"/>
            <a:endCxn id="47" idx="1"/>
          </p:cNvCxnSpPr>
          <p:nvPr/>
        </p:nvCxnSpPr>
        <p:spPr>
          <a:xfrm flipV="1">
            <a:off x="1689241" y="2570079"/>
            <a:ext cx="875598" cy="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2" name="Straight Arrow Connector 61">
            <a:extLst>
              <a:ext uri="{FF2B5EF4-FFF2-40B4-BE49-F238E27FC236}">
                <a16:creationId xmlns:a16="http://schemas.microsoft.com/office/drawing/2014/main" id="{89156F2E-43B8-9236-6FC4-129711F3FF4F}"/>
              </a:ext>
            </a:extLst>
          </p:cNvPr>
          <p:cNvCxnSpPr>
            <a:cxnSpLocks/>
            <a:stCxn id="47" idx="3"/>
            <a:endCxn id="35" idx="1"/>
          </p:cNvCxnSpPr>
          <p:nvPr/>
        </p:nvCxnSpPr>
        <p:spPr>
          <a:xfrm>
            <a:off x="3172033" y="2570079"/>
            <a:ext cx="834707" cy="1"/>
          </a:xfrm>
          <a:prstGeom prst="straightConnector1">
            <a:avLst/>
          </a:prstGeom>
          <a:ln>
            <a:solidFill>
              <a:schemeClr val="bg2">
                <a:lumMod val="10000"/>
              </a:schemeClr>
            </a:solidFill>
            <a:tailEnd type="triangle"/>
          </a:ln>
        </p:spPr>
        <p:style>
          <a:lnRef idx="1">
            <a:schemeClr val="dk1"/>
          </a:lnRef>
          <a:fillRef idx="0">
            <a:schemeClr val="dk1"/>
          </a:fillRef>
          <a:effectRef idx="0">
            <a:schemeClr val="dk1"/>
          </a:effectRef>
          <a:fontRef idx="minor">
            <a:schemeClr val="tx1"/>
          </a:fontRef>
        </p:style>
      </p:cxnSp>
      <p:cxnSp>
        <p:nvCxnSpPr>
          <p:cNvPr id="19" name="Straight Arrow Connector 18">
            <a:extLst>
              <a:ext uri="{FF2B5EF4-FFF2-40B4-BE49-F238E27FC236}">
                <a16:creationId xmlns:a16="http://schemas.microsoft.com/office/drawing/2014/main" id="{B150993A-E447-9329-CA7D-99549DE75FF3}"/>
              </a:ext>
            </a:extLst>
          </p:cNvPr>
          <p:cNvCxnSpPr>
            <a:cxnSpLocks/>
            <a:stCxn id="18" idx="3"/>
            <a:endCxn id="20" idx="1"/>
          </p:cNvCxnSpPr>
          <p:nvPr/>
        </p:nvCxnSpPr>
        <p:spPr>
          <a:xfrm flipV="1">
            <a:off x="1689239" y="4334029"/>
            <a:ext cx="875598" cy="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 name="Content Placeholder 2">
                <a:extLst>
                  <a:ext uri="{FF2B5EF4-FFF2-40B4-BE49-F238E27FC236}">
                    <a16:creationId xmlns:a16="http://schemas.microsoft.com/office/drawing/2014/main" id="{5715E807-B686-59D0-599B-8CA19F54CF17}"/>
                  </a:ext>
                </a:extLst>
              </p:cNvPr>
              <p:cNvSpPr txBox="1">
                <a:spLocks/>
              </p:cNvSpPr>
              <p:nvPr/>
            </p:nvSpPr>
            <p:spPr>
              <a:xfrm>
                <a:off x="2466440" y="4663281"/>
                <a:ext cx="3440858" cy="629230"/>
              </a:xfrm>
              <a:prstGeom prst="rect">
                <a:avLst/>
              </a:prstGeom>
            </p:spPr>
            <p:txBody>
              <a:bodyPr vert="horz" lIns="0" tIns="45720" rIns="0" bIns="45720" rtlCol="0">
                <a:normAutofit/>
              </a:bodyPr>
              <a:lstStyle>
                <a:lvl1pPr marL="342900" indent="-342900" algn="l" defTabSz="457200" rtl="0" eaLnBrk="1" fontAlgn="base" hangingPunct="1">
                  <a:spcBef>
                    <a:spcPct val="20000"/>
                  </a:spcBef>
                  <a:spcAft>
                    <a:spcPct val="0"/>
                  </a:spcAft>
                  <a:buClr>
                    <a:schemeClr val="bg2"/>
                  </a:buClr>
                  <a:buFont typeface="Wingdings" pitchFamily="2" charset="2"/>
                  <a:defRPr kern="1200" spc="20">
                    <a:solidFill>
                      <a:schemeClr val="tx1"/>
                    </a:solidFill>
                    <a:latin typeface="Arial"/>
                    <a:ea typeface="ＭＳ Ｐゴシック" charset="0"/>
                    <a:cs typeface="ＭＳ Ｐゴシック" charset="0"/>
                  </a:defRPr>
                </a:lvl1pPr>
                <a:lvl2pPr marL="288925" indent="-288925" algn="l" defTabSz="457200" rtl="0" eaLnBrk="1" fontAlgn="base" hangingPunct="1">
                  <a:spcBef>
                    <a:spcPct val="20000"/>
                  </a:spcBef>
                  <a:spcAft>
                    <a:spcPct val="0"/>
                  </a:spcAft>
                  <a:buClr>
                    <a:schemeClr val="bg2"/>
                  </a:buClr>
                  <a:buFont typeface="Wingdings" pitchFamily="2" charset="2"/>
                  <a:buChar char="§"/>
                  <a:defRPr kern="1200">
                    <a:solidFill>
                      <a:srgbClr val="595959"/>
                    </a:solidFill>
                    <a:latin typeface="Arial"/>
                    <a:ea typeface="ＭＳ Ｐゴシック" charset="0"/>
                    <a:cs typeface="+mn-cs"/>
                  </a:defRPr>
                </a:lvl2pPr>
                <a:lvl3pPr marL="569913" indent="-225425" algn="l" defTabSz="457200" rtl="0" eaLnBrk="1" fontAlgn="base" hangingPunct="1">
                  <a:spcBef>
                    <a:spcPct val="20000"/>
                  </a:spcBef>
                  <a:spcAft>
                    <a:spcPct val="0"/>
                  </a:spcAft>
                  <a:buClr>
                    <a:schemeClr val="bg2"/>
                  </a:buClr>
                  <a:buSzPct val="102000"/>
                  <a:buFont typeface="Source Sans Pro" panose="020F0502020204030204" pitchFamily="34" charset="0"/>
                  <a:buChar char="›"/>
                  <a:defRPr kern="1200">
                    <a:solidFill>
                      <a:srgbClr val="595959"/>
                    </a:solidFill>
                    <a:latin typeface="Arial"/>
                    <a:ea typeface="ＭＳ Ｐゴシック" charset="0"/>
                    <a:cs typeface="+mn-cs"/>
                  </a:defRPr>
                </a:lvl3pPr>
                <a:lvl4pPr marL="914400" indent="-227013" algn="l" defTabSz="457200" rtl="0" eaLnBrk="1" fontAlgn="base" hangingPunct="1">
                  <a:spcBef>
                    <a:spcPct val="20000"/>
                  </a:spcBef>
                  <a:spcAft>
                    <a:spcPct val="0"/>
                  </a:spcAft>
                  <a:buClr>
                    <a:schemeClr val="bg2"/>
                  </a:buClr>
                  <a:buFont typeface="Arial" panose="020B0604020202020204" pitchFamily="34" charset="0"/>
                  <a:buChar char="•"/>
                  <a:defRPr kern="1200">
                    <a:solidFill>
                      <a:srgbClr val="595959"/>
                    </a:solidFill>
                    <a:latin typeface="Arial"/>
                    <a:ea typeface="ＭＳ Ｐゴシック" charset="0"/>
                    <a:cs typeface="+mn-cs"/>
                  </a:defRPr>
                </a:lvl4pPr>
                <a:lvl5pPr marL="1258888" indent="-227013" algn="l" defTabSz="457200" rtl="0" eaLnBrk="1" fontAlgn="base" hangingPunct="1">
                  <a:spcBef>
                    <a:spcPct val="20000"/>
                  </a:spcBef>
                  <a:spcAft>
                    <a:spcPct val="0"/>
                  </a:spcAft>
                  <a:buClr>
                    <a:schemeClr val="bg2"/>
                  </a:buClr>
                  <a:buFont typeface="Source Sans Pro" panose="020F0502020204030204" pitchFamily="34" charset="0"/>
                  <a:buChar char="–"/>
                  <a:defRPr kern="1200">
                    <a:solidFill>
                      <a:srgbClr val="595959"/>
                    </a:solidFill>
                    <a:latin typeface="Arial"/>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4488" lvl="2" indent="0">
                  <a:spcBef>
                    <a:spcPts val="0"/>
                  </a:spcBef>
                  <a:spcAft>
                    <a:spcPts val="600"/>
                  </a:spcAft>
                  <a:buNone/>
                </a:pPr>
                <a:r>
                  <a:rPr lang="en-US" sz="1400" dirty="0">
                    <a:solidFill>
                      <a:schemeClr val="tx1"/>
                    </a:solidFill>
                  </a:rPr>
                  <a:t>Repeat for all age groups (</a:t>
                </a:r>
                <a14:m>
                  <m:oMath xmlns:m="http://schemas.openxmlformats.org/officeDocument/2006/math">
                    <m:r>
                      <a:rPr lang="en-US" sz="1400" i="1" dirty="0" smtClean="0">
                        <a:solidFill>
                          <a:schemeClr val="tx1"/>
                        </a:solidFill>
                        <a:latin typeface="Cambria Math" panose="02040503050406030204" pitchFamily="18" charset="0"/>
                      </a:rPr>
                      <m:t>𝑛</m:t>
                    </m:r>
                  </m:oMath>
                </a14:m>
                <a:r>
                  <a:rPr lang="en-US" sz="1400" dirty="0">
                    <a:solidFill>
                      <a:schemeClr val="tx1"/>
                    </a:solidFill>
                  </a:rPr>
                  <a:t>)</a:t>
                </a:r>
              </a:p>
            </p:txBody>
          </p:sp>
        </mc:Choice>
        <mc:Fallback xmlns="">
          <p:sp>
            <p:nvSpPr>
              <p:cNvPr id="2" name="Content Placeholder 2">
                <a:extLst>
                  <a:ext uri="{FF2B5EF4-FFF2-40B4-BE49-F238E27FC236}">
                    <a16:creationId xmlns:a16="http://schemas.microsoft.com/office/drawing/2014/main" id="{5715E807-B686-59D0-599B-8CA19F54CF17}"/>
                  </a:ext>
                </a:extLst>
              </p:cNvPr>
              <p:cNvSpPr txBox="1">
                <a:spLocks noRot="1" noChangeAspect="1" noMove="1" noResize="1" noEditPoints="1" noAdjustHandles="1" noChangeArrowheads="1" noChangeShapeType="1" noTextEdit="1"/>
              </p:cNvSpPr>
              <p:nvPr/>
            </p:nvSpPr>
            <p:spPr>
              <a:xfrm>
                <a:off x="2466440" y="4663281"/>
                <a:ext cx="3440858" cy="629230"/>
              </a:xfrm>
              <a:prstGeom prst="rect">
                <a:avLst/>
              </a:prstGeom>
              <a:blipFill>
                <a:blip r:embed="rId19"/>
                <a:stretch>
                  <a:fillRect t="-2000"/>
                </a:stretch>
              </a:blipFill>
            </p:spPr>
            <p:txBody>
              <a:bodyPr/>
              <a:lstStyle/>
              <a:p>
                <a:r>
                  <a:rPr lang="en-US">
                    <a:noFill/>
                  </a:rPr>
                  <a:t> </a:t>
                </a:r>
              </a:p>
            </p:txBody>
          </p:sp>
        </mc:Fallback>
      </mc:AlternateContent>
      <p:cxnSp>
        <p:nvCxnSpPr>
          <p:cNvPr id="11" name="Straight Arrow Connector 10">
            <a:extLst>
              <a:ext uri="{FF2B5EF4-FFF2-40B4-BE49-F238E27FC236}">
                <a16:creationId xmlns:a16="http://schemas.microsoft.com/office/drawing/2014/main" id="{AE0E5BBB-F917-76F4-6DCC-56625B36F0F9}"/>
              </a:ext>
            </a:extLst>
          </p:cNvPr>
          <p:cNvCxnSpPr>
            <a:cxnSpLocks/>
            <a:stCxn id="57" idx="2"/>
            <a:endCxn id="41" idx="0"/>
          </p:cNvCxnSpPr>
          <p:nvPr/>
        </p:nvCxnSpPr>
        <p:spPr>
          <a:xfrm flipH="1">
            <a:off x="1385644" y="1717899"/>
            <a:ext cx="1482792" cy="64218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8" name="Straight Arrow Connector 67">
            <a:extLst>
              <a:ext uri="{FF2B5EF4-FFF2-40B4-BE49-F238E27FC236}">
                <a16:creationId xmlns:a16="http://schemas.microsoft.com/office/drawing/2014/main" id="{F49009B3-61F3-7AB8-7D59-7627C51D72F3}"/>
              </a:ext>
            </a:extLst>
          </p:cNvPr>
          <p:cNvCxnSpPr>
            <a:cxnSpLocks/>
          </p:cNvCxnSpPr>
          <p:nvPr/>
        </p:nvCxnSpPr>
        <p:spPr>
          <a:xfrm flipH="1">
            <a:off x="2357935" y="2766298"/>
            <a:ext cx="506647" cy="280368"/>
          </a:xfrm>
          <a:prstGeom prst="straightConnector1">
            <a:avLst/>
          </a:prstGeom>
          <a:ln>
            <a:solidFill>
              <a:schemeClr val="bg2">
                <a:lumMod val="10000"/>
              </a:schemeClr>
            </a:solidFill>
            <a:prstDash val="dash"/>
            <a:tailEnd type="triangle"/>
          </a:ln>
        </p:spPr>
        <p:style>
          <a:lnRef idx="1">
            <a:schemeClr val="dk1"/>
          </a:lnRef>
          <a:fillRef idx="0">
            <a:schemeClr val="dk1"/>
          </a:fillRef>
          <a:effectRef idx="0">
            <a:schemeClr val="dk1"/>
          </a:effectRef>
          <a:fontRef idx="minor">
            <a:schemeClr val="tx1"/>
          </a:fontRef>
        </p:style>
      </p:cxnSp>
      <p:cxnSp>
        <p:nvCxnSpPr>
          <p:cNvPr id="71" name="Straight Arrow Connector 70">
            <a:extLst>
              <a:ext uri="{FF2B5EF4-FFF2-40B4-BE49-F238E27FC236}">
                <a16:creationId xmlns:a16="http://schemas.microsoft.com/office/drawing/2014/main" id="{539D7786-32F3-9C76-F206-32EA9FA65021}"/>
              </a:ext>
            </a:extLst>
          </p:cNvPr>
          <p:cNvCxnSpPr>
            <a:cxnSpLocks/>
          </p:cNvCxnSpPr>
          <p:nvPr/>
        </p:nvCxnSpPr>
        <p:spPr>
          <a:xfrm flipH="1">
            <a:off x="1340840" y="3907367"/>
            <a:ext cx="389287" cy="215423"/>
          </a:xfrm>
          <a:prstGeom prst="straightConnector1">
            <a:avLst/>
          </a:prstGeom>
          <a:ln>
            <a:solidFill>
              <a:schemeClr val="bg2">
                <a:lumMod val="10000"/>
              </a:schemeClr>
            </a:solidFill>
            <a:prstDash val="dash"/>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73" name="TextBox 72">
                <a:extLst>
                  <a:ext uri="{FF2B5EF4-FFF2-40B4-BE49-F238E27FC236}">
                    <a16:creationId xmlns:a16="http://schemas.microsoft.com/office/drawing/2014/main" id="{EFBF3C00-2DAA-5B00-33FF-F257329330F7}"/>
                  </a:ext>
                </a:extLst>
              </p:cNvPr>
              <p:cNvSpPr txBox="1"/>
              <p:nvPr/>
            </p:nvSpPr>
            <p:spPr>
              <a:xfrm>
                <a:off x="2222962" y="2732822"/>
                <a:ext cx="313422" cy="23686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900" b="0" i="1" smtClean="0">
                              <a:solidFill>
                                <a:schemeClr val="tx1"/>
                              </a:solidFill>
                              <a:latin typeface="Cambria Math" panose="02040503050406030204" pitchFamily="18" charset="0"/>
                            </a:rPr>
                          </m:ctrlPr>
                        </m:sSubPr>
                        <m:e>
                          <m:r>
                            <a:rPr lang="en-US" sz="900" b="0" i="1" smtClean="0">
                              <a:solidFill>
                                <a:schemeClr val="tx1"/>
                              </a:solidFill>
                              <a:latin typeface="Cambria Math" panose="02040503050406030204" pitchFamily="18" charset="0"/>
                            </a:rPr>
                            <m:t>𝛾</m:t>
                          </m:r>
                        </m:e>
                        <m:sub>
                          <m:r>
                            <a:rPr lang="en-US" sz="900" b="0" i="1" smtClean="0">
                              <a:solidFill>
                                <a:schemeClr val="tx1"/>
                              </a:solidFill>
                              <a:latin typeface="Cambria Math" panose="02040503050406030204" pitchFamily="18" charset="0"/>
                            </a:rPr>
                            <m:t>𝑖</m:t>
                          </m:r>
                          <m:r>
                            <a:rPr lang="en-US" sz="900" b="0" i="1" smtClean="0">
                              <a:solidFill>
                                <a:schemeClr val="tx1"/>
                              </a:solidFill>
                              <a:latin typeface="Cambria Math" panose="02040503050406030204" pitchFamily="18" charset="0"/>
                            </a:rPr>
                            <m:t>,1</m:t>
                          </m:r>
                        </m:sub>
                      </m:sSub>
                    </m:oMath>
                  </m:oMathPara>
                </a14:m>
                <a:endParaRPr lang="en-US" sz="900" dirty="0">
                  <a:solidFill>
                    <a:schemeClr val="tx1"/>
                  </a:solidFill>
                </a:endParaRPr>
              </a:p>
            </p:txBody>
          </p:sp>
        </mc:Choice>
        <mc:Fallback xmlns="">
          <p:sp>
            <p:nvSpPr>
              <p:cNvPr id="73" name="TextBox 72">
                <a:extLst>
                  <a:ext uri="{FF2B5EF4-FFF2-40B4-BE49-F238E27FC236}">
                    <a16:creationId xmlns:a16="http://schemas.microsoft.com/office/drawing/2014/main" id="{EFBF3C00-2DAA-5B00-33FF-F257329330F7}"/>
                  </a:ext>
                </a:extLst>
              </p:cNvPr>
              <p:cNvSpPr txBox="1">
                <a:spLocks noRot="1" noChangeAspect="1" noMove="1" noResize="1" noEditPoints="1" noAdjustHandles="1" noChangeArrowheads="1" noChangeShapeType="1" noTextEdit="1"/>
              </p:cNvSpPr>
              <p:nvPr/>
            </p:nvSpPr>
            <p:spPr>
              <a:xfrm>
                <a:off x="2222962" y="2732822"/>
                <a:ext cx="313422" cy="236860"/>
              </a:xfrm>
              <a:prstGeom prst="rect">
                <a:avLst/>
              </a:prstGeom>
              <a:blipFill>
                <a:blip r:embed="rId20"/>
                <a:stretch>
                  <a:fillRect/>
                </a:stretch>
              </a:blipFill>
            </p:spPr>
            <p:txBody>
              <a:bodyPr/>
              <a:lstStyle/>
              <a:p>
                <a:r>
                  <a:rPr lang="en-US">
                    <a:noFill/>
                  </a:rPr>
                  <a:t> </a:t>
                </a:r>
              </a:p>
            </p:txBody>
          </p:sp>
        </mc:Fallback>
      </mc:AlternateContent>
      <p:cxnSp>
        <p:nvCxnSpPr>
          <p:cNvPr id="76" name="Curved Connector 75">
            <a:extLst>
              <a:ext uri="{FF2B5EF4-FFF2-40B4-BE49-F238E27FC236}">
                <a16:creationId xmlns:a16="http://schemas.microsoft.com/office/drawing/2014/main" id="{114570B2-934D-B7AD-BEA5-4AFF172C2F14}"/>
              </a:ext>
            </a:extLst>
          </p:cNvPr>
          <p:cNvCxnSpPr>
            <a:cxnSpLocks/>
          </p:cNvCxnSpPr>
          <p:nvPr/>
        </p:nvCxnSpPr>
        <p:spPr>
          <a:xfrm rot="10800000" flipV="1">
            <a:off x="1864871" y="1718713"/>
            <a:ext cx="1093826" cy="840253"/>
          </a:xfrm>
          <a:prstGeom prst="curvedConnector2">
            <a:avLst/>
          </a:prstGeom>
          <a:ln>
            <a:solidFill>
              <a:schemeClr val="bg1">
                <a:lumMod val="50000"/>
              </a:schemeClr>
            </a:solidFill>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77" name="Curved Connector 76">
            <a:extLst>
              <a:ext uri="{FF2B5EF4-FFF2-40B4-BE49-F238E27FC236}">
                <a16:creationId xmlns:a16="http://schemas.microsoft.com/office/drawing/2014/main" id="{71E4F11C-7CB8-D90E-9E3A-6230FDAF4DD1}"/>
              </a:ext>
            </a:extLst>
          </p:cNvPr>
          <p:cNvCxnSpPr>
            <a:cxnSpLocks/>
          </p:cNvCxnSpPr>
          <p:nvPr/>
        </p:nvCxnSpPr>
        <p:spPr>
          <a:xfrm rot="10800000" flipV="1">
            <a:off x="1871705" y="1717900"/>
            <a:ext cx="972462" cy="2593231"/>
          </a:xfrm>
          <a:prstGeom prst="curvedConnector2">
            <a:avLst/>
          </a:prstGeom>
          <a:ln>
            <a:solidFill>
              <a:schemeClr val="bg1">
                <a:lumMod val="50000"/>
              </a:schemeClr>
            </a:solidFill>
            <a:prstDash val="lgDash"/>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8" name="TextBox 77">
                <a:extLst>
                  <a:ext uri="{FF2B5EF4-FFF2-40B4-BE49-F238E27FC236}">
                    <a16:creationId xmlns:a16="http://schemas.microsoft.com/office/drawing/2014/main" id="{3693CE08-FB57-17C8-69D4-7B8BF212ED88}"/>
                  </a:ext>
                </a:extLst>
              </p:cNvPr>
              <p:cNvSpPr txBox="1"/>
              <p:nvPr/>
            </p:nvSpPr>
            <p:spPr>
              <a:xfrm>
                <a:off x="1192445" y="3181476"/>
                <a:ext cx="331923" cy="23686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901" i="1" smtClean="0">
                              <a:solidFill>
                                <a:schemeClr val="bg1">
                                  <a:lumMod val="50000"/>
                                </a:schemeClr>
                              </a:solidFill>
                              <a:latin typeface="Cambria Math" panose="02040503050406030204" pitchFamily="18" charset="0"/>
                            </a:rPr>
                          </m:ctrlPr>
                        </m:sSubPr>
                        <m:e>
                          <m:r>
                            <a:rPr lang="en-US" sz="901" b="0" i="1" smtClean="0">
                              <a:solidFill>
                                <a:schemeClr val="bg1">
                                  <a:lumMod val="50000"/>
                                </a:schemeClr>
                              </a:solidFill>
                              <a:latin typeface="Cambria Math" panose="02040503050406030204" pitchFamily="18" charset="0"/>
                            </a:rPr>
                            <m:t>(1−</m:t>
                          </m:r>
                          <m:sSub>
                            <m:sSubPr>
                              <m:ctrlPr>
                                <a:rPr lang="en-US" sz="901" b="0" i="1" smtClean="0">
                                  <a:solidFill>
                                    <a:schemeClr val="bg1">
                                      <a:lumMod val="50000"/>
                                    </a:schemeClr>
                                  </a:solidFill>
                                  <a:latin typeface="Cambria Math" panose="02040503050406030204" pitchFamily="18" charset="0"/>
                                </a:rPr>
                              </m:ctrlPr>
                            </m:sSubPr>
                            <m:e>
                              <m:r>
                                <a:rPr lang="en-US" sz="901" b="0" i="1" smtClean="0">
                                  <a:solidFill>
                                    <a:schemeClr val="bg1">
                                      <a:lumMod val="50000"/>
                                    </a:schemeClr>
                                  </a:solidFill>
                                  <a:latin typeface="Cambria Math" panose="02040503050406030204" pitchFamily="18" charset="0"/>
                                </a:rPr>
                                <m:t>𝜂</m:t>
                              </m:r>
                            </m:e>
                            <m:sub>
                              <m:r>
                                <a:rPr lang="en-US" sz="901" b="0" i="1" smtClean="0">
                                  <a:solidFill>
                                    <a:schemeClr val="bg1">
                                      <a:lumMod val="50000"/>
                                    </a:schemeClr>
                                  </a:solidFill>
                                  <a:latin typeface="Cambria Math" panose="02040503050406030204" pitchFamily="18" charset="0"/>
                                </a:rPr>
                                <m:t>𝑖</m:t>
                              </m:r>
                              <m:r>
                                <a:rPr lang="en-US" sz="901" b="0" i="1" smtClean="0">
                                  <a:solidFill>
                                    <a:schemeClr val="bg1">
                                      <a:lumMod val="50000"/>
                                    </a:schemeClr>
                                  </a:solidFill>
                                  <a:latin typeface="Cambria Math" panose="02040503050406030204" pitchFamily="18" charset="0"/>
                                </a:rPr>
                                <m:t>,</m:t>
                              </m:r>
                              <m:r>
                                <a:rPr lang="en-US" sz="901" b="0" i="1" smtClean="0">
                                  <a:solidFill>
                                    <a:schemeClr val="bg1">
                                      <a:lumMod val="50000"/>
                                    </a:schemeClr>
                                  </a:solidFill>
                                  <a:latin typeface="Cambria Math" panose="02040503050406030204" pitchFamily="18" charset="0"/>
                                </a:rPr>
                                <m:t>𝑚</m:t>
                              </m:r>
                            </m:sub>
                          </m:sSub>
                          <m:r>
                            <a:rPr lang="en-US" sz="901" b="0" i="1" smtClean="0">
                              <a:solidFill>
                                <a:schemeClr val="bg1">
                                  <a:lumMod val="50000"/>
                                </a:schemeClr>
                              </a:solidFill>
                              <a:latin typeface="Cambria Math" panose="02040503050406030204" pitchFamily="18" charset="0"/>
                            </a:rPr>
                            <m:t>)</m:t>
                          </m:r>
                          <m:r>
                            <a:rPr lang="en-US" sz="901" i="1">
                              <a:solidFill>
                                <a:schemeClr val="bg1">
                                  <a:lumMod val="50000"/>
                                </a:schemeClr>
                              </a:solidFill>
                              <a:latin typeface="Cambria Math" panose="02040503050406030204" pitchFamily="18" charset="0"/>
                            </a:rPr>
                            <m:t>𝛽</m:t>
                          </m:r>
                        </m:e>
                        <m:sub>
                          <m:r>
                            <a:rPr lang="en-US" sz="901" b="0" i="1" smtClean="0">
                              <a:solidFill>
                                <a:schemeClr val="bg1">
                                  <a:lumMod val="50000"/>
                                </a:schemeClr>
                              </a:solidFill>
                              <a:latin typeface="Cambria Math" panose="02040503050406030204" pitchFamily="18" charset="0"/>
                            </a:rPr>
                            <m:t>𝑖𝑖</m:t>
                          </m:r>
                        </m:sub>
                      </m:sSub>
                    </m:oMath>
                  </m:oMathPara>
                </a14:m>
                <a:endParaRPr lang="en-US" sz="901" dirty="0">
                  <a:solidFill>
                    <a:schemeClr val="bg1">
                      <a:lumMod val="50000"/>
                    </a:schemeClr>
                  </a:solidFill>
                </a:endParaRPr>
              </a:p>
            </p:txBody>
          </p:sp>
        </mc:Choice>
        <mc:Fallback xmlns="">
          <p:sp>
            <p:nvSpPr>
              <p:cNvPr id="78" name="TextBox 77">
                <a:extLst>
                  <a:ext uri="{FF2B5EF4-FFF2-40B4-BE49-F238E27FC236}">
                    <a16:creationId xmlns:a16="http://schemas.microsoft.com/office/drawing/2014/main" id="{3693CE08-FB57-17C8-69D4-7B8BF212ED88}"/>
                  </a:ext>
                </a:extLst>
              </p:cNvPr>
              <p:cNvSpPr txBox="1">
                <a:spLocks noRot="1" noChangeAspect="1" noMove="1" noResize="1" noEditPoints="1" noAdjustHandles="1" noChangeArrowheads="1" noChangeShapeType="1" noTextEdit="1"/>
              </p:cNvSpPr>
              <p:nvPr/>
            </p:nvSpPr>
            <p:spPr>
              <a:xfrm>
                <a:off x="1192445" y="3181476"/>
                <a:ext cx="331923" cy="236860"/>
              </a:xfrm>
              <a:prstGeom prst="rect">
                <a:avLst/>
              </a:prstGeom>
              <a:blipFill>
                <a:blip r:embed="rId21"/>
                <a:stretch>
                  <a:fillRect r="-11481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4" name="TextBox 83">
                <a:extLst>
                  <a:ext uri="{FF2B5EF4-FFF2-40B4-BE49-F238E27FC236}">
                    <a16:creationId xmlns:a16="http://schemas.microsoft.com/office/drawing/2014/main" id="{F1C5F843-7767-72B1-B132-DDBB8DA4AF34}"/>
                  </a:ext>
                </a:extLst>
              </p:cNvPr>
              <p:cNvSpPr txBox="1"/>
              <p:nvPr/>
            </p:nvSpPr>
            <p:spPr>
              <a:xfrm>
                <a:off x="1238378" y="4700971"/>
                <a:ext cx="313422" cy="23686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900" b="0" i="1" smtClean="0">
                              <a:solidFill>
                                <a:schemeClr val="tx1"/>
                              </a:solidFill>
                              <a:latin typeface="Cambria Math" panose="02040503050406030204" pitchFamily="18" charset="0"/>
                            </a:rPr>
                          </m:ctrlPr>
                        </m:sSubPr>
                        <m:e>
                          <m:r>
                            <a:rPr lang="en-US" sz="900" b="0" i="1" smtClean="0">
                              <a:solidFill>
                                <a:schemeClr val="tx1"/>
                              </a:solidFill>
                              <a:latin typeface="Cambria Math" panose="02040503050406030204" pitchFamily="18" charset="0"/>
                            </a:rPr>
                            <m:t>𝛾</m:t>
                          </m:r>
                        </m:e>
                        <m:sub>
                          <m:r>
                            <a:rPr lang="en-US" sz="900" b="0" i="1" smtClean="0">
                              <a:solidFill>
                                <a:schemeClr val="tx1"/>
                              </a:solidFill>
                              <a:latin typeface="Cambria Math" panose="02040503050406030204" pitchFamily="18" charset="0"/>
                            </a:rPr>
                            <m:t>𝑖</m:t>
                          </m:r>
                          <m:r>
                            <a:rPr lang="en-US" sz="900" b="0" i="1" smtClean="0">
                              <a:solidFill>
                                <a:schemeClr val="tx1"/>
                              </a:solidFill>
                              <a:latin typeface="Cambria Math" panose="02040503050406030204" pitchFamily="18" charset="0"/>
                            </a:rPr>
                            <m:t>,</m:t>
                          </m:r>
                          <m:r>
                            <a:rPr lang="en-US" sz="900" b="0" i="1" smtClean="0">
                              <a:solidFill>
                                <a:schemeClr val="tx1"/>
                              </a:solidFill>
                              <a:latin typeface="Cambria Math" panose="02040503050406030204" pitchFamily="18" charset="0"/>
                            </a:rPr>
                            <m:t>𝑚</m:t>
                          </m:r>
                        </m:sub>
                      </m:sSub>
                    </m:oMath>
                  </m:oMathPara>
                </a14:m>
                <a:endParaRPr lang="en-US" sz="900" dirty="0">
                  <a:solidFill>
                    <a:schemeClr val="tx1"/>
                  </a:solidFill>
                </a:endParaRPr>
              </a:p>
            </p:txBody>
          </p:sp>
        </mc:Choice>
        <mc:Fallback xmlns="">
          <p:sp>
            <p:nvSpPr>
              <p:cNvPr id="84" name="TextBox 83">
                <a:extLst>
                  <a:ext uri="{FF2B5EF4-FFF2-40B4-BE49-F238E27FC236}">
                    <a16:creationId xmlns:a16="http://schemas.microsoft.com/office/drawing/2014/main" id="{F1C5F843-7767-72B1-B132-DDBB8DA4AF34}"/>
                  </a:ext>
                </a:extLst>
              </p:cNvPr>
              <p:cNvSpPr txBox="1">
                <a:spLocks noRot="1" noChangeAspect="1" noMove="1" noResize="1" noEditPoints="1" noAdjustHandles="1" noChangeArrowheads="1" noChangeShapeType="1" noTextEdit="1"/>
              </p:cNvSpPr>
              <p:nvPr/>
            </p:nvSpPr>
            <p:spPr>
              <a:xfrm>
                <a:off x="1238378" y="4700971"/>
                <a:ext cx="313422" cy="236860"/>
              </a:xfrm>
              <a:prstGeom prst="rect">
                <a:avLst/>
              </a:prstGeom>
              <a:blipFill>
                <a:blip r:embed="rId22"/>
                <a:stretch>
                  <a:fillRect/>
                </a:stretch>
              </a:blipFill>
            </p:spPr>
            <p:txBody>
              <a:bodyPr/>
              <a:lstStyle/>
              <a:p>
                <a:r>
                  <a:rPr lang="en-US">
                    <a:noFill/>
                  </a:rPr>
                  <a:t> </a:t>
                </a:r>
              </a:p>
            </p:txBody>
          </p:sp>
        </mc:Fallback>
      </mc:AlternateContent>
      <p:cxnSp>
        <p:nvCxnSpPr>
          <p:cNvPr id="85" name="Curved Connector 84">
            <a:extLst>
              <a:ext uri="{FF2B5EF4-FFF2-40B4-BE49-F238E27FC236}">
                <a16:creationId xmlns:a16="http://schemas.microsoft.com/office/drawing/2014/main" id="{2ACC42ED-258F-CE5D-3DCA-53830E399295}"/>
              </a:ext>
            </a:extLst>
          </p:cNvPr>
          <p:cNvCxnSpPr>
            <a:cxnSpLocks/>
          </p:cNvCxnSpPr>
          <p:nvPr/>
        </p:nvCxnSpPr>
        <p:spPr>
          <a:xfrm rot="8400000">
            <a:off x="1475052" y="4041108"/>
            <a:ext cx="1188720" cy="1005840"/>
          </a:xfrm>
          <a:prstGeom prst="curvedConnector2">
            <a:avLst/>
          </a:prstGeom>
          <a:ln>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10" name="Rounded Rectangle 9">
            <a:extLst>
              <a:ext uri="{FF2B5EF4-FFF2-40B4-BE49-F238E27FC236}">
                <a16:creationId xmlns:a16="http://schemas.microsoft.com/office/drawing/2014/main" id="{C42A81EA-8E38-87E5-A88D-ACCCAFAEC5E9}"/>
              </a:ext>
            </a:extLst>
          </p:cNvPr>
          <p:cNvSpPr/>
          <p:nvPr/>
        </p:nvSpPr>
        <p:spPr>
          <a:xfrm>
            <a:off x="1686956" y="1715836"/>
            <a:ext cx="492746" cy="236860"/>
          </a:xfrm>
          <a:prstGeom prst="roundRect">
            <a:avLst/>
          </a:prstGeom>
          <a:solidFill>
            <a:srgbClr val="FF0000">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Rounded Rectangle 12">
            <a:extLst>
              <a:ext uri="{FF2B5EF4-FFF2-40B4-BE49-F238E27FC236}">
                <a16:creationId xmlns:a16="http://schemas.microsoft.com/office/drawing/2014/main" id="{D57CF6F0-0049-CE58-F350-1602C8609B84}"/>
              </a:ext>
            </a:extLst>
          </p:cNvPr>
          <p:cNvSpPr/>
          <p:nvPr/>
        </p:nvSpPr>
        <p:spPr>
          <a:xfrm>
            <a:off x="1279906" y="3184208"/>
            <a:ext cx="492746" cy="236860"/>
          </a:xfrm>
          <a:prstGeom prst="roundRect">
            <a:avLst/>
          </a:prstGeom>
          <a:solidFill>
            <a:srgbClr val="FF0000">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49E1AD54-73E8-76BD-CF8A-BF2FB7382447}"/>
                  </a:ext>
                </a:extLst>
              </p:cNvPr>
              <p:cNvSpPr txBox="1"/>
              <p:nvPr/>
            </p:nvSpPr>
            <p:spPr>
              <a:xfrm>
                <a:off x="1419706" y="3654555"/>
                <a:ext cx="313422" cy="23686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900" b="0" i="1" smtClean="0">
                              <a:solidFill>
                                <a:schemeClr val="tx1"/>
                              </a:solidFill>
                              <a:latin typeface="Cambria Math" panose="02040503050406030204" pitchFamily="18" charset="0"/>
                            </a:rPr>
                          </m:ctrlPr>
                        </m:sSubPr>
                        <m:e>
                          <m:r>
                            <a:rPr lang="en-US" sz="900" b="0" i="1" smtClean="0">
                              <a:solidFill>
                                <a:schemeClr val="tx1"/>
                              </a:solidFill>
                              <a:latin typeface="Cambria Math" panose="02040503050406030204" pitchFamily="18" charset="0"/>
                            </a:rPr>
                            <m:t>𝛾</m:t>
                          </m:r>
                        </m:e>
                        <m:sub>
                          <m:r>
                            <a:rPr lang="en-US" sz="900" b="0" i="1" smtClean="0">
                              <a:solidFill>
                                <a:schemeClr val="tx1"/>
                              </a:solidFill>
                              <a:latin typeface="Cambria Math" panose="02040503050406030204" pitchFamily="18" charset="0"/>
                            </a:rPr>
                            <m:t>𝑖</m:t>
                          </m:r>
                          <m:r>
                            <a:rPr lang="en-US" sz="900" b="0" i="1" smtClean="0">
                              <a:solidFill>
                                <a:schemeClr val="tx1"/>
                              </a:solidFill>
                              <a:latin typeface="Cambria Math" panose="02040503050406030204" pitchFamily="18" charset="0"/>
                            </a:rPr>
                            <m:t>,</m:t>
                          </m:r>
                          <m:r>
                            <a:rPr lang="en-US" sz="900" b="0" i="1" smtClean="0">
                              <a:solidFill>
                                <a:schemeClr val="tx1"/>
                              </a:solidFill>
                              <a:latin typeface="Cambria Math" panose="02040503050406030204" pitchFamily="18" charset="0"/>
                            </a:rPr>
                            <m:t>𝑚</m:t>
                          </m:r>
                          <m:r>
                            <a:rPr lang="en-US" sz="900" b="0" i="1" smtClean="0">
                              <a:solidFill>
                                <a:schemeClr val="tx1"/>
                              </a:solidFill>
                              <a:latin typeface="Cambria Math" panose="02040503050406030204" pitchFamily="18" charset="0"/>
                            </a:rPr>
                            <m:t>−1</m:t>
                          </m:r>
                        </m:sub>
                      </m:sSub>
                    </m:oMath>
                  </m:oMathPara>
                </a14:m>
                <a:endParaRPr lang="en-US" sz="900" dirty="0">
                  <a:solidFill>
                    <a:schemeClr val="tx1"/>
                  </a:solidFill>
                </a:endParaRPr>
              </a:p>
            </p:txBody>
          </p:sp>
        </mc:Choice>
        <mc:Fallback xmlns="">
          <p:sp>
            <p:nvSpPr>
              <p:cNvPr id="15" name="TextBox 14">
                <a:extLst>
                  <a:ext uri="{FF2B5EF4-FFF2-40B4-BE49-F238E27FC236}">
                    <a16:creationId xmlns:a16="http://schemas.microsoft.com/office/drawing/2014/main" id="{49E1AD54-73E8-76BD-CF8A-BF2FB7382447}"/>
                  </a:ext>
                </a:extLst>
              </p:cNvPr>
              <p:cNvSpPr txBox="1">
                <a:spLocks noRot="1" noChangeAspect="1" noMove="1" noResize="1" noEditPoints="1" noAdjustHandles="1" noChangeArrowheads="1" noChangeShapeType="1" noTextEdit="1"/>
              </p:cNvSpPr>
              <p:nvPr/>
            </p:nvSpPr>
            <p:spPr>
              <a:xfrm>
                <a:off x="1419706" y="3654555"/>
                <a:ext cx="313422" cy="236860"/>
              </a:xfrm>
              <a:prstGeom prst="rect">
                <a:avLst/>
              </a:prstGeom>
              <a:blipFill>
                <a:blip r:embed="rId23"/>
                <a:stretch>
                  <a:fillRect r="-3076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F02BF516-DBCF-D08A-15FD-08BDD247F895}"/>
                  </a:ext>
                </a:extLst>
              </p:cNvPr>
              <p:cNvSpPr txBox="1"/>
              <p:nvPr/>
            </p:nvSpPr>
            <p:spPr>
              <a:xfrm>
                <a:off x="1438070" y="2000867"/>
                <a:ext cx="313422" cy="23686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900" b="0" i="1" smtClean="0">
                              <a:solidFill>
                                <a:schemeClr val="tx1"/>
                              </a:solidFill>
                              <a:latin typeface="Cambria Math" panose="02040503050406030204" pitchFamily="18" charset="0"/>
                            </a:rPr>
                          </m:ctrlPr>
                        </m:sSubPr>
                        <m:e>
                          <m:r>
                            <a:rPr lang="en-US" sz="900" b="0" i="1" smtClean="0">
                              <a:solidFill>
                                <a:schemeClr val="tx1"/>
                              </a:solidFill>
                              <a:latin typeface="Cambria Math" panose="02040503050406030204" pitchFamily="18" charset="0"/>
                            </a:rPr>
                            <m:t>𝛾</m:t>
                          </m:r>
                        </m:e>
                        <m:sub>
                          <m:r>
                            <a:rPr lang="en-US" sz="900" b="0" i="1" smtClean="0">
                              <a:solidFill>
                                <a:schemeClr val="tx1"/>
                              </a:solidFill>
                              <a:latin typeface="Cambria Math" panose="02040503050406030204" pitchFamily="18" charset="0"/>
                            </a:rPr>
                            <m:t>𝑖</m:t>
                          </m:r>
                          <m:r>
                            <a:rPr lang="en-US" sz="900" b="0" i="1" smtClean="0">
                              <a:solidFill>
                                <a:schemeClr val="tx1"/>
                              </a:solidFill>
                              <a:latin typeface="Cambria Math" panose="02040503050406030204" pitchFamily="18" charset="0"/>
                            </a:rPr>
                            <m:t>,0</m:t>
                          </m:r>
                        </m:sub>
                      </m:sSub>
                    </m:oMath>
                  </m:oMathPara>
                </a14:m>
                <a:endParaRPr lang="en-US" sz="900" dirty="0">
                  <a:solidFill>
                    <a:schemeClr val="tx1"/>
                  </a:solidFill>
                </a:endParaRPr>
              </a:p>
            </p:txBody>
          </p:sp>
        </mc:Choice>
        <mc:Fallback xmlns="">
          <p:sp>
            <p:nvSpPr>
              <p:cNvPr id="16" name="TextBox 15">
                <a:extLst>
                  <a:ext uri="{FF2B5EF4-FFF2-40B4-BE49-F238E27FC236}">
                    <a16:creationId xmlns:a16="http://schemas.microsoft.com/office/drawing/2014/main" id="{F02BF516-DBCF-D08A-15FD-08BDD247F895}"/>
                  </a:ext>
                </a:extLst>
              </p:cNvPr>
              <p:cNvSpPr txBox="1">
                <a:spLocks noRot="1" noChangeAspect="1" noMove="1" noResize="1" noEditPoints="1" noAdjustHandles="1" noChangeArrowheads="1" noChangeShapeType="1" noTextEdit="1"/>
              </p:cNvSpPr>
              <p:nvPr/>
            </p:nvSpPr>
            <p:spPr>
              <a:xfrm>
                <a:off x="1438070" y="2000867"/>
                <a:ext cx="313422" cy="236860"/>
              </a:xfrm>
              <a:prstGeom prst="rect">
                <a:avLst/>
              </a:prstGeom>
              <a:blipFill>
                <a:blip r:embed="rId2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415882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2">
                                            <p:txEl>
                                              <p:pRg st="1" end="1"/>
                                            </p:txEl>
                                          </p:spTgt>
                                        </p:tgtEl>
                                        <p:attrNameLst>
                                          <p:attrName>style.visibility</p:attrName>
                                        </p:attrNameLst>
                                      </p:cBhvr>
                                      <p:to>
                                        <p:strVal val="visible"/>
                                      </p:to>
                                    </p:set>
                                  </p:childTnLst>
                                </p:cTn>
                              </p:par>
                              <p:par>
                                <p:cTn id="31" presetID="1" presetClass="exit" presetSubtype="0" fill="hold" grpId="1" nodeType="withEffect">
                                  <p:stCondLst>
                                    <p:cond delay="0"/>
                                  </p:stCondLst>
                                  <p:childTnLst>
                                    <p:set>
                                      <p:cBhvr>
                                        <p:cTn id="32" dur="1" fill="hold">
                                          <p:stCondLst>
                                            <p:cond delay="0"/>
                                          </p:stCondLst>
                                        </p:cTn>
                                        <p:tgtEl>
                                          <p:spTgt spid="10"/>
                                        </p:tgtEl>
                                        <p:attrNameLst>
                                          <p:attrName>style.visibility</p:attrName>
                                        </p:attrNameLst>
                                      </p:cBhvr>
                                      <p:to>
                                        <p:strVal val="hidden"/>
                                      </p:to>
                                    </p:set>
                                  </p:childTnLst>
                                </p:cTn>
                              </p:par>
                              <p:par>
                                <p:cTn id="33" presetID="1" presetClass="exit" presetSubtype="0" fill="hold" grpId="1" nodeType="withEffect">
                                  <p:stCondLst>
                                    <p:cond delay="0"/>
                                  </p:stCondLst>
                                  <p:childTnLst>
                                    <p:set>
                                      <p:cBhvr>
                                        <p:cTn id="34" dur="1" fill="hold">
                                          <p:stCondLst>
                                            <p:cond delay="0"/>
                                          </p:stCondLst>
                                        </p:cTn>
                                        <p:tgtEl>
                                          <p:spTgt spid="13"/>
                                        </p:tgtEl>
                                        <p:attrNameLst>
                                          <p:attrName>style.visibility</p:attrName>
                                        </p:attrNameLst>
                                      </p:cBhvr>
                                      <p:to>
                                        <p:strVal val="hidden"/>
                                      </p:to>
                                    </p:set>
                                  </p:childTnLst>
                                </p:cTn>
                              </p:par>
                              <p:par>
                                <p:cTn id="35" presetID="1" presetClass="entr" presetSubtype="0" fill="hold" nodeType="withEffect">
                                  <p:stCondLst>
                                    <p:cond delay="0"/>
                                  </p:stCondLst>
                                  <p:childTnLst>
                                    <p:set>
                                      <p:cBhvr>
                                        <p:cTn id="36" dur="1" fill="hold">
                                          <p:stCondLst>
                                            <p:cond delay="0"/>
                                          </p:stCondLst>
                                        </p:cTn>
                                        <p:tgtEl>
                                          <p:spTgt spid="8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6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55" grpId="0"/>
      <p:bldP spid="65" grpId="0" animBg="1"/>
      <p:bldP spid="66" grpId="0"/>
      <p:bldP spid="78" grpId="0"/>
      <p:bldP spid="10" grpId="0" animBg="1"/>
      <p:bldP spid="10" grpId="1" animBg="1"/>
      <p:bldP spid="13" grpId="0" animBg="1"/>
      <p:bldP spid="13"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3" name="Content Placeholder 2">
                <a:extLst>
                  <a:ext uri="{FF2B5EF4-FFF2-40B4-BE49-F238E27FC236}">
                    <a16:creationId xmlns:a16="http://schemas.microsoft.com/office/drawing/2014/main" id="{827E9291-E1FE-9B76-E23E-708CAA0D0631}"/>
                  </a:ext>
                </a:extLst>
              </p:cNvPr>
              <p:cNvSpPr txBox="1">
                <a:spLocks/>
              </p:cNvSpPr>
              <p:nvPr/>
            </p:nvSpPr>
            <p:spPr>
              <a:xfrm>
                <a:off x="4886564" y="1170378"/>
                <a:ext cx="3655857" cy="3752576"/>
              </a:xfrm>
              <a:prstGeom prst="rect">
                <a:avLst/>
              </a:prstGeom>
            </p:spPr>
            <p:txBody>
              <a:bodyPr vert="horz" lIns="0" tIns="45720" rIns="0" bIns="45720" rtlCol="0">
                <a:normAutofit/>
              </a:bodyPr>
              <a:lstStyle>
                <a:lvl1pPr marL="342900" indent="-342900" algn="l" defTabSz="457200" rtl="0" eaLnBrk="1" fontAlgn="base" hangingPunct="1">
                  <a:spcBef>
                    <a:spcPct val="20000"/>
                  </a:spcBef>
                  <a:spcAft>
                    <a:spcPct val="0"/>
                  </a:spcAft>
                  <a:buClr>
                    <a:schemeClr val="bg2"/>
                  </a:buClr>
                  <a:buFont typeface="Wingdings" pitchFamily="2" charset="2"/>
                  <a:defRPr kern="1200" spc="20">
                    <a:solidFill>
                      <a:schemeClr val="tx1"/>
                    </a:solidFill>
                    <a:latin typeface="Arial"/>
                    <a:ea typeface="ＭＳ Ｐゴシック" charset="0"/>
                    <a:cs typeface="ＭＳ Ｐゴシック" charset="0"/>
                  </a:defRPr>
                </a:lvl1pPr>
                <a:lvl2pPr marL="288925" indent="-288925" algn="l" defTabSz="457200" rtl="0" eaLnBrk="1" fontAlgn="base" hangingPunct="1">
                  <a:spcBef>
                    <a:spcPct val="20000"/>
                  </a:spcBef>
                  <a:spcAft>
                    <a:spcPct val="0"/>
                  </a:spcAft>
                  <a:buClr>
                    <a:schemeClr val="bg2"/>
                  </a:buClr>
                  <a:buFont typeface="Wingdings" pitchFamily="2" charset="2"/>
                  <a:buChar char="§"/>
                  <a:defRPr kern="1200">
                    <a:solidFill>
                      <a:srgbClr val="595959"/>
                    </a:solidFill>
                    <a:latin typeface="Arial"/>
                    <a:ea typeface="ＭＳ Ｐゴシック" charset="0"/>
                    <a:cs typeface="+mn-cs"/>
                  </a:defRPr>
                </a:lvl2pPr>
                <a:lvl3pPr marL="569913" indent="-225425" algn="l" defTabSz="457200" rtl="0" eaLnBrk="1" fontAlgn="base" hangingPunct="1">
                  <a:spcBef>
                    <a:spcPct val="20000"/>
                  </a:spcBef>
                  <a:spcAft>
                    <a:spcPct val="0"/>
                  </a:spcAft>
                  <a:buClr>
                    <a:schemeClr val="bg2"/>
                  </a:buClr>
                  <a:buSzPct val="102000"/>
                  <a:buFont typeface="Source Sans Pro" panose="020F0502020204030204" pitchFamily="34" charset="0"/>
                  <a:buChar char="›"/>
                  <a:defRPr kern="1200">
                    <a:solidFill>
                      <a:srgbClr val="595959"/>
                    </a:solidFill>
                    <a:latin typeface="Arial"/>
                    <a:ea typeface="ＭＳ Ｐゴシック" charset="0"/>
                    <a:cs typeface="+mn-cs"/>
                  </a:defRPr>
                </a:lvl3pPr>
                <a:lvl4pPr marL="914400" indent="-227013" algn="l" defTabSz="457200" rtl="0" eaLnBrk="1" fontAlgn="base" hangingPunct="1">
                  <a:spcBef>
                    <a:spcPct val="20000"/>
                  </a:spcBef>
                  <a:spcAft>
                    <a:spcPct val="0"/>
                  </a:spcAft>
                  <a:buClr>
                    <a:schemeClr val="bg2"/>
                  </a:buClr>
                  <a:buFont typeface="Arial" panose="020B0604020202020204" pitchFamily="34" charset="0"/>
                  <a:buChar char="•"/>
                  <a:defRPr kern="1200">
                    <a:solidFill>
                      <a:srgbClr val="595959"/>
                    </a:solidFill>
                    <a:latin typeface="Arial"/>
                    <a:ea typeface="ＭＳ Ｐゴシック" charset="0"/>
                    <a:cs typeface="+mn-cs"/>
                  </a:defRPr>
                </a:lvl4pPr>
                <a:lvl5pPr marL="1258888" indent="-227013" algn="l" defTabSz="457200" rtl="0" eaLnBrk="1" fontAlgn="base" hangingPunct="1">
                  <a:spcBef>
                    <a:spcPct val="20000"/>
                  </a:spcBef>
                  <a:spcAft>
                    <a:spcPct val="0"/>
                  </a:spcAft>
                  <a:buClr>
                    <a:schemeClr val="bg2"/>
                  </a:buClr>
                  <a:buFont typeface="Source Sans Pro" panose="020F0502020204030204" pitchFamily="34" charset="0"/>
                  <a:buChar char="–"/>
                  <a:defRPr kern="1200">
                    <a:solidFill>
                      <a:srgbClr val="595959"/>
                    </a:solidFill>
                    <a:latin typeface="Arial"/>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spcBef>
                    <a:spcPts val="0"/>
                  </a:spcBef>
                  <a:spcAft>
                    <a:spcPts val="600"/>
                  </a:spcAft>
                  <a:buClr>
                    <a:srgbClr val="25355A"/>
                  </a:buClr>
                  <a:buFont typeface="Arial" panose="020B0604020202020204" pitchFamily="34" charset="0"/>
                  <a:buChar char="•"/>
                </a:pPr>
                <a:r>
                  <a:rPr lang="en-US" sz="1600" dirty="0">
                    <a:solidFill>
                      <a:schemeClr val="tx1"/>
                    </a:solidFill>
                  </a:rPr>
                  <a:t>Allocation of vaccines over </a:t>
                </a:r>
                <a14:m>
                  <m:oMath xmlns:m="http://schemas.openxmlformats.org/officeDocument/2006/math">
                    <m:r>
                      <m:rPr>
                        <m:sty m:val="p"/>
                      </m:rPr>
                      <a:rPr lang="en-US" sz="1600" b="0" i="0" dirty="0" smtClean="0">
                        <a:solidFill>
                          <a:schemeClr val="tx1"/>
                        </a:solidFill>
                        <a:latin typeface="Cambria Math" panose="02040503050406030204" pitchFamily="18" charset="0"/>
                      </a:rPr>
                      <m:t>T</m:t>
                    </m:r>
                  </m:oMath>
                </a14:m>
                <a:r>
                  <a:rPr lang="en-US" sz="1600" dirty="0">
                    <a:solidFill>
                      <a:schemeClr val="tx1"/>
                    </a:solidFill>
                  </a:rPr>
                  <a:t> periods</a:t>
                </a:r>
              </a:p>
              <a:p>
                <a:pPr lvl="1">
                  <a:spcBef>
                    <a:spcPts val="0"/>
                  </a:spcBef>
                  <a:spcAft>
                    <a:spcPts val="600"/>
                  </a:spcAft>
                  <a:buClr>
                    <a:srgbClr val="25355A"/>
                  </a:buClr>
                  <a:buFont typeface="Arial" panose="020B0604020202020204" pitchFamily="34" charset="0"/>
                  <a:buChar char="•"/>
                </a:pPr>
                <a:endParaRPr lang="en-US" sz="1600" dirty="0">
                  <a:solidFill>
                    <a:schemeClr val="tx1"/>
                  </a:solidFill>
                </a:endParaRPr>
              </a:p>
              <a:p>
                <a:pPr lvl="1">
                  <a:spcBef>
                    <a:spcPts val="0"/>
                  </a:spcBef>
                  <a:spcAft>
                    <a:spcPts val="600"/>
                  </a:spcAft>
                  <a:buClr>
                    <a:srgbClr val="25355A"/>
                  </a:buClr>
                  <a:buFont typeface="Arial" panose="020B0604020202020204" pitchFamily="34" charset="0"/>
                  <a:buChar char="•"/>
                </a:pPr>
                <a:endParaRPr lang="en-US" sz="2400" dirty="0">
                  <a:solidFill>
                    <a:schemeClr val="tx1"/>
                  </a:solidFill>
                </a:endParaRPr>
              </a:p>
              <a:p>
                <a:pPr lvl="1">
                  <a:spcBef>
                    <a:spcPts val="0"/>
                  </a:spcBef>
                  <a:spcAft>
                    <a:spcPts val="600"/>
                  </a:spcAft>
                  <a:buClr>
                    <a:srgbClr val="25355A"/>
                  </a:buClr>
                  <a:buFont typeface="Arial" panose="020B0604020202020204" pitchFamily="34" charset="0"/>
                  <a:buChar char="•"/>
                </a:pPr>
                <a:r>
                  <a:rPr lang="en-US" sz="1600" dirty="0">
                    <a:solidFill>
                      <a:schemeClr val="tx1"/>
                    </a:solidFill>
                  </a:rPr>
                  <a:t>Vaccination at time period 𝜏: </a:t>
                </a:r>
              </a:p>
              <a:p>
                <a:pPr marL="0" lvl="1" indent="0">
                  <a:spcBef>
                    <a:spcPts val="0"/>
                  </a:spcBef>
                  <a:spcAft>
                    <a:spcPts val="600"/>
                  </a:spcAft>
                  <a:buClr>
                    <a:srgbClr val="25355A"/>
                  </a:buClr>
                  <a:buNone/>
                </a:pPr>
                <a14:m>
                  <m:oMathPara xmlns:m="http://schemas.openxmlformats.org/officeDocument/2006/math">
                    <m:oMathParaPr>
                      <m:jc m:val="centerGroup"/>
                    </m:oMathParaPr>
                    <m:oMath xmlns:m="http://schemas.openxmlformats.org/officeDocument/2006/math">
                      <m:sSub>
                        <m:sSubPr>
                          <m:ctrlPr>
                            <a:rPr lang="en-US" sz="1600" b="0" i="1" dirty="0" smtClean="0">
                              <a:solidFill>
                                <a:schemeClr val="tx1"/>
                              </a:solidFill>
                              <a:latin typeface="Cambria Math" panose="02040503050406030204" pitchFamily="18" charset="0"/>
                              <a:cs typeface="Arial" panose="020B0604020202020204" pitchFamily="34" charset="0"/>
                            </a:rPr>
                          </m:ctrlPr>
                        </m:sSubPr>
                        <m:e>
                          <m:d>
                            <m:dPr>
                              <m:begChr m:val="["/>
                              <m:endChr m:val="]"/>
                              <m:ctrlPr>
                                <a:rPr lang="en-US" sz="1600" b="0" i="1" dirty="0" smtClean="0">
                                  <a:solidFill>
                                    <a:schemeClr val="tx1"/>
                                  </a:solidFill>
                                  <a:latin typeface="Cambria Math" panose="02040503050406030204" pitchFamily="18" charset="0"/>
                                  <a:cs typeface="Arial" panose="020B0604020202020204" pitchFamily="34" charset="0"/>
                                </a:rPr>
                              </m:ctrlPr>
                            </m:dPr>
                            <m:e>
                              <m:sSub>
                                <m:sSubPr>
                                  <m:ctrlPr>
                                    <a:rPr lang="en-US" sz="1600" i="1" dirty="0">
                                      <a:solidFill>
                                        <a:schemeClr val="tx1"/>
                                      </a:solidFill>
                                      <a:latin typeface="Cambria Math" panose="02040503050406030204" pitchFamily="18" charset="0"/>
                                      <a:cs typeface="Arial" panose="020B0604020202020204" pitchFamily="34" charset="0"/>
                                    </a:rPr>
                                  </m:ctrlPr>
                                </m:sSubPr>
                                <m:e>
                                  <m:r>
                                    <a:rPr lang="en-US" sz="1600" b="0" i="1" dirty="0" smtClean="0">
                                      <a:solidFill>
                                        <a:schemeClr val="tx1"/>
                                      </a:solidFill>
                                      <a:latin typeface="Cambria Math" panose="02040503050406030204" pitchFamily="18" charset="0"/>
                                      <a:cs typeface="Arial" panose="020B0604020202020204" pitchFamily="34" charset="0"/>
                                    </a:rPr>
                                    <m:t>𝑉</m:t>
                                  </m:r>
                                </m:e>
                                <m:sub>
                                  <m:r>
                                    <a:rPr lang="en-US" sz="1600" i="1" dirty="0">
                                      <a:solidFill>
                                        <a:schemeClr val="tx1"/>
                                      </a:solidFill>
                                      <a:latin typeface="Cambria Math" panose="02040503050406030204" pitchFamily="18" charset="0"/>
                                      <a:cs typeface="Arial" panose="020B0604020202020204" pitchFamily="34" charset="0"/>
                                    </a:rPr>
                                    <m:t>𝝉</m:t>
                                  </m:r>
                                </m:sub>
                              </m:sSub>
                            </m:e>
                          </m:d>
                        </m:e>
                        <m:sub>
                          <m:r>
                            <a:rPr lang="en-US" sz="1600" b="0" i="1" dirty="0" smtClean="0">
                              <a:solidFill>
                                <a:schemeClr val="tx1"/>
                              </a:solidFill>
                              <a:latin typeface="Cambria Math" panose="02040503050406030204" pitchFamily="18" charset="0"/>
                              <a:cs typeface="Arial" panose="020B0604020202020204" pitchFamily="34" charset="0"/>
                            </a:rPr>
                            <m:t>𝑖</m:t>
                          </m:r>
                          <m:r>
                            <a:rPr lang="en-US" sz="1600" b="0" i="1" dirty="0" smtClean="0">
                              <a:solidFill>
                                <a:schemeClr val="tx1"/>
                              </a:solidFill>
                              <a:latin typeface="Cambria Math" panose="02040503050406030204" pitchFamily="18" charset="0"/>
                              <a:cs typeface="Arial" panose="020B0604020202020204" pitchFamily="34" charset="0"/>
                            </a:rPr>
                            <m:t>,</m:t>
                          </m:r>
                          <m:r>
                            <a:rPr lang="en-US" sz="1600" b="0" i="1" dirty="0" smtClean="0">
                              <a:solidFill>
                                <a:schemeClr val="tx1"/>
                              </a:solidFill>
                              <a:latin typeface="Cambria Math" panose="02040503050406030204" pitchFamily="18" charset="0"/>
                              <a:cs typeface="Arial" panose="020B0604020202020204" pitchFamily="34" charset="0"/>
                            </a:rPr>
                            <m:t>𝑘</m:t>
                          </m:r>
                        </m:sub>
                      </m:sSub>
                      <m:r>
                        <a:rPr lang="en-US" sz="1600" i="1" dirty="0">
                          <a:solidFill>
                            <a:schemeClr val="tx1"/>
                          </a:solidFill>
                          <a:latin typeface="Cambria Math" panose="02040503050406030204" pitchFamily="18" charset="0"/>
                          <a:cs typeface="Arial" panose="020B0604020202020204" pitchFamily="34" charset="0"/>
                        </a:rPr>
                        <m:t>=</m:t>
                      </m:r>
                      <m:sSub>
                        <m:sSubPr>
                          <m:ctrlPr>
                            <a:rPr lang="en-US" sz="1600" i="1" dirty="0">
                              <a:solidFill>
                                <a:schemeClr val="tx1"/>
                              </a:solidFill>
                              <a:latin typeface="Cambria Math" panose="02040503050406030204" pitchFamily="18" charset="0"/>
                              <a:cs typeface="Arial" panose="020B0604020202020204" pitchFamily="34" charset="0"/>
                            </a:rPr>
                          </m:ctrlPr>
                        </m:sSubPr>
                        <m:e>
                          <m:r>
                            <a:rPr lang="en-US" sz="1600" i="1" dirty="0">
                              <a:solidFill>
                                <a:schemeClr val="tx1"/>
                              </a:solidFill>
                              <a:latin typeface="Cambria Math" panose="02040503050406030204" pitchFamily="18" charset="0"/>
                              <a:cs typeface="Arial" panose="020B0604020202020204" pitchFamily="34" charset="0"/>
                            </a:rPr>
                            <m:t>𝑣</m:t>
                          </m:r>
                        </m:e>
                        <m:sub>
                          <m:r>
                            <a:rPr lang="en-US" sz="1600" b="0" i="1" dirty="0" smtClean="0">
                              <a:solidFill>
                                <a:schemeClr val="tx1"/>
                              </a:solidFill>
                              <a:latin typeface="Cambria Math" panose="02040503050406030204" pitchFamily="18" charset="0"/>
                              <a:cs typeface="Arial" panose="020B0604020202020204" pitchFamily="34" charset="0"/>
                            </a:rPr>
                            <m:t>𝑖</m:t>
                          </m:r>
                          <m:r>
                            <a:rPr lang="en-US" sz="1600" b="0" i="1" dirty="0" smtClean="0">
                              <a:solidFill>
                                <a:schemeClr val="tx1"/>
                              </a:solidFill>
                              <a:latin typeface="Cambria Math" panose="02040503050406030204" pitchFamily="18" charset="0"/>
                              <a:cs typeface="Arial" panose="020B0604020202020204" pitchFamily="34" charset="0"/>
                            </a:rPr>
                            <m:t>,</m:t>
                          </m:r>
                          <m:r>
                            <a:rPr lang="en-US" sz="1600" b="0" i="1" dirty="0" smtClean="0">
                              <a:solidFill>
                                <a:schemeClr val="tx1"/>
                              </a:solidFill>
                              <a:latin typeface="Cambria Math" panose="02040503050406030204" pitchFamily="18" charset="0"/>
                              <a:cs typeface="Arial" panose="020B0604020202020204" pitchFamily="34" charset="0"/>
                            </a:rPr>
                            <m:t>𝑘</m:t>
                          </m:r>
                          <m:r>
                            <a:rPr lang="en-US" sz="1600" b="0" i="1" dirty="0" smtClean="0">
                              <a:solidFill>
                                <a:schemeClr val="tx1"/>
                              </a:solidFill>
                              <a:latin typeface="Cambria Math" panose="02040503050406030204" pitchFamily="18" charset="0"/>
                              <a:cs typeface="Arial" panose="020B0604020202020204" pitchFamily="34" charset="0"/>
                            </a:rPr>
                            <m:t>,</m:t>
                          </m:r>
                          <m:r>
                            <a:rPr lang="en-US" sz="1600" b="0" i="1" dirty="0" smtClean="0">
                              <a:solidFill>
                                <a:schemeClr val="tx1"/>
                              </a:solidFill>
                              <a:latin typeface="Cambria Math" panose="02040503050406030204" pitchFamily="18" charset="0"/>
                              <a:cs typeface="Arial" panose="020B0604020202020204" pitchFamily="34" charset="0"/>
                            </a:rPr>
                            <m:t>𝜏</m:t>
                          </m:r>
                        </m:sub>
                      </m:sSub>
                    </m:oMath>
                  </m:oMathPara>
                </a14:m>
                <a:endParaRPr lang="en-US" sz="600" dirty="0">
                  <a:latin typeface="Arial" panose="020B0604020202020204" pitchFamily="34" charset="0"/>
                  <a:cs typeface="Arial" panose="020B0604020202020204" pitchFamily="34" charset="0"/>
                </a:endParaRPr>
              </a:p>
              <a:p>
                <a:pPr>
                  <a:spcBef>
                    <a:spcPts val="432"/>
                  </a:spcBef>
                  <a:buClr>
                    <a:srgbClr val="25355A"/>
                  </a:buClr>
                  <a:buFont typeface="Arial" panose="020B0604020202020204" pitchFamily="34" charset="0"/>
                  <a:buChar char="•"/>
                </a:pPr>
                <a:r>
                  <a:rPr lang="en-US" sz="1600" dirty="0">
                    <a:latin typeface="Arial" panose="020B0604020202020204" pitchFamily="34" charset="0"/>
                    <a:cs typeface="Arial" panose="020B0604020202020204" pitchFamily="34" charset="0"/>
                  </a:rPr>
                  <a:t>Full set of vaccine allocation: </a:t>
                </a:r>
              </a:p>
              <a:p>
                <a:pPr>
                  <a:spcBef>
                    <a:spcPts val="432"/>
                  </a:spcBef>
                  <a:buClr>
                    <a:srgbClr val="25355A"/>
                  </a:buClr>
                  <a:buFont typeface="Arial" panose="020B0604020202020204" pitchFamily="34" charset="0"/>
                  <a:buChar char="•"/>
                </a:pPr>
                <a:endParaRPr lang="en-US" sz="100" dirty="0">
                  <a:latin typeface="Arial" panose="020B0604020202020204" pitchFamily="34" charset="0"/>
                  <a:cs typeface="Arial" panose="020B0604020202020204" pitchFamily="34" charset="0"/>
                </a:endParaRPr>
              </a:p>
              <a:p>
                <a:pPr marL="0" indent="0">
                  <a:spcBef>
                    <a:spcPts val="432"/>
                  </a:spcBef>
                  <a:buClr>
                    <a:srgbClr val="25355A"/>
                  </a:buClr>
                </a:pPr>
                <a14:m>
                  <m:oMathPara xmlns:m="http://schemas.openxmlformats.org/officeDocument/2006/math">
                    <m:oMathParaPr>
                      <m:jc m:val="centerGroup"/>
                    </m:oMathParaPr>
                    <m:oMath xmlns:m="http://schemas.openxmlformats.org/officeDocument/2006/math">
                      <m:r>
                        <m:rPr>
                          <m:nor/>
                        </m:rPr>
                        <a:rPr lang="en-US" sz="1600" dirty="0">
                          <a:latin typeface="Cambria Math" panose="02040503050406030204" pitchFamily="18" charset="0"/>
                          <a:cs typeface="Arial" panose="020B0604020202020204" pitchFamily="34" charset="0"/>
                        </a:rPr>
                        <m:t>𝒱</m:t>
                      </m:r>
                      <m:r>
                        <m:rPr>
                          <m:nor/>
                        </m:rPr>
                        <a:rPr lang="en-US" sz="1600" b="0" i="0" dirty="0" smtClean="0">
                          <a:latin typeface="Cambria Math" panose="02040503050406030204" pitchFamily="18" charset="0"/>
                          <a:cs typeface="Arial" panose="020B0604020202020204" pitchFamily="34" charset="0"/>
                        </a:rPr>
                        <m:t> </m:t>
                      </m:r>
                      <m:r>
                        <m:rPr>
                          <m:nor/>
                        </m:rPr>
                        <a:rPr lang="en-US" sz="1600" dirty="0">
                          <a:latin typeface="Cambria Math" panose="02040503050406030204" pitchFamily="18" charset="0"/>
                          <a:cs typeface="Arial" panose="020B0604020202020204" pitchFamily="34" charset="0"/>
                        </a:rPr>
                        <m:t>=</m:t>
                      </m:r>
                      <m:r>
                        <m:rPr>
                          <m:nor/>
                        </m:rPr>
                        <a:rPr lang="en-US" sz="1600" b="0" i="0" dirty="0" smtClean="0">
                          <a:latin typeface="Cambria Math" panose="02040503050406030204" pitchFamily="18" charset="0"/>
                          <a:cs typeface="Arial" panose="020B0604020202020204" pitchFamily="34" charset="0"/>
                        </a:rPr>
                        <m:t> </m:t>
                      </m:r>
                      <m:r>
                        <m:rPr>
                          <m:nor/>
                        </m:rPr>
                        <a:rPr lang="en-US" sz="1600" dirty="0">
                          <a:latin typeface="Cambria Math" panose="02040503050406030204" pitchFamily="18" charset="0"/>
                          <a:cs typeface="Arial" panose="020B0604020202020204" pitchFamily="34" charset="0"/>
                        </a:rPr>
                        <m:t>(</m:t>
                      </m:r>
                      <m:sSub>
                        <m:sSubPr>
                          <m:ctrlPr>
                            <a:rPr lang="en-US" sz="1600" i="1" dirty="0">
                              <a:latin typeface="Cambria Math" panose="02040503050406030204" pitchFamily="18" charset="0"/>
                              <a:cs typeface="Arial" panose="020B0604020202020204" pitchFamily="34" charset="0"/>
                            </a:rPr>
                          </m:ctrlPr>
                        </m:sSubPr>
                        <m:e>
                          <m:r>
                            <a:rPr lang="en-US" sz="1600" i="1" dirty="0">
                              <a:latin typeface="Cambria Math" panose="02040503050406030204" pitchFamily="18" charset="0"/>
                              <a:cs typeface="Arial" panose="020B0604020202020204" pitchFamily="34" charset="0"/>
                            </a:rPr>
                            <m:t>𝑉</m:t>
                          </m:r>
                        </m:e>
                        <m:sub>
                          <m:r>
                            <a:rPr lang="en-US" sz="1600" i="1" dirty="0">
                              <a:latin typeface="Cambria Math" panose="02040503050406030204" pitchFamily="18" charset="0"/>
                              <a:cs typeface="Arial" panose="020B0604020202020204" pitchFamily="34" charset="0"/>
                            </a:rPr>
                            <m:t>1</m:t>
                          </m:r>
                        </m:sub>
                      </m:sSub>
                      <m:r>
                        <a:rPr lang="en-US" sz="1600" i="1" dirty="0">
                          <a:latin typeface="Cambria Math" panose="02040503050406030204" pitchFamily="18" charset="0"/>
                          <a:cs typeface="Arial" panose="020B0604020202020204" pitchFamily="34" charset="0"/>
                        </a:rPr>
                        <m:t>,…,</m:t>
                      </m:r>
                      <m:sSub>
                        <m:sSubPr>
                          <m:ctrlPr>
                            <a:rPr lang="en-US" sz="1600" i="1" dirty="0">
                              <a:latin typeface="Cambria Math" panose="02040503050406030204" pitchFamily="18" charset="0"/>
                              <a:cs typeface="Arial" panose="020B0604020202020204" pitchFamily="34" charset="0"/>
                            </a:rPr>
                          </m:ctrlPr>
                        </m:sSubPr>
                        <m:e>
                          <m:r>
                            <a:rPr lang="en-US" sz="1600" i="1" dirty="0">
                              <a:latin typeface="Cambria Math" panose="02040503050406030204" pitchFamily="18" charset="0"/>
                              <a:cs typeface="Arial" panose="020B0604020202020204" pitchFamily="34" charset="0"/>
                            </a:rPr>
                            <m:t>𝑉</m:t>
                          </m:r>
                        </m:e>
                        <m:sub>
                          <m:r>
                            <a:rPr lang="en-US" sz="1600" i="1" dirty="0">
                              <a:latin typeface="Cambria Math" panose="02040503050406030204" pitchFamily="18" charset="0"/>
                              <a:cs typeface="Arial" panose="020B0604020202020204" pitchFamily="34" charset="0"/>
                            </a:rPr>
                            <m:t>𝑇</m:t>
                          </m:r>
                        </m:sub>
                      </m:sSub>
                      <m:r>
                        <a:rPr lang="en-US" sz="1600" i="1" dirty="0">
                          <a:latin typeface="Cambria Math" panose="02040503050406030204" pitchFamily="18" charset="0"/>
                          <a:cs typeface="Arial" panose="020B0604020202020204" pitchFamily="34" charset="0"/>
                        </a:rPr>
                        <m:t>)</m:t>
                      </m:r>
                    </m:oMath>
                  </m:oMathPara>
                </a14:m>
                <a:endParaRPr lang="en-US" sz="1600" dirty="0">
                  <a:latin typeface="Arial" panose="020B0604020202020204" pitchFamily="34" charset="0"/>
                  <a:cs typeface="Arial" panose="020B0604020202020204" pitchFamily="34" charset="0"/>
                </a:endParaRPr>
              </a:p>
              <a:p>
                <a:pPr>
                  <a:spcBef>
                    <a:spcPts val="432"/>
                  </a:spcBef>
                  <a:buClr>
                    <a:srgbClr val="25355A"/>
                  </a:buClr>
                </a:pPr>
                <a:endParaRPr lang="en-US" sz="400" dirty="0">
                  <a:latin typeface="Arial" panose="020B0604020202020204" pitchFamily="34" charset="0"/>
                  <a:cs typeface="Arial" panose="020B0604020202020204" pitchFamily="34" charset="0"/>
                </a:endParaRPr>
              </a:p>
              <a:p>
                <a:pPr>
                  <a:spcBef>
                    <a:spcPts val="432"/>
                  </a:spcBef>
                  <a:buClr>
                    <a:srgbClr val="25355A"/>
                  </a:buClr>
                  <a:buFont typeface="Arial" panose="020B0604020202020204" pitchFamily="34" charset="0"/>
                  <a:buChar char="•"/>
                </a:pPr>
                <a:r>
                  <a:rPr lang="en-US" sz="1600" dirty="0">
                    <a:latin typeface="Arial" panose="020B0604020202020204" pitchFamily="34" charset="0"/>
                    <a:cs typeface="Arial" panose="020B0604020202020204" pitchFamily="34" charset="0"/>
                  </a:rPr>
                  <a:t>Impact of vaccination: </a:t>
                </a:r>
              </a:p>
              <a:p>
                <a:pPr>
                  <a:spcBef>
                    <a:spcPts val="432"/>
                  </a:spcBef>
                  <a:buClr>
                    <a:srgbClr val="25355A"/>
                  </a:buClr>
                </a:pPr>
                <a:endParaRPr lang="en-US" sz="1600" dirty="0">
                  <a:latin typeface="Arial" panose="020B0604020202020204" pitchFamily="34" charset="0"/>
                  <a:cs typeface="Arial" panose="020B0604020202020204" pitchFamily="34" charset="0"/>
                </a:endParaRPr>
              </a:p>
              <a:p>
                <a:pPr lvl="2">
                  <a:spcBef>
                    <a:spcPts val="432"/>
                  </a:spcBef>
                  <a:buClr>
                    <a:srgbClr val="25355A"/>
                  </a:buClr>
                </a:pPr>
                <a:endParaRPr lang="en-US" sz="1400" dirty="0">
                  <a:latin typeface="Arial" panose="020B0604020202020204" pitchFamily="34" charset="0"/>
                  <a:cs typeface="Arial" panose="020B0604020202020204" pitchFamily="34" charset="0"/>
                </a:endParaRPr>
              </a:p>
            </p:txBody>
          </p:sp>
        </mc:Choice>
        <mc:Fallback xmlns="">
          <p:sp>
            <p:nvSpPr>
              <p:cNvPr id="43" name="Content Placeholder 2">
                <a:extLst>
                  <a:ext uri="{FF2B5EF4-FFF2-40B4-BE49-F238E27FC236}">
                    <a16:creationId xmlns:a16="http://schemas.microsoft.com/office/drawing/2014/main" id="{827E9291-E1FE-9B76-E23E-708CAA0D0631}"/>
                  </a:ext>
                </a:extLst>
              </p:cNvPr>
              <p:cNvSpPr txBox="1">
                <a:spLocks noRot="1" noChangeAspect="1" noMove="1" noResize="1" noEditPoints="1" noAdjustHandles="1" noChangeArrowheads="1" noChangeShapeType="1" noTextEdit="1"/>
              </p:cNvSpPr>
              <p:nvPr/>
            </p:nvSpPr>
            <p:spPr>
              <a:xfrm>
                <a:off x="4886564" y="1170378"/>
                <a:ext cx="3655857" cy="3752576"/>
              </a:xfrm>
              <a:prstGeom prst="rect">
                <a:avLst/>
              </a:prstGeom>
              <a:blipFill>
                <a:blip r:embed="rId3"/>
                <a:stretch>
                  <a:fillRect l="-3114" t="-676" r="-1730"/>
                </a:stretch>
              </a:blipFill>
            </p:spPr>
            <p:txBody>
              <a:bodyPr/>
              <a:lstStyle/>
              <a:p>
                <a:r>
                  <a:rPr lang="en-US">
                    <a:noFill/>
                  </a:rPr>
                  <a:t> </a:t>
                </a:r>
              </a:p>
            </p:txBody>
          </p:sp>
        </mc:Fallback>
      </mc:AlternateContent>
      <p:sp>
        <p:nvSpPr>
          <p:cNvPr id="9" name="Title 1">
            <a:extLst>
              <a:ext uri="{FF2B5EF4-FFF2-40B4-BE49-F238E27FC236}">
                <a16:creationId xmlns:a16="http://schemas.microsoft.com/office/drawing/2014/main" id="{C18B140B-8DE9-43C9-B25C-884BB9449508}"/>
              </a:ext>
            </a:extLst>
          </p:cNvPr>
          <p:cNvSpPr>
            <a:spLocks noGrp="1"/>
          </p:cNvSpPr>
          <p:nvPr>
            <p:ph type="title"/>
          </p:nvPr>
        </p:nvSpPr>
        <p:spPr>
          <a:xfrm>
            <a:off x="948776" y="359541"/>
            <a:ext cx="7707862" cy="488024"/>
          </a:xfrm>
        </p:spPr>
        <p:txBody>
          <a:bodyPr/>
          <a:lstStyle/>
          <a:p>
            <a:r>
              <a:rPr lang="en-US" dirty="0"/>
              <a:t>Multiple time periods setting</a:t>
            </a:r>
          </a:p>
        </p:txBody>
      </p:sp>
      <p:sp>
        <p:nvSpPr>
          <p:cNvPr id="38" name="Oval 37">
            <a:extLst>
              <a:ext uri="{FF2B5EF4-FFF2-40B4-BE49-F238E27FC236}">
                <a16:creationId xmlns:a16="http://schemas.microsoft.com/office/drawing/2014/main" id="{A487E093-C949-FD26-F8CA-4B84F587C177}"/>
              </a:ext>
            </a:extLst>
          </p:cNvPr>
          <p:cNvSpPr/>
          <p:nvPr/>
        </p:nvSpPr>
        <p:spPr>
          <a:xfrm>
            <a:off x="1809924" y="1479564"/>
            <a:ext cx="61420" cy="478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2"/>
          </a:p>
        </p:txBody>
      </p:sp>
      <p:sp>
        <p:nvSpPr>
          <p:cNvPr id="39" name="Oval 38">
            <a:extLst>
              <a:ext uri="{FF2B5EF4-FFF2-40B4-BE49-F238E27FC236}">
                <a16:creationId xmlns:a16="http://schemas.microsoft.com/office/drawing/2014/main" id="{C6699EF7-D1EA-8138-913B-81FF5F2EF364}"/>
              </a:ext>
            </a:extLst>
          </p:cNvPr>
          <p:cNvSpPr/>
          <p:nvPr/>
        </p:nvSpPr>
        <p:spPr>
          <a:xfrm>
            <a:off x="1812445" y="2551963"/>
            <a:ext cx="61420" cy="478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2"/>
          </a:p>
        </p:txBody>
      </p:sp>
      <mc:AlternateContent xmlns:mc="http://schemas.openxmlformats.org/markup-compatibility/2006" xmlns:a14="http://schemas.microsoft.com/office/drawing/2010/main">
        <mc:Choice Requires="a14">
          <p:sp>
            <p:nvSpPr>
              <p:cNvPr id="40" name="Rounded Rectangle 39">
                <a:extLst>
                  <a:ext uri="{FF2B5EF4-FFF2-40B4-BE49-F238E27FC236}">
                    <a16:creationId xmlns:a16="http://schemas.microsoft.com/office/drawing/2014/main" id="{54B71013-1E33-17B5-4560-9FC534201DC9}"/>
                  </a:ext>
                </a:extLst>
              </p:cNvPr>
              <p:cNvSpPr/>
              <p:nvPr/>
            </p:nvSpPr>
            <p:spPr>
              <a:xfrm>
                <a:off x="1082046" y="1297901"/>
                <a:ext cx="607195" cy="419998"/>
              </a:xfrm>
              <a:prstGeom prst="roundRect">
                <a:avLst>
                  <a:gd name="adj" fmla="val 10000"/>
                </a:avLst>
              </a:prstGeom>
              <a:solidFill>
                <a:srgbClr val="174E7D"/>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algn="ctr"/>
                <a14:m>
                  <m:oMathPara xmlns:m="http://schemas.openxmlformats.org/officeDocument/2006/math">
                    <m:oMathParaPr>
                      <m:jc m:val="centerGroup"/>
                    </m:oMathParaPr>
                    <m:oMath xmlns:m="http://schemas.openxmlformats.org/officeDocument/2006/math">
                      <m:sSub>
                        <m:sSubPr>
                          <m:ctrlPr>
                            <a:rPr lang="en-US" sz="1012" i="1" dirty="0" smtClean="0">
                              <a:latin typeface="Cambria Math" panose="02040503050406030204" pitchFamily="18" charset="0"/>
                            </a:rPr>
                          </m:ctrlPr>
                        </m:sSubPr>
                        <m:e>
                          <m:r>
                            <a:rPr lang="en-US" sz="1012" i="1" dirty="0">
                              <a:latin typeface="Cambria Math" panose="02040503050406030204" pitchFamily="18" charset="0"/>
                            </a:rPr>
                            <m:t>𝑆</m:t>
                          </m:r>
                        </m:e>
                        <m:sub>
                          <m:r>
                            <a:rPr lang="en-US" sz="1012" b="0" i="1" dirty="0" smtClean="0">
                              <a:latin typeface="Cambria Math" panose="02040503050406030204" pitchFamily="18" charset="0"/>
                            </a:rPr>
                            <m:t>𝑖</m:t>
                          </m:r>
                          <m:r>
                            <a:rPr lang="en-US" sz="1012" b="0" i="1" dirty="0" smtClean="0">
                              <a:latin typeface="Cambria Math" panose="02040503050406030204" pitchFamily="18" charset="0"/>
                            </a:rPr>
                            <m:t>,0</m:t>
                          </m:r>
                        </m:sub>
                      </m:sSub>
                    </m:oMath>
                  </m:oMathPara>
                </a14:m>
                <a:endParaRPr lang="en-US" sz="1012" dirty="0"/>
              </a:p>
            </p:txBody>
          </p:sp>
        </mc:Choice>
        <mc:Fallback xmlns="">
          <p:sp>
            <p:nvSpPr>
              <p:cNvPr id="40" name="Rounded Rectangle 39">
                <a:extLst>
                  <a:ext uri="{FF2B5EF4-FFF2-40B4-BE49-F238E27FC236}">
                    <a16:creationId xmlns:a16="http://schemas.microsoft.com/office/drawing/2014/main" id="{54B71013-1E33-17B5-4560-9FC534201DC9}"/>
                  </a:ext>
                </a:extLst>
              </p:cNvPr>
              <p:cNvSpPr>
                <a:spLocks noRot="1" noChangeAspect="1" noMove="1" noResize="1" noEditPoints="1" noAdjustHandles="1" noChangeArrowheads="1" noChangeShapeType="1" noTextEdit="1"/>
              </p:cNvSpPr>
              <p:nvPr/>
            </p:nvSpPr>
            <p:spPr>
              <a:xfrm>
                <a:off x="1082046" y="1297901"/>
                <a:ext cx="607195" cy="419998"/>
              </a:xfrm>
              <a:prstGeom prst="roundRect">
                <a:avLst>
                  <a:gd name="adj" fmla="val 10000"/>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Rounded Rectangle 40">
                <a:extLst>
                  <a:ext uri="{FF2B5EF4-FFF2-40B4-BE49-F238E27FC236}">
                    <a16:creationId xmlns:a16="http://schemas.microsoft.com/office/drawing/2014/main" id="{6C6A6725-318F-C96D-33C1-4E850B01E054}"/>
                  </a:ext>
                </a:extLst>
              </p:cNvPr>
              <p:cNvSpPr/>
              <p:nvPr/>
            </p:nvSpPr>
            <p:spPr>
              <a:xfrm>
                <a:off x="1082046" y="2360080"/>
                <a:ext cx="607195" cy="419998"/>
              </a:xfrm>
              <a:prstGeom prst="roundRect">
                <a:avLst>
                  <a:gd name="adj" fmla="val 10000"/>
                </a:avLst>
              </a:prstGeom>
              <a:solidFill>
                <a:srgbClr val="174E7D"/>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algn="ctr"/>
                <a14:m>
                  <m:oMathPara xmlns:m="http://schemas.openxmlformats.org/officeDocument/2006/math">
                    <m:oMathParaPr>
                      <m:jc m:val="centerGroup"/>
                    </m:oMathParaPr>
                    <m:oMath xmlns:m="http://schemas.openxmlformats.org/officeDocument/2006/math">
                      <m:sSub>
                        <m:sSubPr>
                          <m:ctrlPr>
                            <a:rPr lang="en-US" sz="1012" i="1" dirty="0" smtClean="0">
                              <a:latin typeface="Cambria Math" panose="02040503050406030204" pitchFamily="18" charset="0"/>
                            </a:rPr>
                          </m:ctrlPr>
                        </m:sSubPr>
                        <m:e>
                          <m:r>
                            <a:rPr lang="en-US" sz="1012" i="1" dirty="0">
                              <a:latin typeface="Cambria Math" panose="02040503050406030204" pitchFamily="18" charset="0"/>
                            </a:rPr>
                            <m:t>𝑆</m:t>
                          </m:r>
                        </m:e>
                        <m:sub>
                          <m:r>
                            <a:rPr lang="en-US" sz="1012" b="0" i="1" dirty="0" smtClean="0">
                              <a:latin typeface="Cambria Math" panose="02040503050406030204" pitchFamily="18" charset="0"/>
                            </a:rPr>
                            <m:t>𝑖</m:t>
                          </m:r>
                          <m:r>
                            <a:rPr lang="en-US" sz="1012" b="0" i="1" dirty="0" smtClean="0">
                              <a:latin typeface="Cambria Math" panose="02040503050406030204" pitchFamily="18" charset="0"/>
                            </a:rPr>
                            <m:t>,1</m:t>
                          </m:r>
                        </m:sub>
                      </m:sSub>
                    </m:oMath>
                  </m:oMathPara>
                </a14:m>
                <a:endParaRPr lang="en-US" sz="1012" dirty="0"/>
              </a:p>
            </p:txBody>
          </p:sp>
        </mc:Choice>
        <mc:Fallback xmlns="">
          <p:sp>
            <p:nvSpPr>
              <p:cNvPr id="41" name="Rounded Rectangle 40">
                <a:extLst>
                  <a:ext uri="{FF2B5EF4-FFF2-40B4-BE49-F238E27FC236}">
                    <a16:creationId xmlns:a16="http://schemas.microsoft.com/office/drawing/2014/main" id="{6C6A6725-318F-C96D-33C1-4E850B01E054}"/>
                  </a:ext>
                </a:extLst>
              </p:cNvPr>
              <p:cNvSpPr>
                <a:spLocks noRot="1" noChangeAspect="1" noMove="1" noResize="1" noEditPoints="1" noAdjustHandles="1" noChangeArrowheads="1" noChangeShapeType="1" noTextEdit="1"/>
              </p:cNvSpPr>
              <p:nvPr/>
            </p:nvSpPr>
            <p:spPr>
              <a:xfrm>
                <a:off x="1082046" y="2360080"/>
                <a:ext cx="607195" cy="419998"/>
              </a:xfrm>
              <a:prstGeom prst="roundRect">
                <a:avLst>
                  <a:gd name="adj" fmla="val 10000"/>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6" name="TextBox 45">
                <a:extLst>
                  <a:ext uri="{FF2B5EF4-FFF2-40B4-BE49-F238E27FC236}">
                    <a16:creationId xmlns:a16="http://schemas.microsoft.com/office/drawing/2014/main" id="{00A0C585-6CE1-4A70-81F3-1304877ABEEA}"/>
                  </a:ext>
                </a:extLst>
              </p:cNvPr>
              <p:cNvSpPr txBox="1"/>
              <p:nvPr/>
            </p:nvSpPr>
            <p:spPr>
              <a:xfrm>
                <a:off x="3404573" y="2333505"/>
                <a:ext cx="275323" cy="23686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900" i="1" smtClean="0">
                              <a:latin typeface="Cambria Math" panose="02040503050406030204" pitchFamily="18" charset="0"/>
                            </a:rPr>
                          </m:ctrlPr>
                        </m:sSubPr>
                        <m:e>
                          <m:r>
                            <a:rPr lang="en-US" sz="900" b="0" i="1" smtClean="0">
                              <a:latin typeface="Cambria Math" panose="02040503050406030204" pitchFamily="18" charset="0"/>
                            </a:rPr>
                            <m:t>𝜇</m:t>
                          </m:r>
                        </m:e>
                        <m:sub>
                          <m:r>
                            <a:rPr lang="en-US" sz="900" b="0" i="1" smtClean="0">
                              <a:latin typeface="Cambria Math" panose="02040503050406030204" pitchFamily="18" charset="0"/>
                            </a:rPr>
                            <m:t>𝑖</m:t>
                          </m:r>
                          <m:r>
                            <a:rPr lang="en-US" sz="900" b="0" i="1" smtClean="0">
                              <a:latin typeface="Cambria Math" panose="02040503050406030204" pitchFamily="18" charset="0"/>
                            </a:rPr>
                            <m:t>,1</m:t>
                          </m:r>
                        </m:sub>
                      </m:sSub>
                    </m:oMath>
                  </m:oMathPara>
                </a14:m>
                <a:endParaRPr lang="en-US" sz="900" dirty="0"/>
              </a:p>
            </p:txBody>
          </p:sp>
        </mc:Choice>
        <mc:Fallback xmlns="">
          <p:sp>
            <p:nvSpPr>
              <p:cNvPr id="46" name="TextBox 45">
                <a:extLst>
                  <a:ext uri="{FF2B5EF4-FFF2-40B4-BE49-F238E27FC236}">
                    <a16:creationId xmlns:a16="http://schemas.microsoft.com/office/drawing/2014/main" id="{00A0C585-6CE1-4A70-81F3-1304877ABEEA}"/>
                  </a:ext>
                </a:extLst>
              </p:cNvPr>
              <p:cNvSpPr txBox="1">
                <a:spLocks noRot="1" noChangeAspect="1" noMove="1" noResize="1" noEditPoints="1" noAdjustHandles="1" noChangeArrowheads="1" noChangeShapeType="1" noTextEdit="1"/>
              </p:cNvSpPr>
              <p:nvPr/>
            </p:nvSpPr>
            <p:spPr>
              <a:xfrm>
                <a:off x="3404573" y="2333505"/>
                <a:ext cx="275323" cy="236860"/>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7" name="Rounded Rectangle 46">
                <a:extLst>
                  <a:ext uri="{FF2B5EF4-FFF2-40B4-BE49-F238E27FC236}">
                    <a16:creationId xmlns:a16="http://schemas.microsoft.com/office/drawing/2014/main" id="{355A2163-DC3A-AF5E-CE1B-C3CACD4847E3}"/>
                  </a:ext>
                </a:extLst>
              </p:cNvPr>
              <p:cNvSpPr/>
              <p:nvPr/>
            </p:nvSpPr>
            <p:spPr>
              <a:xfrm>
                <a:off x="2564838" y="2360080"/>
                <a:ext cx="607195" cy="419998"/>
              </a:xfrm>
              <a:prstGeom prst="roundRect">
                <a:avLst>
                  <a:gd name="adj" fmla="val 10000"/>
                </a:avLst>
              </a:prstGeom>
              <a:solidFill>
                <a:srgbClr val="94C4EA"/>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algn="ctr"/>
                <a14:m>
                  <m:oMathPara xmlns:m="http://schemas.openxmlformats.org/officeDocument/2006/math">
                    <m:oMathParaPr>
                      <m:jc m:val="centerGroup"/>
                    </m:oMathParaPr>
                    <m:oMath xmlns:m="http://schemas.openxmlformats.org/officeDocument/2006/math">
                      <m:sSub>
                        <m:sSubPr>
                          <m:ctrlPr>
                            <a:rPr lang="en-US" sz="1012" i="1" dirty="0" smtClean="0">
                              <a:latin typeface="Cambria Math" panose="02040503050406030204" pitchFamily="18" charset="0"/>
                            </a:rPr>
                          </m:ctrlPr>
                        </m:sSubPr>
                        <m:e>
                          <m:r>
                            <a:rPr lang="en-US" sz="1012" i="1" dirty="0">
                              <a:latin typeface="Cambria Math" panose="02040503050406030204" pitchFamily="18" charset="0"/>
                            </a:rPr>
                            <m:t>𝐼</m:t>
                          </m:r>
                        </m:e>
                        <m:sub>
                          <m:r>
                            <a:rPr lang="en-US" sz="1012" b="0" i="1" dirty="0" smtClean="0">
                              <a:latin typeface="Cambria Math" panose="02040503050406030204" pitchFamily="18" charset="0"/>
                            </a:rPr>
                            <m:t>𝑖</m:t>
                          </m:r>
                          <m:r>
                            <a:rPr lang="en-US" sz="1012" b="0" i="1" dirty="0" smtClean="0">
                              <a:latin typeface="Cambria Math" panose="02040503050406030204" pitchFamily="18" charset="0"/>
                            </a:rPr>
                            <m:t>,1</m:t>
                          </m:r>
                        </m:sub>
                      </m:sSub>
                    </m:oMath>
                  </m:oMathPara>
                </a14:m>
                <a:endParaRPr lang="en-US" sz="1012" dirty="0"/>
              </a:p>
            </p:txBody>
          </p:sp>
        </mc:Choice>
        <mc:Fallback xmlns="">
          <p:sp>
            <p:nvSpPr>
              <p:cNvPr id="47" name="Rounded Rectangle 46">
                <a:extLst>
                  <a:ext uri="{FF2B5EF4-FFF2-40B4-BE49-F238E27FC236}">
                    <a16:creationId xmlns:a16="http://schemas.microsoft.com/office/drawing/2014/main" id="{355A2163-DC3A-AF5E-CE1B-C3CACD4847E3}"/>
                  </a:ext>
                </a:extLst>
              </p:cNvPr>
              <p:cNvSpPr>
                <a:spLocks noRot="1" noChangeAspect="1" noMove="1" noResize="1" noEditPoints="1" noAdjustHandles="1" noChangeArrowheads="1" noChangeShapeType="1" noTextEdit="1"/>
              </p:cNvSpPr>
              <p:nvPr/>
            </p:nvSpPr>
            <p:spPr>
              <a:xfrm>
                <a:off x="2564838" y="2360080"/>
                <a:ext cx="607195" cy="419998"/>
              </a:xfrm>
              <a:prstGeom prst="roundRect">
                <a:avLst>
                  <a:gd name="adj" fmla="val 10000"/>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72A87972-0C1D-8441-3E06-2F32EF49ECA1}"/>
                  </a:ext>
                </a:extLst>
              </p:cNvPr>
              <p:cNvSpPr txBox="1"/>
              <p:nvPr/>
            </p:nvSpPr>
            <p:spPr>
              <a:xfrm>
                <a:off x="1626943" y="1706080"/>
                <a:ext cx="331923" cy="23686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901" i="1" smtClean="0">
                              <a:solidFill>
                                <a:schemeClr val="bg1">
                                  <a:lumMod val="50000"/>
                                </a:schemeClr>
                              </a:solidFill>
                              <a:latin typeface="Cambria Math" panose="02040503050406030204" pitchFamily="18" charset="0"/>
                            </a:rPr>
                          </m:ctrlPr>
                        </m:sSubPr>
                        <m:e>
                          <m:r>
                            <a:rPr lang="en-US" sz="901" b="0" i="1" smtClean="0">
                              <a:solidFill>
                                <a:schemeClr val="bg1">
                                  <a:lumMod val="50000"/>
                                </a:schemeClr>
                              </a:solidFill>
                              <a:latin typeface="Cambria Math" panose="02040503050406030204" pitchFamily="18" charset="0"/>
                            </a:rPr>
                            <m:t>(1−</m:t>
                          </m:r>
                          <m:sSub>
                            <m:sSubPr>
                              <m:ctrlPr>
                                <a:rPr lang="en-US" sz="901" b="0" i="1" smtClean="0">
                                  <a:solidFill>
                                    <a:schemeClr val="bg1">
                                      <a:lumMod val="50000"/>
                                    </a:schemeClr>
                                  </a:solidFill>
                                  <a:latin typeface="Cambria Math" panose="02040503050406030204" pitchFamily="18" charset="0"/>
                                </a:rPr>
                              </m:ctrlPr>
                            </m:sSubPr>
                            <m:e>
                              <m:r>
                                <a:rPr lang="en-US" sz="901" b="0" i="1" smtClean="0">
                                  <a:solidFill>
                                    <a:schemeClr val="bg1">
                                      <a:lumMod val="50000"/>
                                    </a:schemeClr>
                                  </a:solidFill>
                                  <a:latin typeface="Cambria Math" panose="02040503050406030204" pitchFamily="18" charset="0"/>
                                </a:rPr>
                                <m:t>𝜂</m:t>
                              </m:r>
                            </m:e>
                            <m:sub>
                              <m:r>
                                <a:rPr lang="en-US" sz="901" b="0" i="1" smtClean="0">
                                  <a:solidFill>
                                    <a:schemeClr val="bg1">
                                      <a:lumMod val="50000"/>
                                    </a:schemeClr>
                                  </a:solidFill>
                                  <a:latin typeface="Cambria Math" panose="02040503050406030204" pitchFamily="18" charset="0"/>
                                </a:rPr>
                                <m:t>𝑖</m:t>
                              </m:r>
                              <m:r>
                                <a:rPr lang="en-US" sz="901" b="0" i="1" smtClean="0">
                                  <a:solidFill>
                                    <a:schemeClr val="bg1">
                                      <a:lumMod val="50000"/>
                                    </a:schemeClr>
                                  </a:solidFill>
                                  <a:latin typeface="Cambria Math" panose="02040503050406030204" pitchFamily="18" charset="0"/>
                                </a:rPr>
                                <m:t>,1</m:t>
                              </m:r>
                            </m:sub>
                          </m:sSub>
                          <m:r>
                            <a:rPr lang="en-US" sz="901" b="0" i="1" smtClean="0">
                              <a:solidFill>
                                <a:schemeClr val="bg1">
                                  <a:lumMod val="50000"/>
                                </a:schemeClr>
                              </a:solidFill>
                              <a:latin typeface="Cambria Math" panose="02040503050406030204" pitchFamily="18" charset="0"/>
                            </a:rPr>
                            <m:t>)</m:t>
                          </m:r>
                          <m:r>
                            <a:rPr lang="en-US" sz="901" i="1">
                              <a:solidFill>
                                <a:schemeClr val="bg1">
                                  <a:lumMod val="50000"/>
                                </a:schemeClr>
                              </a:solidFill>
                              <a:latin typeface="Cambria Math" panose="02040503050406030204" pitchFamily="18" charset="0"/>
                            </a:rPr>
                            <m:t>𝛽</m:t>
                          </m:r>
                        </m:e>
                        <m:sub>
                          <m:r>
                            <a:rPr lang="en-US" sz="901" b="0" i="1" smtClean="0">
                              <a:solidFill>
                                <a:schemeClr val="bg1">
                                  <a:lumMod val="50000"/>
                                </a:schemeClr>
                              </a:solidFill>
                              <a:latin typeface="Cambria Math" panose="02040503050406030204" pitchFamily="18" charset="0"/>
                            </a:rPr>
                            <m:t>𝑖𝑖</m:t>
                          </m:r>
                        </m:sub>
                      </m:sSub>
                    </m:oMath>
                  </m:oMathPara>
                </a14:m>
                <a:endParaRPr lang="en-US" sz="901" dirty="0">
                  <a:solidFill>
                    <a:schemeClr val="bg1">
                      <a:lumMod val="50000"/>
                    </a:schemeClr>
                  </a:solidFill>
                </a:endParaRPr>
              </a:p>
            </p:txBody>
          </p:sp>
        </mc:Choice>
        <mc:Fallback xmlns="">
          <p:sp>
            <p:nvSpPr>
              <p:cNvPr id="51" name="TextBox 50">
                <a:extLst>
                  <a:ext uri="{FF2B5EF4-FFF2-40B4-BE49-F238E27FC236}">
                    <a16:creationId xmlns:a16="http://schemas.microsoft.com/office/drawing/2014/main" id="{72A87972-0C1D-8441-3E06-2F32EF49ECA1}"/>
                  </a:ext>
                </a:extLst>
              </p:cNvPr>
              <p:cNvSpPr txBox="1">
                <a:spLocks noRot="1" noChangeAspect="1" noMove="1" noResize="1" noEditPoints="1" noAdjustHandles="1" noChangeArrowheads="1" noChangeShapeType="1" noTextEdit="1"/>
              </p:cNvSpPr>
              <p:nvPr/>
            </p:nvSpPr>
            <p:spPr>
              <a:xfrm>
                <a:off x="1626943" y="1706080"/>
                <a:ext cx="331923" cy="236860"/>
              </a:xfrm>
              <a:prstGeom prst="rect">
                <a:avLst/>
              </a:prstGeom>
              <a:blipFill>
                <a:blip r:embed="rId8"/>
                <a:stretch>
                  <a:fillRect r="-10370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5" name="TextBox 54">
                <a:extLst>
                  <a:ext uri="{FF2B5EF4-FFF2-40B4-BE49-F238E27FC236}">
                    <a16:creationId xmlns:a16="http://schemas.microsoft.com/office/drawing/2014/main" id="{6F6A1405-235D-622E-5DB8-3C76E0A31CE5}"/>
                  </a:ext>
                </a:extLst>
              </p:cNvPr>
              <p:cNvSpPr txBox="1"/>
              <p:nvPr/>
            </p:nvSpPr>
            <p:spPr>
              <a:xfrm>
                <a:off x="2088037" y="942083"/>
                <a:ext cx="329536" cy="23096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901" i="1" smtClean="0">
                              <a:solidFill>
                                <a:schemeClr val="bg1">
                                  <a:lumMod val="50000"/>
                                </a:schemeClr>
                              </a:solidFill>
                              <a:latin typeface="Cambria Math" panose="02040503050406030204" pitchFamily="18" charset="0"/>
                            </a:rPr>
                          </m:ctrlPr>
                        </m:sSubPr>
                        <m:e>
                          <m:r>
                            <a:rPr lang="en-US" sz="901" i="1">
                              <a:solidFill>
                                <a:schemeClr val="bg1">
                                  <a:lumMod val="50000"/>
                                </a:schemeClr>
                              </a:solidFill>
                              <a:latin typeface="Cambria Math" panose="02040503050406030204" pitchFamily="18" charset="0"/>
                            </a:rPr>
                            <m:t>𝛽</m:t>
                          </m:r>
                        </m:e>
                        <m:sub>
                          <m:r>
                            <a:rPr lang="en-US" sz="901" b="0" i="1" smtClean="0">
                              <a:solidFill>
                                <a:schemeClr val="bg1">
                                  <a:lumMod val="50000"/>
                                </a:schemeClr>
                              </a:solidFill>
                              <a:latin typeface="Cambria Math" panose="02040503050406030204" pitchFamily="18" charset="0"/>
                            </a:rPr>
                            <m:t>𝑖𝑖</m:t>
                          </m:r>
                        </m:sub>
                      </m:sSub>
                    </m:oMath>
                  </m:oMathPara>
                </a14:m>
                <a:endParaRPr lang="en-US" sz="901" dirty="0">
                  <a:solidFill>
                    <a:schemeClr val="bg1">
                      <a:lumMod val="50000"/>
                    </a:schemeClr>
                  </a:solidFill>
                </a:endParaRPr>
              </a:p>
            </p:txBody>
          </p:sp>
        </mc:Choice>
        <mc:Fallback xmlns="">
          <p:sp>
            <p:nvSpPr>
              <p:cNvPr id="55" name="TextBox 54">
                <a:extLst>
                  <a:ext uri="{FF2B5EF4-FFF2-40B4-BE49-F238E27FC236}">
                    <a16:creationId xmlns:a16="http://schemas.microsoft.com/office/drawing/2014/main" id="{6F6A1405-235D-622E-5DB8-3C76E0A31CE5}"/>
                  </a:ext>
                </a:extLst>
              </p:cNvPr>
              <p:cNvSpPr txBox="1">
                <a:spLocks noRot="1" noChangeAspect="1" noMove="1" noResize="1" noEditPoints="1" noAdjustHandles="1" noChangeArrowheads="1" noChangeShapeType="1" noTextEdit="1"/>
              </p:cNvSpPr>
              <p:nvPr/>
            </p:nvSpPr>
            <p:spPr>
              <a:xfrm>
                <a:off x="2088037" y="942083"/>
                <a:ext cx="329536" cy="230961"/>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7" name="Rounded Rectangle 56">
                <a:extLst>
                  <a:ext uri="{FF2B5EF4-FFF2-40B4-BE49-F238E27FC236}">
                    <a16:creationId xmlns:a16="http://schemas.microsoft.com/office/drawing/2014/main" id="{EA3D68ED-9849-A607-BB57-F4C18C6065E3}"/>
                  </a:ext>
                </a:extLst>
              </p:cNvPr>
              <p:cNvSpPr/>
              <p:nvPr/>
            </p:nvSpPr>
            <p:spPr>
              <a:xfrm>
                <a:off x="2564838" y="1297901"/>
                <a:ext cx="607195" cy="419998"/>
              </a:xfrm>
              <a:prstGeom prst="roundRect">
                <a:avLst>
                  <a:gd name="adj" fmla="val 10000"/>
                </a:avLst>
              </a:prstGeom>
              <a:solidFill>
                <a:srgbClr val="94C4EA"/>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algn="ctr"/>
                <a14:m>
                  <m:oMathPara xmlns:m="http://schemas.openxmlformats.org/officeDocument/2006/math">
                    <m:oMathParaPr>
                      <m:jc m:val="centerGroup"/>
                    </m:oMathParaPr>
                    <m:oMath xmlns:m="http://schemas.openxmlformats.org/officeDocument/2006/math">
                      <m:sSub>
                        <m:sSubPr>
                          <m:ctrlPr>
                            <a:rPr lang="en-US" sz="1012" i="1" dirty="0" smtClean="0">
                              <a:latin typeface="Cambria Math" panose="02040503050406030204" pitchFamily="18" charset="0"/>
                            </a:rPr>
                          </m:ctrlPr>
                        </m:sSubPr>
                        <m:e>
                          <m:r>
                            <a:rPr lang="en-US" sz="1012" i="1" dirty="0">
                              <a:latin typeface="Cambria Math" panose="02040503050406030204" pitchFamily="18" charset="0"/>
                            </a:rPr>
                            <m:t>𝐼</m:t>
                          </m:r>
                        </m:e>
                        <m:sub>
                          <m:r>
                            <a:rPr lang="en-US" sz="1012" b="0" i="1" dirty="0" smtClean="0">
                              <a:latin typeface="Cambria Math" panose="02040503050406030204" pitchFamily="18" charset="0"/>
                            </a:rPr>
                            <m:t>𝑖</m:t>
                          </m:r>
                          <m:r>
                            <a:rPr lang="en-US" sz="1012" b="0" i="1" dirty="0" smtClean="0">
                              <a:latin typeface="Cambria Math" panose="02040503050406030204" pitchFamily="18" charset="0"/>
                            </a:rPr>
                            <m:t>,0</m:t>
                          </m:r>
                        </m:sub>
                      </m:sSub>
                    </m:oMath>
                  </m:oMathPara>
                </a14:m>
                <a:endParaRPr lang="en-US" sz="1012" dirty="0"/>
              </a:p>
            </p:txBody>
          </p:sp>
        </mc:Choice>
        <mc:Fallback xmlns="">
          <p:sp>
            <p:nvSpPr>
              <p:cNvPr id="57" name="Rounded Rectangle 56">
                <a:extLst>
                  <a:ext uri="{FF2B5EF4-FFF2-40B4-BE49-F238E27FC236}">
                    <a16:creationId xmlns:a16="http://schemas.microsoft.com/office/drawing/2014/main" id="{EA3D68ED-9849-A607-BB57-F4C18C6065E3}"/>
                  </a:ext>
                </a:extLst>
              </p:cNvPr>
              <p:cNvSpPr>
                <a:spLocks noRot="1" noChangeAspect="1" noMove="1" noResize="1" noEditPoints="1" noAdjustHandles="1" noChangeArrowheads="1" noChangeShapeType="1" noTextEdit="1"/>
              </p:cNvSpPr>
              <p:nvPr/>
            </p:nvSpPr>
            <p:spPr>
              <a:xfrm>
                <a:off x="2564838" y="1297901"/>
                <a:ext cx="607195" cy="419998"/>
              </a:xfrm>
              <a:prstGeom prst="roundRect">
                <a:avLst>
                  <a:gd name="adj" fmla="val 10000"/>
                </a:avLst>
              </a:prstGeom>
              <a:blipFill>
                <a:blip r:embed="rId10"/>
                <a:stretch>
                  <a:fillRect/>
                </a:stretch>
              </a:blipFill>
            </p:spPr>
            <p:txBody>
              <a:bodyPr/>
              <a:lstStyle/>
              <a:p>
                <a:r>
                  <a:rPr lang="en-US">
                    <a:noFill/>
                  </a:rPr>
                  <a:t> </a:t>
                </a:r>
              </a:p>
            </p:txBody>
          </p:sp>
        </mc:Fallback>
      </mc:AlternateContent>
      <p:cxnSp>
        <p:nvCxnSpPr>
          <p:cNvPr id="58" name="Curved Connector 57">
            <a:extLst>
              <a:ext uri="{FF2B5EF4-FFF2-40B4-BE49-F238E27FC236}">
                <a16:creationId xmlns:a16="http://schemas.microsoft.com/office/drawing/2014/main" id="{A7B97BEE-B36B-F4D4-BA88-0A6E16808D14}"/>
              </a:ext>
            </a:extLst>
          </p:cNvPr>
          <p:cNvCxnSpPr>
            <a:cxnSpLocks/>
            <a:stCxn id="57" idx="0"/>
            <a:endCxn id="38" idx="7"/>
          </p:cNvCxnSpPr>
          <p:nvPr/>
        </p:nvCxnSpPr>
        <p:spPr>
          <a:xfrm rot="16200000" flipH="1" flipV="1">
            <a:off x="2271059" y="889190"/>
            <a:ext cx="188666" cy="1006086"/>
          </a:xfrm>
          <a:prstGeom prst="curvedConnector3">
            <a:avLst>
              <a:gd name="adj1" fmla="val -65797"/>
            </a:avLst>
          </a:prstGeom>
          <a:ln>
            <a:solidFill>
              <a:schemeClr val="bg1">
                <a:lumMod val="50000"/>
              </a:schemeClr>
            </a:solidFill>
            <a:prstDash val="lgDash"/>
            <a:tailEnd type="triangle"/>
          </a:ln>
        </p:spPr>
        <p:style>
          <a:lnRef idx="1">
            <a:schemeClr val="dk1"/>
          </a:lnRef>
          <a:fillRef idx="0">
            <a:schemeClr val="dk1"/>
          </a:fillRef>
          <a:effectRef idx="0">
            <a:schemeClr val="dk1"/>
          </a:effectRef>
          <a:fontRef idx="minor">
            <a:schemeClr val="tx1"/>
          </a:fontRef>
        </p:style>
      </p:cxnSp>
      <p:cxnSp>
        <p:nvCxnSpPr>
          <p:cNvPr id="61" name="Straight Arrow Connector 60">
            <a:extLst>
              <a:ext uri="{FF2B5EF4-FFF2-40B4-BE49-F238E27FC236}">
                <a16:creationId xmlns:a16="http://schemas.microsoft.com/office/drawing/2014/main" id="{B975E9F2-4140-1129-EF7B-46A6E576942D}"/>
              </a:ext>
            </a:extLst>
          </p:cNvPr>
          <p:cNvCxnSpPr>
            <a:cxnSpLocks/>
            <a:stCxn id="57" idx="3"/>
            <a:endCxn id="35" idx="0"/>
          </p:cNvCxnSpPr>
          <p:nvPr/>
        </p:nvCxnSpPr>
        <p:spPr>
          <a:xfrm>
            <a:off x="3172033" y="1507900"/>
            <a:ext cx="1166800" cy="852180"/>
          </a:xfrm>
          <a:prstGeom prst="straightConnector1">
            <a:avLst/>
          </a:prstGeom>
          <a:ln>
            <a:solidFill>
              <a:schemeClr val="bg2">
                <a:lumMod val="10000"/>
              </a:schemeClr>
            </a:solidFill>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64" name="TextBox 63">
                <a:extLst>
                  <a:ext uri="{FF2B5EF4-FFF2-40B4-BE49-F238E27FC236}">
                    <a16:creationId xmlns:a16="http://schemas.microsoft.com/office/drawing/2014/main" id="{2C94ED42-8C78-6E65-7E06-C04F578935FC}"/>
                  </a:ext>
                </a:extLst>
              </p:cNvPr>
              <p:cNvSpPr txBox="1"/>
              <p:nvPr/>
            </p:nvSpPr>
            <p:spPr>
              <a:xfrm>
                <a:off x="3719764" y="1641652"/>
                <a:ext cx="226184" cy="23686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900" i="1" smtClean="0">
                              <a:latin typeface="Cambria Math" panose="02040503050406030204" pitchFamily="18" charset="0"/>
                            </a:rPr>
                          </m:ctrlPr>
                        </m:sSubPr>
                        <m:e>
                          <m:r>
                            <a:rPr lang="en-US" sz="900" i="1">
                              <a:latin typeface="Cambria Math" panose="02040503050406030204" pitchFamily="18" charset="0"/>
                            </a:rPr>
                            <m:t>𝜇</m:t>
                          </m:r>
                        </m:e>
                        <m:sub>
                          <m:r>
                            <a:rPr lang="en-US" sz="900" b="0" i="1" smtClean="0">
                              <a:latin typeface="Cambria Math" panose="02040503050406030204" pitchFamily="18" charset="0"/>
                            </a:rPr>
                            <m:t>𝑖</m:t>
                          </m:r>
                          <m:r>
                            <a:rPr lang="en-US" sz="900" b="0" i="1" smtClean="0">
                              <a:latin typeface="Cambria Math" panose="02040503050406030204" pitchFamily="18" charset="0"/>
                            </a:rPr>
                            <m:t>,0</m:t>
                          </m:r>
                        </m:sub>
                      </m:sSub>
                    </m:oMath>
                  </m:oMathPara>
                </a14:m>
                <a:endParaRPr lang="en-US" sz="900" dirty="0"/>
              </a:p>
            </p:txBody>
          </p:sp>
        </mc:Choice>
        <mc:Fallback xmlns="">
          <p:sp>
            <p:nvSpPr>
              <p:cNvPr id="64" name="TextBox 63">
                <a:extLst>
                  <a:ext uri="{FF2B5EF4-FFF2-40B4-BE49-F238E27FC236}">
                    <a16:creationId xmlns:a16="http://schemas.microsoft.com/office/drawing/2014/main" id="{2C94ED42-8C78-6E65-7E06-C04F578935FC}"/>
                  </a:ext>
                </a:extLst>
              </p:cNvPr>
              <p:cNvSpPr txBox="1">
                <a:spLocks noRot="1" noChangeAspect="1" noMove="1" noResize="1" noEditPoints="1" noAdjustHandles="1" noChangeArrowheads="1" noChangeShapeType="1" noTextEdit="1"/>
              </p:cNvSpPr>
              <p:nvPr/>
            </p:nvSpPr>
            <p:spPr>
              <a:xfrm>
                <a:off x="3719764" y="1641652"/>
                <a:ext cx="226184" cy="236860"/>
              </a:xfrm>
              <a:prstGeom prst="rect">
                <a:avLst/>
              </a:prstGeom>
              <a:blipFill>
                <a:blip r:embed="rId11"/>
                <a:stretch>
                  <a:fillRect r="-2105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Rounded Rectangle 34">
                <a:extLst>
                  <a:ext uri="{FF2B5EF4-FFF2-40B4-BE49-F238E27FC236}">
                    <a16:creationId xmlns:a16="http://schemas.microsoft.com/office/drawing/2014/main" id="{297B0731-5211-7B13-3CDC-9953AA75B47C}"/>
                  </a:ext>
                </a:extLst>
              </p:cNvPr>
              <p:cNvSpPr/>
              <p:nvPr/>
            </p:nvSpPr>
            <p:spPr>
              <a:xfrm>
                <a:off x="4006740" y="2360080"/>
                <a:ext cx="664185" cy="419999"/>
              </a:xfrm>
              <a:prstGeom prst="roundRect">
                <a:avLst>
                  <a:gd name="adj" fmla="val 10000"/>
                </a:avLst>
              </a:prstGeom>
              <a:solidFill>
                <a:srgbClr val="181717"/>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algn="ctr"/>
                <a14:m>
                  <m:oMathPara xmlns:m="http://schemas.openxmlformats.org/officeDocument/2006/math">
                    <m:oMathParaPr>
                      <m:jc m:val="centerGroup"/>
                    </m:oMathParaPr>
                    <m:oMath xmlns:m="http://schemas.openxmlformats.org/officeDocument/2006/math">
                      <m:sSub>
                        <m:sSubPr>
                          <m:ctrlPr>
                            <a:rPr lang="en-US" sz="1012" i="1" dirty="0" smtClean="0">
                              <a:latin typeface="Cambria Math" panose="02040503050406030204" pitchFamily="18" charset="0"/>
                            </a:rPr>
                          </m:ctrlPr>
                        </m:sSubPr>
                        <m:e>
                          <m:r>
                            <a:rPr lang="en-US" sz="1012" i="1" dirty="0">
                              <a:latin typeface="Cambria Math" panose="02040503050406030204" pitchFamily="18" charset="0"/>
                            </a:rPr>
                            <m:t>𝐷</m:t>
                          </m:r>
                        </m:e>
                        <m:sub>
                          <m:r>
                            <a:rPr lang="en-US" sz="1012" b="0" i="1" dirty="0" smtClean="0">
                              <a:latin typeface="Cambria Math" panose="02040503050406030204" pitchFamily="18" charset="0"/>
                            </a:rPr>
                            <m:t>𝑖</m:t>
                          </m:r>
                        </m:sub>
                      </m:sSub>
                    </m:oMath>
                  </m:oMathPara>
                </a14:m>
                <a:endParaRPr lang="en-US" sz="676" dirty="0"/>
              </a:p>
            </p:txBody>
          </p:sp>
        </mc:Choice>
        <mc:Fallback xmlns="">
          <p:sp>
            <p:nvSpPr>
              <p:cNvPr id="35" name="Rounded Rectangle 34">
                <a:extLst>
                  <a:ext uri="{FF2B5EF4-FFF2-40B4-BE49-F238E27FC236}">
                    <a16:creationId xmlns:a16="http://schemas.microsoft.com/office/drawing/2014/main" id="{297B0731-5211-7B13-3CDC-9953AA75B47C}"/>
                  </a:ext>
                </a:extLst>
              </p:cNvPr>
              <p:cNvSpPr>
                <a:spLocks noRot="1" noChangeAspect="1" noMove="1" noResize="1" noEditPoints="1" noAdjustHandles="1" noChangeArrowheads="1" noChangeShapeType="1" noTextEdit="1"/>
              </p:cNvSpPr>
              <p:nvPr/>
            </p:nvSpPr>
            <p:spPr>
              <a:xfrm>
                <a:off x="4006740" y="2360080"/>
                <a:ext cx="664185" cy="419999"/>
              </a:xfrm>
              <a:prstGeom prst="roundRect">
                <a:avLst>
                  <a:gd name="adj" fmla="val 10000"/>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Rounded Rectangle 17">
                <a:extLst>
                  <a:ext uri="{FF2B5EF4-FFF2-40B4-BE49-F238E27FC236}">
                    <a16:creationId xmlns:a16="http://schemas.microsoft.com/office/drawing/2014/main" id="{DB6F2860-E704-A4E8-0606-A82D3DFF8222}"/>
                  </a:ext>
                </a:extLst>
              </p:cNvPr>
              <p:cNvSpPr/>
              <p:nvPr/>
            </p:nvSpPr>
            <p:spPr>
              <a:xfrm>
                <a:off x="1082044" y="4124030"/>
                <a:ext cx="607195" cy="419999"/>
              </a:xfrm>
              <a:prstGeom prst="roundRect">
                <a:avLst>
                  <a:gd name="adj" fmla="val 10000"/>
                </a:avLst>
              </a:prstGeom>
              <a:solidFill>
                <a:srgbClr val="174E7D"/>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algn="ctr"/>
                <a14:m>
                  <m:oMathPara xmlns:m="http://schemas.openxmlformats.org/officeDocument/2006/math">
                    <m:oMathParaPr>
                      <m:jc m:val="centerGroup"/>
                    </m:oMathParaPr>
                    <m:oMath xmlns:m="http://schemas.openxmlformats.org/officeDocument/2006/math">
                      <m:sSub>
                        <m:sSubPr>
                          <m:ctrlPr>
                            <a:rPr lang="en-US" sz="1012" i="1" dirty="0" smtClean="0">
                              <a:latin typeface="Cambria Math" panose="02040503050406030204" pitchFamily="18" charset="0"/>
                            </a:rPr>
                          </m:ctrlPr>
                        </m:sSubPr>
                        <m:e>
                          <m:r>
                            <a:rPr lang="en-US" sz="1012" i="1" dirty="0">
                              <a:latin typeface="Cambria Math" panose="02040503050406030204" pitchFamily="18" charset="0"/>
                            </a:rPr>
                            <m:t>𝑆</m:t>
                          </m:r>
                        </m:e>
                        <m:sub>
                          <m:r>
                            <a:rPr lang="en-US" sz="1012" b="0" i="1" dirty="0" smtClean="0">
                              <a:latin typeface="Cambria Math" panose="02040503050406030204" pitchFamily="18" charset="0"/>
                            </a:rPr>
                            <m:t>𝑖</m:t>
                          </m:r>
                          <m:r>
                            <a:rPr lang="en-US" sz="1012" b="0" i="1" dirty="0" smtClean="0">
                              <a:latin typeface="Cambria Math" panose="02040503050406030204" pitchFamily="18" charset="0"/>
                            </a:rPr>
                            <m:t>,</m:t>
                          </m:r>
                          <m:r>
                            <a:rPr lang="en-US" sz="1012" b="0" i="1" dirty="0" smtClean="0">
                              <a:latin typeface="Cambria Math" panose="02040503050406030204" pitchFamily="18" charset="0"/>
                            </a:rPr>
                            <m:t>𝑚</m:t>
                          </m:r>
                        </m:sub>
                      </m:sSub>
                    </m:oMath>
                  </m:oMathPara>
                </a14:m>
                <a:endParaRPr lang="en-US" sz="1012" dirty="0"/>
              </a:p>
            </p:txBody>
          </p:sp>
        </mc:Choice>
        <mc:Fallback xmlns="">
          <p:sp>
            <p:nvSpPr>
              <p:cNvPr id="18" name="Rounded Rectangle 17">
                <a:extLst>
                  <a:ext uri="{FF2B5EF4-FFF2-40B4-BE49-F238E27FC236}">
                    <a16:creationId xmlns:a16="http://schemas.microsoft.com/office/drawing/2014/main" id="{DB6F2860-E704-A4E8-0606-A82D3DFF8222}"/>
                  </a:ext>
                </a:extLst>
              </p:cNvPr>
              <p:cNvSpPr>
                <a:spLocks noRot="1" noChangeAspect="1" noMove="1" noResize="1" noEditPoints="1" noAdjustHandles="1" noChangeArrowheads="1" noChangeShapeType="1" noTextEdit="1"/>
              </p:cNvSpPr>
              <p:nvPr/>
            </p:nvSpPr>
            <p:spPr>
              <a:xfrm>
                <a:off x="1082044" y="4124030"/>
                <a:ext cx="607195" cy="419999"/>
              </a:xfrm>
              <a:prstGeom prst="roundRect">
                <a:avLst>
                  <a:gd name="adj" fmla="val 10000"/>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Rounded Rectangle 19">
                <a:extLst>
                  <a:ext uri="{FF2B5EF4-FFF2-40B4-BE49-F238E27FC236}">
                    <a16:creationId xmlns:a16="http://schemas.microsoft.com/office/drawing/2014/main" id="{69086474-01C3-1511-2722-70E37C82B096}"/>
                  </a:ext>
                </a:extLst>
              </p:cNvPr>
              <p:cNvSpPr/>
              <p:nvPr/>
            </p:nvSpPr>
            <p:spPr>
              <a:xfrm>
                <a:off x="2564836" y="4124029"/>
                <a:ext cx="607195" cy="419999"/>
              </a:xfrm>
              <a:prstGeom prst="roundRect">
                <a:avLst>
                  <a:gd name="adj" fmla="val 10000"/>
                </a:avLst>
              </a:prstGeom>
              <a:solidFill>
                <a:srgbClr val="94C4EA"/>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algn="ctr"/>
                <a14:m>
                  <m:oMathPara xmlns:m="http://schemas.openxmlformats.org/officeDocument/2006/math">
                    <m:oMathParaPr>
                      <m:jc m:val="centerGroup"/>
                    </m:oMathParaPr>
                    <m:oMath xmlns:m="http://schemas.openxmlformats.org/officeDocument/2006/math">
                      <m:sSub>
                        <m:sSubPr>
                          <m:ctrlPr>
                            <a:rPr lang="en-US" sz="1012" i="1" dirty="0" smtClean="0">
                              <a:latin typeface="Cambria Math" panose="02040503050406030204" pitchFamily="18" charset="0"/>
                            </a:rPr>
                          </m:ctrlPr>
                        </m:sSubPr>
                        <m:e>
                          <m:r>
                            <a:rPr lang="en-US" sz="1012" i="1" dirty="0">
                              <a:latin typeface="Cambria Math" panose="02040503050406030204" pitchFamily="18" charset="0"/>
                            </a:rPr>
                            <m:t>𝐼</m:t>
                          </m:r>
                        </m:e>
                        <m:sub>
                          <m:r>
                            <a:rPr lang="en-US" sz="1012" b="0" i="1" dirty="0" smtClean="0">
                              <a:latin typeface="Cambria Math" panose="02040503050406030204" pitchFamily="18" charset="0"/>
                            </a:rPr>
                            <m:t>𝑖</m:t>
                          </m:r>
                          <m:r>
                            <a:rPr lang="en-US" sz="1012" b="0" i="1" dirty="0" smtClean="0">
                              <a:latin typeface="Cambria Math" panose="02040503050406030204" pitchFamily="18" charset="0"/>
                            </a:rPr>
                            <m:t>,</m:t>
                          </m:r>
                          <m:r>
                            <a:rPr lang="en-US" sz="1012" b="0" i="1" dirty="0" smtClean="0">
                              <a:latin typeface="Cambria Math" panose="02040503050406030204" pitchFamily="18" charset="0"/>
                            </a:rPr>
                            <m:t>𝑚</m:t>
                          </m:r>
                        </m:sub>
                      </m:sSub>
                    </m:oMath>
                  </m:oMathPara>
                </a14:m>
                <a:endParaRPr lang="en-US" sz="1012" dirty="0"/>
              </a:p>
            </p:txBody>
          </p:sp>
        </mc:Choice>
        <mc:Fallback xmlns="">
          <p:sp>
            <p:nvSpPr>
              <p:cNvPr id="20" name="Rounded Rectangle 19">
                <a:extLst>
                  <a:ext uri="{FF2B5EF4-FFF2-40B4-BE49-F238E27FC236}">
                    <a16:creationId xmlns:a16="http://schemas.microsoft.com/office/drawing/2014/main" id="{69086474-01C3-1511-2722-70E37C82B096}"/>
                  </a:ext>
                </a:extLst>
              </p:cNvPr>
              <p:cNvSpPr>
                <a:spLocks noRot="1" noChangeAspect="1" noMove="1" noResize="1" noEditPoints="1" noAdjustHandles="1" noChangeArrowheads="1" noChangeShapeType="1" noTextEdit="1"/>
              </p:cNvSpPr>
              <p:nvPr/>
            </p:nvSpPr>
            <p:spPr>
              <a:xfrm>
                <a:off x="2564836" y="4124029"/>
                <a:ext cx="607195" cy="419999"/>
              </a:xfrm>
              <a:prstGeom prst="roundRect">
                <a:avLst>
                  <a:gd name="adj" fmla="val 10000"/>
                </a:avLst>
              </a:prstGeom>
              <a:blipFill>
                <a:blip r:embed="rId14"/>
                <a:stretch>
                  <a:fillRect/>
                </a:stretch>
              </a:blipFill>
            </p:spPr>
            <p:txBody>
              <a:bodyPr/>
              <a:lstStyle/>
              <a:p>
                <a:r>
                  <a:rPr lang="en-US">
                    <a:noFill/>
                  </a:rPr>
                  <a:t> </a:t>
                </a:r>
              </a:p>
            </p:txBody>
          </p:sp>
        </mc:Fallback>
      </mc:AlternateContent>
      <p:sp>
        <p:nvSpPr>
          <p:cNvPr id="25" name="TextBox 24">
            <a:extLst>
              <a:ext uri="{FF2B5EF4-FFF2-40B4-BE49-F238E27FC236}">
                <a16:creationId xmlns:a16="http://schemas.microsoft.com/office/drawing/2014/main" id="{2DD0A193-6556-8A8A-D427-72530FC5BB7C}"/>
              </a:ext>
            </a:extLst>
          </p:cNvPr>
          <p:cNvSpPr txBox="1"/>
          <p:nvPr/>
        </p:nvSpPr>
        <p:spPr>
          <a:xfrm>
            <a:off x="2754122" y="2945879"/>
            <a:ext cx="409149" cy="768008"/>
          </a:xfrm>
          <a:prstGeom prst="rect">
            <a:avLst/>
          </a:prstGeom>
          <a:noFill/>
        </p:spPr>
        <p:txBody>
          <a:bodyPr vert="vert" wrap="square" rtlCol="0">
            <a:spAutoFit/>
          </a:bodyPr>
          <a:lstStyle/>
          <a:p>
            <a:r>
              <a:rPr lang="en-US" dirty="0"/>
              <a:t>. . . . . . . </a:t>
            </a:r>
          </a:p>
        </p:txBody>
      </p:sp>
      <p:cxnSp>
        <p:nvCxnSpPr>
          <p:cNvPr id="26" name="Straight Arrow Connector 25">
            <a:extLst>
              <a:ext uri="{FF2B5EF4-FFF2-40B4-BE49-F238E27FC236}">
                <a16:creationId xmlns:a16="http://schemas.microsoft.com/office/drawing/2014/main" id="{4A80744C-9EDD-0D6F-9E24-6AF38769D87B}"/>
              </a:ext>
            </a:extLst>
          </p:cNvPr>
          <p:cNvCxnSpPr>
            <a:cxnSpLocks/>
            <a:endCxn id="35" idx="2"/>
          </p:cNvCxnSpPr>
          <p:nvPr/>
        </p:nvCxnSpPr>
        <p:spPr>
          <a:xfrm flipV="1">
            <a:off x="3172031" y="2780079"/>
            <a:ext cx="1166802" cy="1560269"/>
          </a:xfrm>
          <a:prstGeom prst="straightConnector1">
            <a:avLst/>
          </a:prstGeom>
          <a:ln>
            <a:solidFill>
              <a:schemeClr val="bg2">
                <a:lumMod val="10000"/>
              </a:schemeClr>
            </a:solidFill>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753E285C-749E-CCBC-4655-5B1F33DEB057}"/>
                  </a:ext>
                </a:extLst>
              </p:cNvPr>
              <p:cNvSpPr txBox="1"/>
              <p:nvPr/>
            </p:nvSpPr>
            <p:spPr>
              <a:xfrm>
                <a:off x="3781877" y="3477027"/>
                <a:ext cx="280666" cy="23686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900" i="1" smtClean="0">
                              <a:latin typeface="Cambria Math" panose="02040503050406030204" pitchFamily="18" charset="0"/>
                            </a:rPr>
                          </m:ctrlPr>
                        </m:sSubPr>
                        <m:e>
                          <m:r>
                            <a:rPr lang="en-US" sz="900" b="0" i="1" smtClean="0">
                              <a:latin typeface="Cambria Math" panose="02040503050406030204" pitchFamily="18" charset="0"/>
                            </a:rPr>
                            <m:t>𝜇</m:t>
                          </m:r>
                        </m:e>
                        <m:sub>
                          <m:r>
                            <a:rPr lang="en-US" sz="900" b="0" i="1" smtClean="0">
                              <a:latin typeface="Cambria Math" panose="02040503050406030204" pitchFamily="18" charset="0"/>
                            </a:rPr>
                            <m:t>𝑖</m:t>
                          </m:r>
                          <m:r>
                            <a:rPr lang="en-US" sz="900" b="0" i="1" smtClean="0">
                              <a:latin typeface="Cambria Math" panose="02040503050406030204" pitchFamily="18" charset="0"/>
                            </a:rPr>
                            <m:t>,</m:t>
                          </m:r>
                          <m:r>
                            <a:rPr lang="en-US" sz="900" b="0" i="1" smtClean="0">
                              <a:latin typeface="Cambria Math" panose="02040503050406030204" pitchFamily="18" charset="0"/>
                            </a:rPr>
                            <m:t>𝑚</m:t>
                          </m:r>
                        </m:sub>
                      </m:sSub>
                    </m:oMath>
                  </m:oMathPara>
                </a14:m>
                <a:endParaRPr lang="en-US" sz="900" dirty="0"/>
              </a:p>
            </p:txBody>
          </p:sp>
        </mc:Choice>
        <mc:Fallback xmlns="">
          <p:sp>
            <p:nvSpPr>
              <p:cNvPr id="27" name="TextBox 26">
                <a:extLst>
                  <a:ext uri="{FF2B5EF4-FFF2-40B4-BE49-F238E27FC236}">
                    <a16:creationId xmlns:a16="http://schemas.microsoft.com/office/drawing/2014/main" id="{753E285C-749E-CCBC-4655-5B1F33DEB057}"/>
                  </a:ext>
                </a:extLst>
              </p:cNvPr>
              <p:cNvSpPr txBox="1">
                <a:spLocks noRot="1" noChangeAspect="1" noMove="1" noResize="1" noEditPoints="1" noAdjustHandles="1" noChangeArrowheads="1" noChangeShapeType="1" noTextEdit="1"/>
              </p:cNvSpPr>
              <p:nvPr/>
            </p:nvSpPr>
            <p:spPr>
              <a:xfrm>
                <a:off x="3781877" y="3477027"/>
                <a:ext cx="280666" cy="236860"/>
              </a:xfrm>
              <a:prstGeom prst="rect">
                <a:avLst/>
              </a:prstGeom>
              <a:blipFill>
                <a:blip r:embed="rId15"/>
                <a:stretch>
                  <a:fillRect r="-8696"/>
                </a:stretch>
              </a:blipFill>
            </p:spPr>
            <p:txBody>
              <a:bodyPr/>
              <a:lstStyle/>
              <a:p>
                <a:r>
                  <a:rPr lang="en-US">
                    <a:noFill/>
                  </a:rPr>
                  <a:t> </a:t>
                </a:r>
              </a:p>
            </p:txBody>
          </p:sp>
        </mc:Fallback>
      </mc:AlternateContent>
      <p:cxnSp>
        <p:nvCxnSpPr>
          <p:cNvPr id="44" name="Straight Arrow Connector 43">
            <a:extLst>
              <a:ext uri="{FF2B5EF4-FFF2-40B4-BE49-F238E27FC236}">
                <a16:creationId xmlns:a16="http://schemas.microsoft.com/office/drawing/2014/main" id="{E947D653-A07D-3505-FB53-43D6AE0CD1F2}"/>
              </a:ext>
            </a:extLst>
          </p:cNvPr>
          <p:cNvCxnSpPr>
            <a:cxnSpLocks/>
            <a:stCxn id="40" idx="3"/>
            <a:endCxn id="57" idx="1"/>
          </p:cNvCxnSpPr>
          <p:nvPr/>
        </p:nvCxnSpPr>
        <p:spPr>
          <a:xfrm>
            <a:off x="1689241" y="1507900"/>
            <a:ext cx="875598"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5" name="Straight Arrow Connector 44">
            <a:extLst>
              <a:ext uri="{FF2B5EF4-FFF2-40B4-BE49-F238E27FC236}">
                <a16:creationId xmlns:a16="http://schemas.microsoft.com/office/drawing/2014/main" id="{BAB0C19B-86F2-23C3-3579-74E7D7C6E4C1}"/>
              </a:ext>
            </a:extLst>
          </p:cNvPr>
          <p:cNvCxnSpPr>
            <a:cxnSpLocks/>
            <a:stCxn id="41" idx="3"/>
            <a:endCxn id="47" idx="1"/>
          </p:cNvCxnSpPr>
          <p:nvPr/>
        </p:nvCxnSpPr>
        <p:spPr>
          <a:xfrm flipV="1">
            <a:off x="1689241" y="2570079"/>
            <a:ext cx="875598" cy="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2" name="Straight Arrow Connector 61">
            <a:extLst>
              <a:ext uri="{FF2B5EF4-FFF2-40B4-BE49-F238E27FC236}">
                <a16:creationId xmlns:a16="http://schemas.microsoft.com/office/drawing/2014/main" id="{89156F2E-43B8-9236-6FC4-129711F3FF4F}"/>
              </a:ext>
            </a:extLst>
          </p:cNvPr>
          <p:cNvCxnSpPr>
            <a:cxnSpLocks/>
            <a:stCxn id="47" idx="3"/>
            <a:endCxn id="35" idx="1"/>
          </p:cNvCxnSpPr>
          <p:nvPr/>
        </p:nvCxnSpPr>
        <p:spPr>
          <a:xfrm>
            <a:off x="3172033" y="2570079"/>
            <a:ext cx="834707" cy="1"/>
          </a:xfrm>
          <a:prstGeom prst="straightConnector1">
            <a:avLst/>
          </a:prstGeom>
          <a:ln>
            <a:solidFill>
              <a:schemeClr val="bg2">
                <a:lumMod val="10000"/>
              </a:schemeClr>
            </a:solidFill>
            <a:tailEnd type="triangle"/>
          </a:ln>
        </p:spPr>
        <p:style>
          <a:lnRef idx="1">
            <a:schemeClr val="dk1"/>
          </a:lnRef>
          <a:fillRef idx="0">
            <a:schemeClr val="dk1"/>
          </a:fillRef>
          <a:effectRef idx="0">
            <a:schemeClr val="dk1"/>
          </a:effectRef>
          <a:fontRef idx="minor">
            <a:schemeClr val="tx1"/>
          </a:fontRef>
        </p:style>
      </p:cxnSp>
      <p:cxnSp>
        <p:nvCxnSpPr>
          <p:cNvPr id="19" name="Straight Arrow Connector 18">
            <a:extLst>
              <a:ext uri="{FF2B5EF4-FFF2-40B4-BE49-F238E27FC236}">
                <a16:creationId xmlns:a16="http://schemas.microsoft.com/office/drawing/2014/main" id="{B150993A-E447-9329-CA7D-99549DE75FF3}"/>
              </a:ext>
            </a:extLst>
          </p:cNvPr>
          <p:cNvCxnSpPr>
            <a:cxnSpLocks/>
            <a:stCxn id="18" idx="3"/>
            <a:endCxn id="20" idx="1"/>
          </p:cNvCxnSpPr>
          <p:nvPr/>
        </p:nvCxnSpPr>
        <p:spPr>
          <a:xfrm flipV="1">
            <a:off x="1689239" y="4334029"/>
            <a:ext cx="875598" cy="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1" name="Straight Arrow Connector 10">
            <a:extLst>
              <a:ext uri="{FF2B5EF4-FFF2-40B4-BE49-F238E27FC236}">
                <a16:creationId xmlns:a16="http://schemas.microsoft.com/office/drawing/2014/main" id="{AE0E5BBB-F917-76F4-6DCC-56625B36F0F9}"/>
              </a:ext>
            </a:extLst>
          </p:cNvPr>
          <p:cNvCxnSpPr>
            <a:cxnSpLocks/>
            <a:stCxn id="57" idx="2"/>
            <a:endCxn id="41" idx="0"/>
          </p:cNvCxnSpPr>
          <p:nvPr/>
        </p:nvCxnSpPr>
        <p:spPr>
          <a:xfrm flipH="1">
            <a:off x="1385644" y="1717899"/>
            <a:ext cx="1482792" cy="64218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8" name="Straight Arrow Connector 67">
            <a:extLst>
              <a:ext uri="{FF2B5EF4-FFF2-40B4-BE49-F238E27FC236}">
                <a16:creationId xmlns:a16="http://schemas.microsoft.com/office/drawing/2014/main" id="{F49009B3-61F3-7AB8-7D59-7627C51D72F3}"/>
              </a:ext>
            </a:extLst>
          </p:cNvPr>
          <p:cNvCxnSpPr>
            <a:cxnSpLocks/>
          </p:cNvCxnSpPr>
          <p:nvPr/>
        </p:nvCxnSpPr>
        <p:spPr>
          <a:xfrm flipH="1">
            <a:off x="2357935" y="2766298"/>
            <a:ext cx="506647" cy="280368"/>
          </a:xfrm>
          <a:prstGeom prst="straightConnector1">
            <a:avLst/>
          </a:prstGeom>
          <a:ln>
            <a:solidFill>
              <a:schemeClr val="bg2">
                <a:lumMod val="10000"/>
              </a:schemeClr>
            </a:solidFill>
            <a:prstDash val="dash"/>
            <a:tailEnd type="triangle"/>
          </a:ln>
        </p:spPr>
        <p:style>
          <a:lnRef idx="1">
            <a:schemeClr val="dk1"/>
          </a:lnRef>
          <a:fillRef idx="0">
            <a:schemeClr val="dk1"/>
          </a:fillRef>
          <a:effectRef idx="0">
            <a:schemeClr val="dk1"/>
          </a:effectRef>
          <a:fontRef idx="minor">
            <a:schemeClr val="tx1"/>
          </a:fontRef>
        </p:style>
      </p:cxnSp>
      <p:cxnSp>
        <p:nvCxnSpPr>
          <p:cNvPr id="71" name="Straight Arrow Connector 70">
            <a:extLst>
              <a:ext uri="{FF2B5EF4-FFF2-40B4-BE49-F238E27FC236}">
                <a16:creationId xmlns:a16="http://schemas.microsoft.com/office/drawing/2014/main" id="{539D7786-32F3-9C76-F206-32EA9FA65021}"/>
              </a:ext>
            </a:extLst>
          </p:cNvPr>
          <p:cNvCxnSpPr>
            <a:cxnSpLocks/>
          </p:cNvCxnSpPr>
          <p:nvPr/>
        </p:nvCxnSpPr>
        <p:spPr>
          <a:xfrm flipH="1">
            <a:off x="1340840" y="3907367"/>
            <a:ext cx="389287" cy="215423"/>
          </a:xfrm>
          <a:prstGeom prst="straightConnector1">
            <a:avLst/>
          </a:prstGeom>
          <a:ln>
            <a:solidFill>
              <a:schemeClr val="bg2">
                <a:lumMod val="10000"/>
              </a:schemeClr>
            </a:solidFill>
            <a:prstDash val="dash"/>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73" name="TextBox 72">
                <a:extLst>
                  <a:ext uri="{FF2B5EF4-FFF2-40B4-BE49-F238E27FC236}">
                    <a16:creationId xmlns:a16="http://schemas.microsoft.com/office/drawing/2014/main" id="{EFBF3C00-2DAA-5B00-33FF-F257329330F7}"/>
                  </a:ext>
                </a:extLst>
              </p:cNvPr>
              <p:cNvSpPr txBox="1"/>
              <p:nvPr/>
            </p:nvSpPr>
            <p:spPr>
              <a:xfrm>
                <a:off x="2222962" y="2732822"/>
                <a:ext cx="313422" cy="23686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900" b="0" i="1" smtClean="0">
                              <a:solidFill>
                                <a:schemeClr val="tx1"/>
                              </a:solidFill>
                              <a:latin typeface="Cambria Math" panose="02040503050406030204" pitchFamily="18" charset="0"/>
                            </a:rPr>
                          </m:ctrlPr>
                        </m:sSubPr>
                        <m:e>
                          <m:r>
                            <a:rPr lang="en-US" sz="900" b="0" i="1" smtClean="0">
                              <a:solidFill>
                                <a:schemeClr val="tx1"/>
                              </a:solidFill>
                              <a:latin typeface="Cambria Math" panose="02040503050406030204" pitchFamily="18" charset="0"/>
                            </a:rPr>
                            <m:t>𝛾</m:t>
                          </m:r>
                        </m:e>
                        <m:sub>
                          <m:r>
                            <a:rPr lang="en-US" sz="900" b="0" i="1" smtClean="0">
                              <a:solidFill>
                                <a:schemeClr val="tx1"/>
                              </a:solidFill>
                              <a:latin typeface="Cambria Math" panose="02040503050406030204" pitchFamily="18" charset="0"/>
                            </a:rPr>
                            <m:t>𝑖</m:t>
                          </m:r>
                          <m:r>
                            <a:rPr lang="en-US" sz="900" b="0" i="1" smtClean="0">
                              <a:solidFill>
                                <a:schemeClr val="tx1"/>
                              </a:solidFill>
                              <a:latin typeface="Cambria Math" panose="02040503050406030204" pitchFamily="18" charset="0"/>
                            </a:rPr>
                            <m:t>,1</m:t>
                          </m:r>
                        </m:sub>
                      </m:sSub>
                    </m:oMath>
                  </m:oMathPara>
                </a14:m>
                <a:endParaRPr lang="en-US" sz="900" dirty="0">
                  <a:solidFill>
                    <a:schemeClr val="tx1"/>
                  </a:solidFill>
                </a:endParaRPr>
              </a:p>
            </p:txBody>
          </p:sp>
        </mc:Choice>
        <mc:Fallback xmlns="">
          <p:sp>
            <p:nvSpPr>
              <p:cNvPr id="73" name="TextBox 72">
                <a:extLst>
                  <a:ext uri="{FF2B5EF4-FFF2-40B4-BE49-F238E27FC236}">
                    <a16:creationId xmlns:a16="http://schemas.microsoft.com/office/drawing/2014/main" id="{EFBF3C00-2DAA-5B00-33FF-F257329330F7}"/>
                  </a:ext>
                </a:extLst>
              </p:cNvPr>
              <p:cNvSpPr txBox="1">
                <a:spLocks noRot="1" noChangeAspect="1" noMove="1" noResize="1" noEditPoints="1" noAdjustHandles="1" noChangeArrowheads="1" noChangeShapeType="1" noTextEdit="1"/>
              </p:cNvSpPr>
              <p:nvPr/>
            </p:nvSpPr>
            <p:spPr>
              <a:xfrm>
                <a:off x="2222962" y="2732822"/>
                <a:ext cx="313422" cy="236860"/>
              </a:xfrm>
              <a:prstGeom prst="rect">
                <a:avLst/>
              </a:prstGeom>
              <a:blipFill>
                <a:blip r:embed="rId1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4" name="TextBox 73">
                <a:extLst>
                  <a:ext uri="{FF2B5EF4-FFF2-40B4-BE49-F238E27FC236}">
                    <a16:creationId xmlns:a16="http://schemas.microsoft.com/office/drawing/2014/main" id="{373C0EE9-D09E-460E-8A00-75328EECED58}"/>
                  </a:ext>
                </a:extLst>
              </p:cNvPr>
              <p:cNvSpPr txBox="1"/>
              <p:nvPr/>
            </p:nvSpPr>
            <p:spPr>
              <a:xfrm>
                <a:off x="1419706" y="3654555"/>
                <a:ext cx="313422" cy="23686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900" b="0" i="1" smtClean="0">
                              <a:solidFill>
                                <a:schemeClr val="tx1"/>
                              </a:solidFill>
                              <a:latin typeface="Cambria Math" panose="02040503050406030204" pitchFamily="18" charset="0"/>
                            </a:rPr>
                          </m:ctrlPr>
                        </m:sSubPr>
                        <m:e>
                          <m:r>
                            <a:rPr lang="en-US" sz="900" b="0" i="1" smtClean="0">
                              <a:solidFill>
                                <a:schemeClr val="tx1"/>
                              </a:solidFill>
                              <a:latin typeface="Cambria Math" panose="02040503050406030204" pitchFamily="18" charset="0"/>
                            </a:rPr>
                            <m:t>𝛾</m:t>
                          </m:r>
                        </m:e>
                        <m:sub>
                          <m:r>
                            <a:rPr lang="en-US" sz="900" b="0" i="1" smtClean="0">
                              <a:solidFill>
                                <a:schemeClr val="tx1"/>
                              </a:solidFill>
                              <a:latin typeface="Cambria Math" panose="02040503050406030204" pitchFamily="18" charset="0"/>
                            </a:rPr>
                            <m:t>𝑖</m:t>
                          </m:r>
                          <m:r>
                            <a:rPr lang="en-US" sz="900" b="0" i="1" smtClean="0">
                              <a:solidFill>
                                <a:schemeClr val="tx1"/>
                              </a:solidFill>
                              <a:latin typeface="Cambria Math" panose="02040503050406030204" pitchFamily="18" charset="0"/>
                            </a:rPr>
                            <m:t>,</m:t>
                          </m:r>
                          <m:r>
                            <a:rPr lang="en-US" sz="900" b="0" i="1" smtClean="0">
                              <a:solidFill>
                                <a:schemeClr val="tx1"/>
                              </a:solidFill>
                              <a:latin typeface="Cambria Math" panose="02040503050406030204" pitchFamily="18" charset="0"/>
                            </a:rPr>
                            <m:t>𝑚</m:t>
                          </m:r>
                          <m:r>
                            <a:rPr lang="en-US" sz="900" b="0" i="1" smtClean="0">
                              <a:solidFill>
                                <a:schemeClr val="tx1"/>
                              </a:solidFill>
                              <a:latin typeface="Cambria Math" panose="02040503050406030204" pitchFamily="18" charset="0"/>
                            </a:rPr>
                            <m:t>−1</m:t>
                          </m:r>
                        </m:sub>
                      </m:sSub>
                    </m:oMath>
                  </m:oMathPara>
                </a14:m>
                <a:endParaRPr lang="en-US" sz="900" dirty="0">
                  <a:solidFill>
                    <a:schemeClr val="tx1"/>
                  </a:solidFill>
                </a:endParaRPr>
              </a:p>
            </p:txBody>
          </p:sp>
        </mc:Choice>
        <mc:Fallback xmlns="">
          <p:sp>
            <p:nvSpPr>
              <p:cNvPr id="74" name="TextBox 73">
                <a:extLst>
                  <a:ext uri="{FF2B5EF4-FFF2-40B4-BE49-F238E27FC236}">
                    <a16:creationId xmlns:a16="http://schemas.microsoft.com/office/drawing/2014/main" id="{373C0EE9-D09E-460E-8A00-75328EECED58}"/>
                  </a:ext>
                </a:extLst>
              </p:cNvPr>
              <p:cNvSpPr txBox="1">
                <a:spLocks noRot="1" noChangeAspect="1" noMove="1" noResize="1" noEditPoints="1" noAdjustHandles="1" noChangeArrowheads="1" noChangeShapeType="1" noTextEdit="1"/>
              </p:cNvSpPr>
              <p:nvPr/>
            </p:nvSpPr>
            <p:spPr>
              <a:xfrm>
                <a:off x="1419706" y="3654555"/>
                <a:ext cx="313422" cy="236860"/>
              </a:xfrm>
              <a:prstGeom prst="rect">
                <a:avLst/>
              </a:prstGeom>
              <a:blipFill>
                <a:blip r:embed="rId17"/>
                <a:stretch>
                  <a:fillRect r="-3076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5" name="TextBox 74">
                <a:extLst>
                  <a:ext uri="{FF2B5EF4-FFF2-40B4-BE49-F238E27FC236}">
                    <a16:creationId xmlns:a16="http://schemas.microsoft.com/office/drawing/2014/main" id="{D0F8A2F8-8603-FE6B-1CED-ACB35677DC7B}"/>
                  </a:ext>
                </a:extLst>
              </p:cNvPr>
              <p:cNvSpPr txBox="1"/>
              <p:nvPr/>
            </p:nvSpPr>
            <p:spPr>
              <a:xfrm>
                <a:off x="1438070" y="2000867"/>
                <a:ext cx="313422" cy="23686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900" b="0" i="1" smtClean="0">
                              <a:solidFill>
                                <a:schemeClr val="tx1"/>
                              </a:solidFill>
                              <a:latin typeface="Cambria Math" panose="02040503050406030204" pitchFamily="18" charset="0"/>
                            </a:rPr>
                          </m:ctrlPr>
                        </m:sSubPr>
                        <m:e>
                          <m:r>
                            <a:rPr lang="en-US" sz="900" b="0" i="1" smtClean="0">
                              <a:solidFill>
                                <a:schemeClr val="tx1"/>
                              </a:solidFill>
                              <a:latin typeface="Cambria Math" panose="02040503050406030204" pitchFamily="18" charset="0"/>
                            </a:rPr>
                            <m:t>𝛾</m:t>
                          </m:r>
                        </m:e>
                        <m:sub>
                          <m:r>
                            <a:rPr lang="en-US" sz="900" b="0" i="1" smtClean="0">
                              <a:solidFill>
                                <a:schemeClr val="tx1"/>
                              </a:solidFill>
                              <a:latin typeface="Cambria Math" panose="02040503050406030204" pitchFamily="18" charset="0"/>
                            </a:rPr>
                            <m:t>𝑖</m:t>
                          </m:r>
                          <m:r>
                            <a:rPr lang="en-US" sz="900" b="0" i="1" smtClean="0">
                              <a:solidFill>
                                <a:schemeClr val="tx1"/>
                              </a:solidFill>
                              <a:latin typeface="Cambria Math" panose="02040503050406030204" pitchFamily="18" charset="0"/>
                            </a:rPr>
                            <m:t>,0</m:t>
                          </m:r>
                        </m:sub>
                      </m:sSub>
                    </m:oMath>
                  </m:oMathPara>
                </a14:m>
                <a:endParaRPr lang="en-US" sz="900" dirty="0">
                  <a:solidFill>
                    <a:schemeClr val="tx1"/>
                  </a:solidFill>
                </a:endParaRPr>
              </a:p>
            </p:txBody>
          </p:sp>
        </mc:Choice>
        <mc:Fallback xmlns="">
          <p:sp>
            <p:nvSpPr>
              <p:cNvPr id="75" name="TextBox 74">
                <a:extLst>
                  <a:ext uri="{FF2B5EF4-FFF2-40B4-BE49-F238E27FC236}">
                    <a16:creationId xmlns:a16="http://schemas.microsoft.com/office/drawing/2014/main" id="{D0F8A2F8-8603-FE6B-1CED-ACB35677DC7B}"/>
                  </a:ext>
                </a:extLst>
              </p:cNvPr>
              <p:cNvSpPr txBox="1">
                <a:spLocks noRot="1" noChangeAspect="1" noMove="1" noResize="1" noEditPoints="1" noAdjustHandles="1" noChangeArrowheads="1" noChangeShapeType="1" noTextEdit="1"/>
              </p:cNvSpPr>
              <p:nvPr/>
            </p:nvSpPr>
            <p:spPr>
              <a:xfrm>
                <a:off x="1438070" y="2000867"/>
                <a:ext cx="313422" cy="236860"/>
              </a:xfrm>
              <a:prstGeom prst="rect">
                <a:avLst/>
              </a:prstGeom>
              <a:blipFill>
                <a:blip r:embed="rId18"/>
                <a:stretch>
                  <a:fillRect/>
                </a:stretch>
              </a:blipFill>
            </p:spPr>
            <p:txBody>
              <a:bodyPr/>
              <a:lstStyle/>
              <a:p>
                <a:r>
                  <a:rPr lang="en-US">
                    <a:noFill/>
                  </a:rPr>
                  <a:t> </a:t>
                </a:r>
              </a:p>
            </p:txBody>
          </p:sp>
        </mc:Fallback>
      </mc:AlternateContent>
      <p:cxnSp>
        <p:nvCxnSpPr>
          <p:cNvPr id="76" name="Curved Connector 75">
            <a:extLst>
              <a:ext uri="{FF2B5EF4-FFF2-40B4-BE49-F238E27FC236}">
                <a16:creationId xmlns:a16="http://schemas.microsoft.com/office/drawing/2014/main" id="{114570B2-934D-B7AD-BEA5-4AFF172C2F14}"/>
              </a:ext>
            </a:extLst>
          </p:cNvPr>
          <p:cNvCxnSpPr>
            <a:cxnSpLocks/>
          </p:cNvCxnSpPr>
          <p:nvPr/>
        </p:nvCxnSpPr>
        <p:spPr>
          <a:xfrm rot="10800000" flipV="1">
            <a:off x="1864871" y="1718713"/>
            <a:ext cx="1093826" cy="840253"/>
          </a:xfrm>
          <a:prstGeom prst="curvedConnector2">
            <a:avLst/>
          </a:prstGeom>
          <a:ln>
            <a:solidFill>
              <a:schemeClr val="bg1">
                <a:lumMod val="50000"/>
              </a:schemeClr>
            </a:solidFill>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77" name="Curved Connector 76">
            <a:extLst>
              <a:ext uri="{FF2B5EF4-FFF2-40B4-BE49-F238E27FC236}">
                <a16:creationId xmlns:a16="http://schemas.microsoft.com/office/drawing/2014/main" id="{71E4F11C-7CB8-D90E-9E3A-6230FDAF4DD1}"/>
              </a:ext>
            </a:extLst>
          </p:cNvPr>
          <p:cNvCxnSpPr>
            <a:cxnSpLocks/>
          </p:cNvCxnSpPr>
          <p:nvPr/>
        </p:nvCxnSpPr>
        <p:spPr>
          <a:xfrm rot="10800000" flipV="1">
            <a:off x="1871705" y="1717900"/>
            <a:ext cx="972462" cy="2593231"/>
          </a:xfrm>
          <a:prstGeom prst="curvedConnector2">
            <a:avLst/>
          </a:prstGeom>
          <a:ln>
            <a:solidFill>
              <a:schemeClr val="bg1">
                <a:lumMod val="50000"/>
              </a:schemeClr>
            </a:solidFill>
            <a:prstDash val="lgDash"/>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8" name="TextBox 77">
                <a:extLst>
                  <a:ext uri="{FF2B5EF4-FFF2-40B4-BE49-F238E27FC236}">
                    <a16:creationId xmlns:a16="http://schemas.microsoft.com/office/drawing/2014/main" id="{3693CE08-FB57-17C8-69D4-7B8BF212ED88}"/>
                  </a:ext>
                </a:extLst>
              </p:cNvPr>
              <p:cNvSpPr txBox="1"/>
              <p:nvPr/>
            </p:nvSpPr>
            <p:spPr>
              <a:xfrm>
                <a:off x="1192445" y="3181476"/>
                <a:ext cx="331923" cy="23686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901" i="1" smtClean="0">
                              <a:solidFill>
                                <a:schemeClr val="bg1">
                                  <a:lumMod val="50000"/>
                                </a:schemeClr>
                              </a:solidFill>
                              <a:latin typeface="Cambria Math" panose="02040503050406030204" pitchFamily="18" charset="0"/>
                            </a:rPr>
                          </m:ctrlPr>
                        </m:sSubPr>
                        <m:e>
                          <m:r>
                            <a:rPr lang="en-US" sz="901" b="0" i="1" smtClean="0">
                              <a:solidFill>
                                <a:schemeClr val="bg1">
                                  <a:lumMod val="50000"/>
                                </a:schemeClr>
                              </a:solidFill>
                              <a:latin typeface="Cambria Math" panose="02040503050406030204" pitchFamily="18" charset="0"/>
                            </a:rPr>
                            <m:t>(1−</m:t>
                          </m:r>
                          <m:sSub>
                            <m:sSubPr>
                              <m:ctrlPr>
                                <a:rPr lang="en-US" sz="901" b="0" i="1" smtClean="0">
                                  <a:solidFill>
                                    <a:schemeClr val="bg1">
                                      <a:lumMod val="50000"/>
                                    </a:schemeClr>
                                  </a:solidFill>
                                  <a:latin typeface="Cambria Math" panose="02040503050406030204" pitchFamily="18" charset="0"/>
                                </a:rPr>
                              </m:ctrlPr>
                            </m:sSubPr>
                            <m:e>
                              <m:r>
                                <a:rPr lang="en-US" sz="901" b="0" i="1" smtClean="0">
                                  <a:solidFill>
                                    <a:schemeClr val="bg1">
                                      <a:lumMod val="50000"/>
                                    </a:schemeClr>
                                  </a:solidFill>
                                  <a:latin typeface="Cambria Math" panose="02040503050406030204" pitchFamily="18" charset="0"/>
                                </a:rPr>
                                <m:t>𝜂</m:t>
                              </m:r>
                            </m:e>
                            <m:sub>
                              <m:r>
                                <a:rPr lang="en-US" sz="901" b="0" i="1" smtClean="0">
                                  <a:solidFill>
                                    <a:schemeClr val="bg1">
                                      <a:lumMod val="50000"/>
                                    </a:schemeClr>
                                  </a:solidFill>
                                  <a:latin typeface="Cambria Math" panose="02040503050406030204" pitchFamily="18" charset="0"/>
                                </a:rPr>
                                <m:t>𝑖</m:t>
                              </m:r>
                              <m:r>
                                <a:rPr lang="en-US" sz="901" b="0" i="1" smtClean="0">
                                  <a:solidFill>
                                    <a:schemeClr val="bg1">
                                      <a:lumMod val="50000"/>
                                    </a:schemeClr>
                                  </a:solidFill>
                                  <a:latin typeface="Cambria Math" panose="02040503050406030204" pitchFamily="18" charset="0"/>
                                </a:rPr>
                                <m:t>,</m:t>
                              </m:r>
                              <m:r>
                                <a:rPr lang="en-US" sz="901" b="0" i="1" smtClean="0">
                                  <a:solidFill>
                                    <a:schemeClr val="bg1">
                                      <a:lumMod val="50000"/>
                                    </a:schemeClr>
                                  </a:solidFill>
                                  <a:latin typeface="Cambria Math" panose="02040503050406030204" pitchFamily="18" charset="0"/>
                                </a:rPr>
                                <m:t>𝑚</m:t>
                              </m:r>
                            </m:sub>
                          </m:sSub>
                          <m:r>
                            <a:rPr lang="en-US" sz="901" b="0" i="1" smtClean="0">
                              <a:solidFill>
                                <a:schemeClr val="bg1">
                                  <a:lumMod val="50000"/>
                                </a:schemeClr>
                              </a:solidFill>
                              <a:latin typeface="Cambria Math" panose="02040503050406030204" pitchFamily="18" charset="0"/>
                            </a:rPr>
                            <m:t>)</m:t>
                          </m:r>
                          <m:r>
                            <a:rPr lang="en-US" sz="901" i="1">
                              <a:solidFill>
                                <a:schemeClr val="bg1">
                                  <a:lumMod val="50000"/>
                                </a:schemeClr>
                              </a:solidFill>
                              <a:latin typeface="Cambria Math" panose="02040503050406030204" pitchFamily="18" charset="0"/>
                            </a:rPr>
                            <m:t>𝛽</m:t>
                          </m:r>
                        </m:e>
                        <m:sub>
                          <m:r>
                            <a:rPr lang="en-US" sz="901" b="0" i="1" smtClean="0">
                              <a:solidFill>
                                <a:schemeClr val="bg1">
                                  <a:lumMod val="50000"/>
                                </a:schemeClr>
                              </a:solidFill>
                              <a:latin typeface="Cambria Math" panose="02040503050406030204" pitchFamily="18" charset="0"/>
                            </a:rPr>
                            <m:t>𝑖𝑖</m:t>
                          </m:r>
                        </m:sub>
                      </m:sSub>
                    </m:oMath>
                  </m:oMathPara>
                </a14:m>
                <a:endParaRPr lang="en-US" sz="901" dirty="0">
                  <a:solidFill>
                    <a:schemeClr val="bg1">
                      <a:lumMod val="50000"/>
                    </a:schemeClr>
                  </a:solidFill>
                </a:endParaRPr>
              </a:p>
            </p:txBody>
          </p:sp>
        </mc:Choice>
        <mc:Fallback xmlns="">
          <p:sp>
            <p:nvSpPr>
              <p:cNvPr id="78" name="TextBox 77">
                <a:extLst>
                  <a:ext uri="{FF2B5EF4-FFF2-40B4-BE49-F238E27FC236}">
                    <a16:creationId xmlns:a16="http://schemas.microsoft.com/office/drawing/2014/main" id="{3693CE08-FB57-17C8-69D4-7B8BF212ED88}"/>
                  </a:ext>
                </a:extLst>
              </p:cNvPr>
              <p:cNvSpPr txBox="1">
                <a:spLocks noRot="1" noChangeAspect="1" noMove="1" noResize="1" noEditPoints="1" noAdjustHandles="1" noChangeArrowheads="1" noChangeShapeType="1" noTextEdit="1"/>
              </p:cNvSpPr>
              <p:nvPr/>
            </p:nvSpPr>
            <p:spPr>
              <a:xfrm>
                <a:off x="1192445" y="3181476"/>
                <a:ext cx="331923" cy="236860"/>
              </a:xfrm>
              <a:prstGeom prst="rect">
                <a:avLst/>
              </a:prstGeom>
              <a:blipFill>
                <a:blip r:embed="rId19"/>
                <a:stretch>
                  <a:fillRect r="-11481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4" name="TextBox 83">
                <a:extLst>
                  <a:ext uri="{FF2B5EF4-FFF2-40B4-BE49-F238E27FC236}">
                    <a16:creationId xmlns:a16="http://schemas.microsoft.com/office/drawing/2014/main" id="{F1C5F843-7767-72B1-B132-DDBB8DA4AF34}"/>
                  </a:ext>
                </a:extLst>
              </p:cNvPr>
              <p:cNvSpPr txBox="1"/>
              <p:nvPr/>
            </p:nvSpPr>
            <p:spPr>
              <a:xfrm>
                <a:off x="1238378" y="4700971"/>
                <a:ext cx="313422" cy="23686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900" b="0" i="1" smtClean="0">
                              <a:solidFill>
                                <a:schemeClr val="tx1"/>
                              </a:solidFill>
                              <a:latin typeface="Cambria Math" panose="02040503050406030204" pitchFamily="18" charset="0"/>
                            </a:rPr>
                          </m:ctrlPr>
                        </m:sSubPr>
                        <m:e>
                          <m:r>
                            <a:rPr lang="en-US" sz="900" b="0" i="1" smtClean="0">
                              <a:solidFill>
                                <a:schemeClr val="tx1"/>
                              </a:solidFill>
                              <a:latin typeface="Cambria Math" panose="02040503050406030204" pitchFamily="18" charset="0"/>
                            </a:rPr>
                            <m:t>𝛾</m:t>
                          </m:r>
                        </m:e>
                        <m:sub>
                          <m:r>
                            <a:rPr lang="en-US" sz="900" b="0" i="1" smtClean="0">
                              <a:solidFill>
                                <a:schemeClr val="tx1"/>
                              </a:solidFill>
                              <a:latin typeface="Cambria Math" panose="02040503050406030204" pitchFamily="18" charset="0"/>
                            </a:rPr>
                            <m:t>𝑖</m:t>
                          </m:r>
                          <m:r>
                            <a:rPr lang="en-US" sz="900" b="0" i="1" smtClean="0">
                              <a:solidFill>
                                <a:schemeClr val="tx1"/>
                              </a:solidFill>
                              <a:latin typeface="Cambria Math" panose="02040503050406030204" pitchFamily="18" charset="0"/>
                            </a:rPr>
                            <m:t>,</m:t>
                          </m:r>
                          <m:r>
                            <a:rPr lang="en-US" sz="900" b="0" i="1" smtClean="0">
                              <a:solidFill>
                                <a:schemeClr val="tx1"/>
                              </a:solidFill>
                              <a:latin typeface="Cambria Math" panose="02040503050406030204" pitchFamily="18" charset="0"/>
                            </a:rPr>
                            <m:t>𝑚</m:t>
                          </m:r>
                        </m:sub>
                      </m:sSub>
                    </m:oMath>
                  </m:oMathPara>
                </a14:m>
                <a:endParaRPr lang="en-US" sz="900" dirty="0">
                  <a:solidFill>
                    <a:schemeClr val="tx1"/>
                  </a:solidFill>
                </a:endParaRPr>
              </a:p>
            </p:txBody>
          </p:sp>
        </mc:Choice>
        <mc:Fallback xmlns="">
          <p:sp>
            <p:nvSpPr>
              <p:cNvPr id="84" name="TextBox 83">
                <a:extLst>
                  <a:ext uri="{FF2B5EF4-FFF2-40B4-BE49-F238E27FC236}">
                    <a16:creationId xmlns:a16="http://schemas.microsoft.com/office/drawing/2014/main" id="{F1C5F843-7767-72B1-B132-DDBB8DA4AF34}"/>
                  </a:ext>
                </a:extLst>
              </p:cNvPr>
              <p:cNvSpPr txBox="1">
                <a:spLocks noRot="1" noChangeAspect="1" noMove="1" noResize="1" noEditPoints="1" noAdjustHandles="1" noChangeArrowheads="1" noChangeShapeType="1" noTextEdit="1"/>
              </p:cNvSpPr>
              <p:nvPr/>
            </p:nvSpPr>
            <p:spPr>
              <a:xfrm>
                <a:off x="1238378" y="4700971"/>
                <a:ext cx="313422" cy="236860"/>
              </a:xfrm>
              <a:prstGeom prst="rect">
                <a:avLst/>
              </a:prstGeom>
              <a:blipFill>
                <a:blip r:embed="rId20"/>
                <a:stretch>
                  <a:fillRect/>
                </a:stretch>
              </a:blipFill>
            </p:spPr>
            <p:txBody>
              <a:bodyPr/>
              <a:lstStyle/>
              <a:p>
                <a:r>
                  <a:rPr lang="en-US">
                    <a:noFill/>
                  </a:rPr>
                  <a:t> </a:t>
                </a:r>
              </a:p>
            </p:txBody>
          </p:sp>
        </mc:Fallback>
      </mc:AlternateContent>
      <p:cxnSp>
        <p:nvCxnSpPr>
          <p:cNvPr id="85" name="Curved Connector 84">
            <a:extLst>
              <a:ext uri="{FF2B5EF4-FFF2-40B4-BE49-F238E27FC236}">
                <a16:creationId xmlns:a16="http://schemas.microsoft.com/office/drawing/2014/main" id="{2ACC42ED-258F-CE5D-3DCA-53830E399295}"/>
              </a:ext>
            </a:extLst>
          </p:cNvPr>
          <p:cNvCxnSpPr>
            <a:cxnSpLocks/>
          </p:cNvCxnSpPr>
          <p:nvPr/>
        </p:nvCxnSpPr>
        <p:spPr>
          <a:xfrm rot="8400000">
            <a:off x="1475052" y="4041108"/>
            <a:ext cx="1188720" cy="1005840"/>
          </a:xfrm>
          <a:prstGeom prst="curvedConnector2">
            <a:avLst/>
          </a:prstGeom>
          <a:ln>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grpSp>
        <p:nvGrpSpPr>
          <p:cNvPr id="15" name="Group 14">
            <a:extLst>
              <a:ext uri="{FF2B5EF4-FFF2-40B4-BE49-F238E27FC236}">
                <a16:creationId xmlns:a16="http://schemas.microsoft.com/office/drawing/2014/main" id="{2E7539B4-CD1E-F392-D7D5-65A7D3F8DD9F}"/>
              </a:ext>
            </a:extLst>
          </p:cNvPr>
          <p:cNvGrpSpPr/>
          <p:nvPr/>
        </p:nvGrpSpPr>
        <p:grpSpPr>
          <a:xfrm>
            <a:off x="5427688" y="1585069"/>
            <a:ext cx="2906490" cy="619299"/>
            <a:chOff x="1188014" y="1959791"/>
            <a:chExt cx="6387800" cy="687051"/>
          </a:xfrm>
        </p:grpSpPr>
        <p:cxnSp>
          <p:nvCxnSpPr>
            <p:cNvPr id="16" name="Straight Arrow Connector 15">
              <a:extLst>
                <a:ext uri="{FF2B5EF4-FFF2-40B4-BE49-F238E27FC236}">
                  <a16:creationId xmlns:a16="http://schemas.microsoft.com/office/drawing/2014/main" id="{E673E1EB-84CF-C0DC-1FB7-008658AE1058}"/>
                </a:ext>
              </a:extLst>
            </p:cNvPr>
            <p:cNvCxnSpPr>
              <a:cxnSpLocks/>
            </p:cNvCxnSpPr>
            <p:nvPr/>
          </p:nvCxnSpPr>
          <p:spPr>
            <a:xfrm>
              <a:off x="5713228" y="2149713"/>
              <a:ext cx="1242494" cy="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354905DD-630A-0BF0-215D-9DBED4BDA126}"/>
                </a:ext>
              </a:extLst>
            </p:cNvPr>
            <p:cNvCxnSpPr/>
            <p:nvPr/>
          </p:nvCxnSpPr>
          <p:spPr>
            <a:xfrm>
              <a:off x="1548577" y="2034099"/>
              <a:ext cx="0" cy="22071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A89ED108-8E3B-F43E-AD0D-5487786F6E67}"/>
                </a:ext>
              </a:extLst>
            </p:cNvPr>
            <p:cNvCxnSpPr/>
            <p:nvPr/>
          </p:nvCxnSpPr>
          <p:spPr>
            <a:xfrm>
              <a:off x="2831278" y="2034099"/>
              <a:ext cx="0" cy="22071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7719776D-9E33-A8CE-651B-ED356A4B6252}"/>
                </a:ext>
              </a:extLst>
            </p:cNvPr>
            <p:cNvCxnSpPr>
              <a:cxnSpLocks/>
            </p:cNvCxnSpPr>
            <p:nvPr/>
          </p:nvCxnSpPr>
          <p:spPr>
            <a:xfrm>
              <a:off x="1233276" y="2149713"/>
              <a:ext cx="2454606"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2F4EF64E-C952-D6A8-C29F-635B535246F0}"/>
                </a:ext>
              </a:extLst>
            </p:cNvPr>
            <p:cNvCxnSpPr>
              <a:cxnSpLocks/>
            </p:cNvCxnSpPr>
            <p:nvPr/>
          </p:nvCxnSpPr>
          <p:spPr>
            <a:xfrm>
              <a:off x="3877340" y="2149713"/>
              <a:ext cx="1835888" cy="0"/>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003F585B-335B-13C5-972B-57ABB3AA2907}"/>
                    </a:ext>
                  </a:extLst>
                </p:cNvPr>
                <p:cNvSpPr txBox="1"/>
                <p:nvPr/>
              </p:nvSpPr>
              <p:spPr>
                <a:xfrm>
                  <a:off x="6887694" y="1959791"/>
                  <a:ext cx="688120"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600" i="1" dirty="0" smtClean="0">
                            <a:latin typeface="Cambria Math" panose="02040503050406030204" pitchFamily="18" charset="0"/>
                          </a:rPr>
                          <m:t>𝑡</m:t>
                        </m:r>
                      </m:oMath>
                    </m:oMathPara>
                  </a14:m>
                  <a:endParaRPr lang="en-US" sz="1600" dirty="0"/>
                </a:p>
              </p:txBody>
            </p:sp>
          </mc:Choice>
          <mc:Fallback xmlns="">
            <p:sp>
              <p:nvSpPr>
                <p:cNvPr id="28" name="TextBox 27">
                  <a:extLst>
                    <a:ext uri="{FF2B5EF4-FFF2-40B4-BE49-F238E27FC236}">
                      <a16:creationId xmlns:a16="http://schemas.microsoft.com/office/drawing/2014/main" id="{003F585B-335B-13C5-972B-57ABB3AA2907}"/>
                    </a:ext>
                  </a:extLst>
                </p:cNvPr>
                <p:cNvSpPr txBox="1">
                  <a:spLocks noRot="1" noChangeAspect="1" noMove="1" noResize="1" noEditPoints="1" noAdjustHandles="1" noChangeArrowheads="1" noChangeShapeType="1" noTextEdit="1"/>
                </p:cNvSpPr>
                <p:nvPr/>
              </p:nvSpPr>
              <p:spPr>
                <a:xfrm>
                  <a:off x="6887694" y="1959791"/>
                  <a:ext cx="688120" cy="338554"/>
                </a:xfrm>
                <a:prstGeom prst="rect">
                  <a:avLst/>
                </a:prstGeom>
                <a:blipFill>
                  <a:blip r:embed="rId2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A49455F5-CBD1-D62D-4C7D-83167AFC58BD}"/>
                    </a:ext>
                  </a:extLst>
                </p:cNvPr>
                <p:cNvSpPr txBox="1"/>
                <p:nvPr/>
              </p:nvSpPr>
              <p:spPr>
                <a:xfrm>
                  <a:off x="1188014" y="2254816"/>
                  <a:ext cx="869062" cy="37559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600" b="0" i="1" dirty="0" smtClean="0">
                                <a:latin typeface="Cambria Math" panose="02040503050406030204" pitchFamily="18" charset="0"/>
                              </a:rPr>
                            </m:ctrlPr>
                          </m:sSubPr>
                          <m:e>
                            <m:r>
                              <a:rPr lang="en-US" sz="1600" b="0" i="1" dirty="0" smtClean="0">
                                <a:latin typeface="Cambria Math" panose="02040503050406030204" pitchFamily="18" charset="0"/>
                              </a:rPr>
                              <m:t>𝑡</m:t>
                            </m:r>
                          </m:e>
                          <m:sub>
                            <m:r>
                              <a:rPr lang="en-US" sz="1600" b="0" i="1" dirty="0" smtClean="0">
                                <a:latin typeface="Cambria Math" panose="02040503050406030204" pitchFamily="18" charset="0"/>
                              </a:rPr>
                              <m:t>1</m:t>
                            </m:r>
                          </m:sub>
                        </m:sSub>
                      </m:oMath>
                    </m:oMathPara>
                  </a14:m>
                  <a:endParaRPr lang="en-US" sz="1600" dirty="0"/>
                </a:p>
              </p:txBody>
            </p:sp>
          </mc:Choice>
          <mc:Fallback xmlns="">
            <p:sp>
              <p:nvSpPr>
                <p:cNvPr id="29" name="TextBox 28">
                  <a:extLst>
                    <a:ext uri="{FF2B5EF4-FFF2-40B4-BE49-F238E27FC236}">
                      <a16:creationId xmlns:a16="http://schemas.microsoft.com/office/drawing/2014/main" id="{A49455F5-CBD1-D62D-4C7D-83167AFC58BD}"/>
                    </a:ext>
                  </a:extLst>
                </p:cNvPr>
                <p:cNvSpPr txBox="1">
                  <a:spLocks noRot="1" noChangeAspect="1" noMove="1" noResize="1" noEditPoints="1" noAdjustHandles="1" noChangeArrowheads="1" noChangeShapeType="1" noTextEdit="1"/>
                </p:cNvSpPr>
                <p:nvPr/>
              </p:nvSpPr>
              <p:spPr>
                <a:xfrm>
                  <a:off x="1188014" y="2254816"/>
                  <a:ext cx="869062" cy="375592"/>
                </a:xfrm>
                <a:prstGeom prst="rect">
                  <a:avLst/>
                </a:prstGeom>
                <a:blipFill>
                  <a:blip r:embed="rId2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52491585-3A35-43D1-43F7-151CEAB23901}"/>
                    </a:ext>
                  </a:extLst>
                </p:cNvPr>
                <p:cNvSpPr txBox="1"/>
                <p:nvPr/>
              </p:nvSpPr>
              <p:spPr>
                <a:xfrm>
                  <a:off x="5926859" y="2254816"/>
                  <a:ext cx="1345941" cy="37559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600" b="0" i="1" dirty="0" smtClean="0">
                                <a:latin typeface="Cambria Math" panose="02040503050406030204" pitchFamily="18" charset="0"/>
                              </a:rPr>
                            </m:ctrlPr>
                          </m:sSubPr>
                          <m:e>
                            <m:r>
                              <a:rPr lang="en-US" sz="1600" b="0" i="1" dirty="0" smtClean="0">
                                <a:latin typeface="Cambria Math" panose="02040503050406030204" pitchFamily="18" charset="0"/>
                              </a:rPr>
                              <m:t>𝑡</m:t>
                            </m:r>
                          </m:e>
                          <m:sub>
                            <m:r>
                              <a:rPr lang="en-US" sz="1600" b="0" i="1" dirty="0" smtClean="0">
                                <a:latin typeface="Cambria Math" panose="02040503050406030204" pitchFamily="18" charset="0"/>
                              </a:rPr>
                              <m:t>𝑇</m:t>
                            </m:r>
                            <m:r>
                              <a:rPr lang="en-US" sz="1600" b="0" i="1" dirty="0" smtClean="0">
                                <a:latin typeface="Cambria Math" panose="02040503050406030204" pitchFamily="18" charset="0"/>
                              </a:rPr>
                              <m:t>+1</m:t>
                            </m:r>
                          </m:sub>
                        </m:sSub>
                      </m:oMath>
                    </m:oMathPara>
                  </a14:m>
                  <a:endParaRPr lang="en-US" sz="1600" dirty="0"/>
                </a:p>
              </p:txBody>
            </p:sp>
          </mc:Choice>
          <mc:Fallback xmlns="">
            <p:sp>
              <p:nvSpPr>
                <p:cNvPr id="30" name="TextBox 29">
                  <a:extLst>
                    <a:ext uri="{FF2B5EF4-FFF2-40B4-BE49-F238E27FC236}">
                      <a16:creationId xmlns:a16="http://schemas.microsoft.com/office/drawing/2014/main" id="{52491585-3A35-43D1-43F7-151CEAB23901}"/>
                    </a:ext>
                  </a:extLst>
                </p:cNvPr>
                <p:cNvSpPr txBox="1">
                  <a:spLocks noRot="1" noChangeAspect="1" noMove="1" noResize="1" noEditPoints="1" noAdjustHandles="1" noChangeArrowheads="1" noChangeShapeType="1" noTextEdit="1"/>
                </p:cNvSpPr>
                <p:nvPr/>
              </p:nvSpPr>
              <p:spPr>
                <a:xfrm>
                  <a:off x="5926859" y="2254816"/>
                  <a:ext cx="1345941" cy="375592"/>
                </a:xfrm>
                <a:prstGeom prst="rect">
                  <a:avLst/>
                </a:prstGeom>
                <a:blipFill>
                  <a:blip r:embed="rId23"/>
                  <a:stretch>
                    <a:fillRect/>
                  </a:stretch>
                </a:blipFill>
              </p:spPr>
              <p:txBody>
                <a:bodyPr/>
                <a:lstStyle/>
                <a:p>
                  <a:r>
                    <a:rPr lang="en-US">
                      <a:noFill/>
                    </a:rPr>
                    <a:t> </a:t>
                  </a:r>
                </a:p>
              </p:txBody>
            </p:sp>
          </mc:Fallback>
        </mc:AlternateContent>
        <p:cxnSp>
          <p:nvCxnSpPr>
            <p:cNvPr id="32" name="Straight Connector 31">
              <a:extLst>
                <a:ext uri="{FF2B5EF4-FFF2-40B4-BE49-F238E27FC236}">
                  <a16:creationId xmlns:a16="http://schemas.microsoft.com/office/drawing/2014/main" id="{7C046B38-A847-17C1-925F-5F2601C27C62}"/>
                </a:ext>
              </a:extLst>
            </p:cNvPr>
            <p:cNvCxnSpPr/>
            <p:nvPr/>
          </p:nvCxnSpPr>
          <p:spPr>
            <a:xfrm>
              <a:off x="6313476" y="2034099"/>
              <a:ext cx="0" cy="22071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7F4A7210-C588-560F-6DB3-311E62D4046F}"/>
                    </a:ext>
                  </a:extLst>
                </p:cNvPr>
                <p:cNvSpPr txBox="1"/>
                <p:nvPr/>
              </p:nvSpPr>
              <p:spPr>
                <a:xfrm>
                  <a:off x="2439842" y="2271250"/>
                  <a:ext cx="879491" cy="37559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600" b="0" i="1" dirty="0" smtClean="0">
                                <a:latin typeface="Cambria Math" panose="02040503050406030204" pitchFamily="18" charset="0"/>
                              </a:rPr>
                            </m:ctrlPr>
                          </m:sSubPr>
                          <m:e>
                            <m:r>
                              <a:rPr lang="en-US" sz="1600" b="0" i="1" dirty="0" smtClean="0">
                                <a:latin typeface="Cambria Math" panose="02040503050406030204" pitchFamily="18" charset="0"/>
                              </a:rPr>
                              <m:t>𝑡</m:t>
                            </m:r>
                          </m:e>
                          <m:sub>
                            <m:r>
                              <a:rPr lang="en-US" sz="1600" b="0" i="1" dirty="0" smtClean="0">
                                <a:latin typeface="Cambria Math" panose="02040503050406030204" pitchFamily="18" charset="0"/>
                              </a:rPr>
                              <m:t>2</m:t>
                            </m:r>
                          </m:sub>
                        </m:sSub>
                      </m:oMath>
                    </m:oMathPara>
                  </a14:m>
                  <a:endParaRPr lang="en-US" sz="1600" dirty="0"/>
                </a:p>
              </p:txBody>
            </p:sp>
          </mc:Choice>
          <mc:Fallback xmlns="">
            <p:sp>
              <p:nvSpPr>
                <p:cNvPr id="33" name="TextBox 32">
                  <a:extLst>
                    <a:ext uri="{FF2B5EF4-FFF2-40B4-BE49-F238E27FC236}">
                      <a16:creationId xmlns:a16="http://schemas.microsoft.com/office/drawing/2014/main" id="{7F4A7210-C588-560F-6DB3-311E62D4046F}"/>
                    </a:ext>
                  </a:extLst>
                </p:cNvPr>
                <p:cNvSpPr txBox="1">
                  <a:spLocks noRot="1" noChangeAspect="1" noMove="1" noResize="1" noEditPoints="1" noAdjustHandles="1" noChangeArrowheads="1" noChangeShapeType="1" noTextEdit="1"/>
                </p:cNvSpPr>
                <p:nvPr/>
              </p:nvSpPr>
              <p:spPr>
                <a:xfrm>
                  <a:off x="2439842" y="2271250"/>
                  <a:ext cx="879491" cy="375592"/>
                </a:xfrm>
                <a:prstGeom prst="rect">
                  <a:avLst/>
                </a:prstGeom>
                <a:blipFill>
                  <a:blip r:embed="rId2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6B052FF4-37BF-AC62-5626-D530FC7D86A0}"/>
                    </a:ext>
                  </a:extLst>
                </p:cNvPr>
                <p:cNvSpPr txBox="1"/>
                <p:nvPr/>
              </p:nvSpPr>
              <p:spPr>
                <a:xfrm>
                  <a:off x="4364462" y="2254816"/>
                  <a:ext cx="861876"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600" b="0" i="1" dirty="0" smtClean="0">
                                <a:latin typeface="Cambria Math" panose="02040503050406030204" pitchFamily="18" charset="0"/>
                              </a:rPr>
                            </m:ctrlPr>
                          </m:sSubPr>
                          <m:e>
                            <m:r>
                              <a:rPr lang="en-US" sz="1600" b="0" i="1" dirty="0" smtClean="0">
                                <a:latin typeface="Cambria Math" panose="02040503050406030204" pitchFamily="18" charset="0"/>
                              </a:rPr>
                              <m:t>𝑡</m:t>
                            </m:r>
                          </m:e>
                          <m:sub>
                            <m:r>
                              <a:rPr lang="en-US" sz="1600" b="0" i="1" dirty="0" smtClean="0">
                                <a:latin typeface="Cambria Math" panose="02040503050406030204" pitchFamily="18" charset="0"/>
                              </a:rPr>
                              <m:t>𝜏</m:t>
                            </m:r>
                          </m:sub>
                        </m:sSub>
                      </m:oMath>
                    </m:oMathPara>
                  </a14:m>
                  <a:endParaRPr lang="en-US" sz="1600" dirty="0"/>
                </a:p>
              </p:txBody>
            </p:sp>
          </mc:Choice>
          <mc:Fallback xmlns="">
            <p:sp>
              <p:nvSpPr>
                <p:cNvPr id="36" name="TextBox 35">
                  <a:extLst>
                    <a:ext uri="{FF2B5EF4-FFF2-40B4-BE49-F238E27FC236}">
                      <a16:creationId xmlns:a16="http://schemas.microsoft.com/office/drawing/2014/main" id="{6B052FF4-37BF-AC62-5626-D530FC7D86A0}"/>
                    </a:ext>
                  </a:extLst>
                </p:cNvPr>
                <p:cNvSpPr txBox="1">
                  <a:spLocks noRot="1" noChangeAspect="1" noMove="1" noResize="1" noEditPoints="1" noAdjustHandles="1" noChangeArrowheads="1" noChangeShapeType="1" noTextEdit="1"/>
                </p:cNvSpPr>
                <p:nvPr/>
              </p:nvSpPr>
              <p:spPr>
                <a:xfrm>
                  <a:off x="4364462" y="2254816"/>
                  <a:ext cx="861876" cy="338554"/>
                </a:xfrm>
                <a:prstGeom prst="rect">
                  <a:avLst/>
                </a:prstGeom>
                <a:blipFill>
                  <a:blip r:embed="rId25"/>
                  <a:stretch>
                    <a:fillRect b="-4000"/>
                  </a:stretch>
                </a:blipFill>
              </p:spPr>
              <p:txBody>
                <a:bodyPr/>
                <a:lstStyle/>
                <a:p>
                  <a:r>
                    <a:rPr lang="en-US">
                      <a:noFill/>
                    </a:rPr>
                    <a:t> </a:t>
                  </a:r>
                </a:p>
              </p:txBody>
            </p:sp>
          </mc:Fallback>
        </mc:AlternateContent>
        <p:cxnSp>
          <p:nvCxnSpPr>
            <p:cNvPr id="37" name="Straight Connector 36">
              <a:extLst>
                <a:ext uri="{FF2B5EF4-FFF2-40B4-BE49-F238E27FC236}">
                  <a16:creationId xmlns:a16="http://schemas.microsoft.com/office/drawing/2014/main" id="{8963950D-F87F-083B-758F-177D94DF07F5}"/>
                </a:ext>
              </a:extLst>
            </p:cNvPr>
            <p:cNvCxnSpPr/>
            <p:nvPr/>
          </p:nvCxnSpPr>
          <p:spPr>
            <a:xfrm>
              <a:off x="4811366" y="2039354"/>
              <a:ext cx="0" cy="22071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pic>
        <p:nvPicPr>
          <p:cNvPr id="48" name="Picture 47">
            <a:extLst>
              <a:ext uri="{FF2B5EF4-FFF2-40B4-BE49-F238E27FC236}">
                <a16:creationId xmlns:a16="http://schemas.microsoft.com/office/drawing/2014/main" id="{23B4FE4C-BE0A-82AF-F421-7BD15318AF57}"/>
              </a:ext>
            </a:extLst>
          </p:cNvPr>
          <p:cNvPicPr>
            <a:picLocks noChangeAspect="1"/>
          </p:cNvPicPr>
          <p:nvPr/>
        </p:nvPicPr>
        <p:blipFill>
          <a:blip r:embed="rId26"/>
          <a:stretch>
            <a:fillRect/>
          </a:stretch>
        </p:blipFill>
        <p:spPr>
          <a:xfrm>
            <a:off x="5033828" y="3995808"/>
            <a:ext cx="4023360" cy="470906"/>
          </a:xfrm>
          <a:prstGeom prst="rect">
            <a:avLst/>
          </a:prstGeom>
        </p:spPr>
      </p:pic>
      <p:cxnSp>
        <p:nvCxnSpPr>
          <p:cNvPr id="50" name="Straight Arrow Connector 49">
            <a:extLst>
              <a:ext uri="{FF2B5EF4-FFF2-40B4-BE49-F238E27FC236}">
                <a16:creationId xmlns:a16="http://schemas.microsoft.com/office/drawing/2014/main" id="{EE22BD39-3159-D407-6C09-511130ED5503}"/>
              </a:ext>
            </a:extLst>
          </p:cNvPr>
          <p:cNvCxnSpPr>
            <a:stCxn id="40" idx="2"/>
            <a:endCxn id="41" idx="0"/>
          </p:cNvCxnSpPr>
          <p:nvPr/>
        </p:nvCxnSpPr>
        <p:spPr>
          <a:xfrm>
            <a:off x="1385644" y="1717899"/>
            <a:ext cx="0" cy="642181"/>
          </a:xfrm>
          <a:prstGeom prst="straightConnector1">
            <a:avLst/>
          </a:prstGeom>
          <a:ln>
            <a:solidFill>
              <a:srgbClr val="C00000"/>
            </a:solidFill>
            <a:prstDash val="dash"/>
            <a:tailEnd type="triangle"/>
          </a:ln>
        </p:spPr>
        <p:style>
          <a:lnRef idx="2">
            <a:schemeClr val="accent1"/>
          </a:lnRef>
          <a:fillRef idx="0">
            <a:schemeClr val="accent1"/>
          </a:fillRef>
          <a:effectRef idx="1">
            <a:schemeClr val="accent1"/>
          </a:effectRef>
          <a:fontRef idx="minor">
            <a:schemeClr val="tx1"/>
          </a:fontRef>
        </p:style>
      </p:cxnSp>
      <p:cxnSp>
        <p:nvCxnSpPr>
          <p:cNvPr id="52" name="Straight Arrow Connector 51">
            <a:extLst>
              <a:ext uri="{FF2B5EF4-FFF2-40B4-BE49-F238E27FC236}">
                <a16:creationId xmlns:a16="http://schemas.microsoft.com/office/drawing/2014/main" id="{A4388EC5-2874-0995-68EA-F9D14D4462B2}"/>
              </a:ext>
            </a:extLst>
          </p:cNvPr>
          <p:cNvCxnSpPr>
            <a:cxnSpLocks/>
          </p:cNvCxnSpPr>
          <p:nvPr/>
        </p:nvCxnSpPr>
        <p:spPr>
          <a:xfrm>
            <a:off x="1382113" y="3713887"/>
            <a:ext cx="0" cy="365760"/>
          </a:xfrm>
          <a:prstGeom prst="straightConnector1">
            <a:avLst/>
          </a:prstGeom>
          <a:ln>
            <a:solidFill>
              <a:srgbClr val="C00000"/>
            </a:solidFill>
            <a:prstDash val="dash"/>
            <a:tailEnd type="triangle"/>
          </a:ln>
        </p:spPr>
        <p:style>
          <a:lnRef idx="2">
            <a:schemeClr val="accent1"/>
          </a:lnRef>
          <a:fillRef idx="0">
            <a:schemeClr val="accent1"/>
          </a:fillRef>
          <a:effectRef idx="1">
            <a:schemeClr val="accent1"/>
          </a:effectRef>
          <a:fontRef idx="minor">
            <a:schemeClr val="tx1"/>
          </a:fontRef>
        </p:style>
      </p:cxnSp>
      <p:cxnSp>
        <p:nvCxnSpPr>
          <p:cNvPr id="59" name="Straight Arrow Connector 58">
            <a:extLst>
              <a:ext uri="{FF2B5EF4-FFF2-40B4-BE49-F238E27FC236}">
                <a16:creationId xmlns:a16="http://schemas.microsoft.com/office/drawing/2014/main" id="{D8B19260-97F1-B437-7EE3-7110752C032A}"/>
              </a:ext>
            </a:extLst>
          </p:cNvPr>
          <p:cNvCxnSpPr>
            <a:cxnSpLocks/>
          </p:cNvCxnSpPr>
          <p:nvPr/>
        </p:nvCxnSpPr>
        <p:spPr>
          <a:xfrm>
            <a:off x="1382113" y="2762999"/>
            <a:ext cx="0" cy="365760"/>
          </a:xfrm>
          <a:prstGeom prst="straightConnector1">
            <a:avLst/>
          </a:prstGeom>
          <a:ln>
            <a:solidFill>
              <a:srgbClr val="C00000"/>
            </a:solidFill>
            <a:prstDash val="dash"/>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63" name="TextBox 62">
                <a:extLst>
                  <a:ext uri="{FF2B5EF4-FFF2-40B4-BE49-F238E27FC236}">
                    <a16:creationId xmlns:a16="http://schemas.microsoft.com/office/drawing/2014/main" id="{8BF1A38D-FF75-1324-3B0F-76E62FEB82BF}"/>
                  </a:ext>
                </a:extLst>
              </p:cNvPr>
              <p:cNvSpPr txBox="1"/>
              <p:nvPr/>
            </p:nvSpPr>
            <p:spPr>
              <a:xfrm>
                <a:off x="1013011" y="1901980"/>
                <a:ext cx="313422" cy="24320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900" b="0" i="1" smtClean="0">
                              <a:solidFill>
                                <a:srgbClr val="C00000"/>
                              </a:solidFill>
                              <a:latin typeface="Cambria Math" panose="02040503050406030204" pitchFamily="18" charset="0"/>
                            </a:rPr>
                          </m:ctrlPr>
                        </m:sSubPr>
                        <m:e>
                          <m:r>
                            <a:rPr lang="en-US" sz="900" b="0" i="1" smtClean="0">
                              <a:solidFill>
                                <a:srgbClr val="C00000"/>
                              </a:solidFill>
                              <a:latin typeface="Cambria Math" panose="02040503050406030204" pitchFamily="18" charset="0"/>
                            </a:rPr>
                            <m:t>𝑣</m:t>
                          </m:r>
                        </m:e>
                        <m:sub>
                          <m:r>
                            <a:rPr lang="en-US" sz="900" b="0" i="1" smtClean="0">
                              <a:solidFill>
                                <a:srgbClr val="C00000"/>
                              </a:solidFill>
                              <a:latin typeface="Cambria Math" panose="02040503050406030204" pitchFamily="18" charset="0"/>
                            </a:rPr>
                            <m:t>𝑖</m:t>
                          </m:r>
                          <m:r>
                            <a:rPr lang="en-US" sz="900" b="0" i="1" smtClean="0">
                              <a:solidFill>
                                <a:srgbClr val="C00000"/>
                              </a:solidFill>
                              <a:latin typeface="Cambria Math" panose="02040503050406030204" pitchFamily="18" charset="0"/>
                            </a:rPr>
                            <m:t>,1,</m:t>
                          </m:r>
                          <m:r>
                            <a:rPr lang="en-US" sz="900" b="0" i="1" smtClean="0">
                              <a:solidFill>
                                <a:srgbClr val="C00000"/>
                              </a:solidFill>
                              <a:latin typeface="Cambria Math" panose="02040503050406030204" pitchFamily="18" charset="0"/>
                            </a:rPr>
                            <m:t>𝜏</m:t>
                          </m:r>
                        </m:sub>
                      </m:sSub>
                    </m:oMath>
                  </m:oMathPara>
                </a14:m>
                <a:endParaRPr lang="en-US" sz="900" dirty="0">
                  <a:solidFill>
                    <a:srgbClr val="C00000"/>
                  </a:solidFill>
                </a:endParaRPr>
              </a:p>
            </p:txBody>
          </p:sp>
        </mc:Choice>
        <mc:Fallback xmlns="">
          <p:sp>
            <p:nvSpPr>
              <p:cNvPr id="63" name="TextBox 62">
                <a:extLst>
                  <a:ext uri="{FF2B5EF4-FFF2-40B4-BE49-F238E27FC236}">
                    <a16:creationId xmlns:a16="http://schemas.microsoft.com/office/drawing/2014/main" id="{8BF1A38D-FF75-1324-3B0F-76E62FEB82BF}"/>
                  </a:ext>
                </a:extLst>
              </p:cNvPr>
              <p:cNvSpPr txBox="1">
                <a:spLocks noRot="1" noChangeAspect="1" noMove="1" noResize="1" noEditPoints="1" noAdjustHandles="1" noChangeArrowheads="1" noChangeShapeType="1" noTextEdit="1"/>
              </p:cNvSpPr>
              <p:nvPr/>
            </p:nvSpPr>
            <p:spPr>
              <a:xfrm>
                <a:off x="1013011" y="1901980"/>
                <a:ext cx="313422" cy="243208"/>
              </a:xfrm>
              <a:prstGeom prst="rect">
                <a:avLst/>
              </a:prstGeom>
              <a:blipFill>
                <a:blip r:embed="rId27"/>
                <a:stretch>
                  <a:fillRect r="-384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7" name="TextBox 66">
                <a:extLst>
                  <a:ext uri="{FF2B5EF4-FFF2-40B4-BE49-F238E27FC236}">
                    <a16:creationId xmlns:a16="http://schemas.microsoft.com/office/drawing/2014/main" id="{DB4DC5F6-5FCE-3760-DC53-BC80AA08597A}"/>
                  </a:ext>
                </a:extLst>
              </p:cNvPr>
              <p:cNvSpPr txBox="1"/>
              <p:nvPr/>
            </p:nvSpPr>
            <p:spPr>
              <a:xfrm>
                <a:off x="1010152" y="2811879"/>
                <a:ext cx="313422" cy="24320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900" b="0" i="1" smtClean="0">
                              <a:solidFill>
                                <a:srgbClr val="C00000"/>
                              </a:solidFill>
                              <a:latin typeface="Cambria Math" panose="02040503050406030204" pitchFamily="18" charset="0"/>
                            </a:rPr>
                          </m:ctrlPr>
                        </m:sSubPr>
                        <m:e>
                          <m:r>
                            <a:rPr lang="en-US" sz="900" b="0" i="1" smtClean="0">
                              <a:solidFill>
                                <a:srgbClr val="C00000"/>
                              </a:solidFill>
                              <a:latin typeface="Cambria Math" panose="02040503050406030204" pitchFamily="18" charset="0"/>
                            </a:rPr>
                            <m:t>𝑣</m:t>
                          </m:r>
                        </m:e>
                        <m:sub>
                          <m:r>
                            <a:rPr lang="en-US" sz="900" b="0" i="1" smtClean="0">
                              <a:solidFill>
                                <a:srgbClr val="C00000"/>
                              </a:solidFill>
                              <a:latin typeface="Cambria Math" panose="02040503050406030204" pitchFamily="18" charset="0"/>
                            </a:rPr>
                            <m:t>𝑖</m:t>
                          </m:r>
                          <m:r>
                            <a:rPr lang="en-US" sz="900" b="0" i="1" smtClean="0">
                              <a:solidFill>
                                <a:srgbClr val="C00000"/>
                              </a:solidFill>
                              <a:latin typeface="Cambria Math" panose="02040503050406030204" pitchFamily="18" charset="0"/>
                            </a:rPr>
                            <m:t>,2,</m:t>
                          </m:r>
                          <m:r>
                            <a:rPr lang="en-US" sz="900" b="0" i="1" smtClean="0">
                              <a:solidFill>
                                <a:srgbClr val="C00000"/>
                              </a:solidFill>
                              <a:latin typeface="Cambria Math" panose="02040503050406030204" pitchFamily="18" charset="0"/>
                            </a:rPr>
                            <m:t>𝜏</m:t>
                          </m:r>
                        </m:sub>
                      </m:sSub>
                    </m:oMath>
                  </m:oMathPara>
                </a14:m>
                <a:endParaRPr lang="en-US" sz="900" dirty="0">
                  <a:solidFill>
                    <a:srgbClr val="C00000"/>
                  </a:solidFill>
                </a:endParaRPr>
              </a:p>
            </p:txBody>
          </p:sp>
        </mc:Choice>
        <mc:Fallback xmlns="">
          <p:sp>
            <p:nvSpPr>
              <p:cNvPr id="67" name="TextBox 66">
                <a:extLst>
                  <a:ext uri="{FF2B5EF4-FFF2-40B4-BE49-F238E27FC236}">
                    <a16:creationId xmlns:a16="http://schemas.microsoft.com/office/drawing/2014/main" id="{DB4DC5F6-5FCE-3760-DC53-BC80AA08597A}"/>
                  </a:ext>
                </a:extLst>
              </p:cNvPr>
              <p:cNvSpPr txBox="1">
                <a:spLocks noRot="1" noChangeAspect="1" noMove="1" noResize="1" noEditPoints="1" noAdjustHandles="1" noChangeArrowheads="1" noChangeShapeType="1" noTextEdit="1"/>
              </p:cNvSpPr>
              <p:nvPr/>
            </p:nvSpPr>
            <p:spPr>
              <a:xfrm>
                <a:off x="1010152" y="2811879"/>
                <a:ext cx="313422" cy="243208"/>
              </a:xfrm>
              <a:prstGeom prst="rect">
                <a:avLst/>
              </a:prstGeom>
              <a:blipFill>
                <a:blip r:embed="rId28"/>
                <a:stretch>
                  <a:fillRect r="-384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0" name="TextBox 69">
                <a:extLst>
                  <a:ext uri="{FF2B5EF4-FFF2-40B4-BE49-F238E27FC236}">
                    <a16:creationId xmlns:a16="http://schemas.microsoft.com/office/drawing/2014/main" id="{268DC3AC-6190-E631-980F-2A458B8C470A}"/>
                  </a:ext>
                </a:extLst>
              </p:cNvPr>
              <p:cNvSpPr txBox="1"/>
              <p:nvPr/>
            </p:nvSpPr>
            <p:spPr>
              <a:xfrm>
                <a:off x="1002416" y="3805960"/>
                <a:ext cx="313422" cy="23686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900" b="0" i="1" smtClean="0">
                              <a:solidFill>
                                <a:srgbClr val="C00000"/>
                              </a:solidFill>
                              <a:latin typeface="Cambria Math" panose="02040503050406030204" pitchFamily="18" charset="0"/>
                            </a:rPr>
                          </m:ctrlPr>
                        </m:sSubPr>
                        <m:e>
                          <m:r>
                            <a:rPr lang="en-US" sz="900" b="0" i="1" smtClean="0">
                              <a:solidFill>
                                <a:srgbClr val="C00000"/>
                              </a:solidFill>
                              <a:latin typeface="Cambria Math" panose="02040503050406030204" pitchFamily="18" charset="0"/>
                            </a:rPr>
                            <m:t>𝑣</m:t>
                          </m:r>
                        </m:e>
                        <m:sub>
                          <m:r>
                            <a:rPr lang="en-US" sz="900" b="0" i="1" smtClean="0">
                              <a:solidFill>
                                <a:srgbClr val="C00000"/>
                              </a:solidFill>
                              <a:latin typeface="Cambria Math" panose="02040503050406030204" pitchFamily="18" charset="0"/>
                            </a:rPr>
                            <m:t>𝑖</m:t>
                          </m:r>
                          <m:r>
                            <a:rPr lang="en-US" sz="900" b="0" i="1" smtClean="0">
                              <a:solidFill>
                                <a:srgbClr val="C00000"/>
                              </a:solidFill>
                              <a:latin typeface="Cambria Math" panose="02040503050406030204" pitchFamily="18" charset="0"/>
                            </a:rPr>
                            <m:t>,</m:t>
                          </m:r>
                          <m:r>
                            <a:rPr lang="en-US" sz="900" b="0" i="1" smtClean="0">
                              <a:solidFill>
                                <a:srgbClr val="C00000"/>
                              </a:solidFill>
                              <a:latin typeface="Cambria Math" panose="02040503050406030204" pitchFamily="18" charset="0"/>
                            </a:rPr>
                            <m:t>𝑚</m:t>
                          </m:r>
                        </m:sub>
                      </m:sSub>
                    </m:oMath>
                  </m:oMathPara>
                </a14:m>
                <a:endParaRPr lang="en-US" sz="900" dirty="0">
                  <a:solidFill>
                    <a:srgbClr val="C00000"/>
                  </a:solidFill>
                </a:endParaRPr>
              </a:p>
            </p:txBody>
          </p:sp>
        </mc:Choice>
        <mc:Fallback xmlns="">
          <p:sp>
            <p:nvSpPr>
              <p:cNvPr id="70" name="TextBox 69">
                <a:extLst>
                  <a:ext uri="{FF2B5EF4-FFF2-40B4-BE49-F238E27FC236}">
                    <a16:creationId xmlns:a16="http://schemas.microsoft.com/office/drawing/2014/main" id="{268DC3AC-6190-E631-980F-2A458B8C470A}"/>
                  </a:ext>
                </a:extLst>
              </p:cNvPr>
              <p:cNvSpPr txBox="1">
                <a:spLocks noRot="1" noChangeAspect="1" noMove="1" noResize="1" noEditPoints="1" noAdjustHandles="1" noChangeArrowheads="1" noChangeShapeType="1" noTextEdit="1"/>
              </p:cNvSpPr>
              <p:nvPr/>
            </p:nvSpPr>
            <p:spPr>
              <a:xfrm>
                <a:off x="1002416" y="3805960"/>
                <a:ext cx="313422" cy="236860"/>
              </a:xfrm>
              <a:prstGeom prst="rect">
                <a:avLst/>
              </a:prstGeom>
              <a:blipFill>
                <a:blip r:embed="rId29"/>
                <a:stretch>
                  <a:fillRect/>
                </a:stretch>
              </a:blipFill>
            </p:spPr>
            <p:txBody>
              <a:bodyPr/>
              <a:lstStyle/>
              <a:p>
                <a:r>
                  <a:rPr lang="en-US">
                    <a:noFill/>
                  </a:rPr>
                  <a:t> </a:t>
                </a:r>
              </a:p>
            </p:txBody>
          </p:sp>
        </mc:Fallback>
      </mc:AlternateContent>
      <p:sp>
        <p:nvSpPr>
          <p:cNvPr id="79" name="Rounded Rectangle 78">
            <a:extLst>
              <a:ext uri="{FF2B5EF4-FFF2-40B4-BE49-F238E27FC236}">
                <a16:creationId xmlns:a16="http://schemas.microsoft.com/office/drawing/2014/main" id="{B78B98A1-713A-9D78-D525-D5417999292E}"/>
              </a:ext>
            </a:extLst>
          </p:cNvPr>
          <p:cNvSpPr/>
          <p:nvPr/>
        </p:nvSpPr>
        <p:spPr>
          <a:xfrm>
            <a:off x="7463930" y="4067364"/>
            <a:ext cx="641352" cy="313697"/>
          </a:xfrm>
          <a:prstGeom prst="roundRect">
            <a:avLst/>
          </a:prstGeom>
          <a:solidFill>
            <a:srgbClr val="FF0000">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0" name="Rounded Rectangle 79">
            <a:extLst>
              <a:ext uri="{FF2B5EF4-FFF2-40B4-BE49-F238E27FC236}">
                <a16:creationId xmlns:a16="http://schemas.microsoft.com/office/drawing/2014/main" id="{5D4FA03E-3FF6-2AD0-212B-608343120E74}"/>
              </a:ext>
            </a:extLst>
          </p:cNvPr>
          <p:cNvSpPr/>
          <p:nvPr/>
        </p:nvSpPr>
        <p:spPr>
          <a:xfrm>
            <a:off x="1058888" y="1873634"/>
            <a:ext cx="313422" cy="313697"/>
          </a:xfrm>
          <a:prstGeom prst="roundRect">
            <a:avLst/>
          </a:prstGeom>
          <a:solidFill>
            <a:srgbClr val="FF0000">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1" name="Rounded Rectangle 80">
            <a:extLst>
              <a:ext uri="{FF2B5EF4-FFF2-40B4-BE49-F238E27FC236}">
                <a16:creationId xmlns:a16="http://schemas.microsoft.com/office/drawing/2014/main" id="{89DA1650-54DD-506C-5250-0C11354EC7FA}"/>
              </a:ext>
            </a:extLst>
          </p:cNvPr>
          <p:cNvSpPr/>
          <p:nvPr/>
        </p:nvSpPr>
        <p:spPr>
          <a:xfrm>
            <a:off x="8105282" y="4067364"/>
            <a:ext cx="806331" cy="313697"/>
          </a:xfrm>
          <a:prstGeom prst="roundRect">
            <a:avLst/>
          </a:prstGeom>
          <a:solidFill>
            <a:srgbClr val="FFC000">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2" name="Rounded Rectangle 81">
            <a:extLst>
              <a:ext uri="{FF2B5EF4-FFF2-40B4-BE49-F238E27FC236}">
                <a16:creationId xmlns:a16="http://schemas.microsoft.com/office/drawing/2014/main" id="{DE643D21-FE5B-5EA4-B963-4A72A0DA7D2D}"/>
              </a:ext>
            </a:extLst>
          </p:cNvPr>
          <p:cNvSpPr/>
          <p:nvPr/>
        </p:nvSpPr>
        <p:spPr>
          <a:xfrm>
            <a:off x="1051061" y="2788408"/>
            <a:ext cx="331052" cy="313697"/>
          </a:xfrm>
          <a:prstGeom prst="roundRect">
            <a:avLst/>
          </a:prstGeom>
          <a:solidFill>
            <a:srgbClr val="FFC000">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3598604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8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8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09F7B0F-E092-2C0C-1931-468349EB856C}"/>
              </a:ext>
            </a:extLst>
          </p:cNvPr>
          <p:cNvPicPr>
            <a:picLocks noChangeAspect="1"/>
          </p:cNvPicPr>
          <p:nvPr/>
        </p:nvPicPr>
        <p:blipFill>
          <a:blip r:embed="rId3"/>
          <a:stretch>
            <a:fillRect/>
          </a:stretch>
        </p:blipFill>
        <p:spPr>
          <a:xfrm>
            <a:off x="902692" y="1043933"/>
            <a:ext cx="5295048" cy="2222612"/>
          </a:xfrm>
          <a:prstGeom prst="rect">
            <a:avLst/>
          </a:prstGeom>
        </p:spPr>
      </p:pic>
      <p:sp>
        <p:nvSpPr>
          <p:cNvPr id="9" name="Content Placeholder 2">
            <a:extLst>
              <a:ext uri="{FF2B5EF4-FFF2-40B4-BE49-F238E27FC236}">
                <a16:creationId xmlns:a16="http://schemas.microsoft.com/office/drawing/2014/main" id="{7915C8A4-5B27-A24A-88A7-A966FC0C5112}"/>
              </a:ext>
            </a:extLst>
          </p:cNvPr>
          <p:cNvSpPr txBox="1">
            <a:spLocks/>
          </p:cNvSpPr>
          <p:nvPr/>
        </p:nvSpPr>
        <p:spPr>
          <a:xfrm>
            <a:off x="808928" y="847566"/>
            <a:ext cx="7700961" cy="3693954"/>
          </a:xfrm>
          <a:prstGeom prst="rect">
            <a:avLst/>
          </a:prstGeom>
        </p:spPr>
        <p:txBody>
          <a:bodyPr vert="horz" lIns="0" tIns="45720" rIns="0" bIns="45720" rtlCol="0">
            <a:normAutofit/>
          </a:bodyPr>
          <a:lstStyle>
            <a:lvl1pPr marL="342900" indent="-342900" algn="l" defTabSz="457200" rtl="0" eaLnBrk="1" fontAlgn="base" hangingPunct="1">
              <a:spcBef>
                <a:spcPct val="20000"/>
              </a:spcBef>
              <a:spcAft>
                <a:spcPct val="0"/>
              </a:spcAft>
              <a:buClr>
                <a:schemeClr val="bg2"/>
              </a:buClr>
              <a:buFont typeface="Wingdings" pitchFamily="2" charset="2"/>
              <a:defRPr kern="1200" spc="20">
                <a:solidFill>
                  <a:schemeClr val="tx1"/>
                </a:solidFill>
                <a:latin typeface="Arial"/>
                <a:ea typeface="ＭＳ Ｐゴシック" charset="0"/>
                <a:cs typeface="ＭＳ Ｐゴシック" charset="0"/>
              </a:defRPr>
            </a:lvl1pPr>
            <a:lvl2pPr marL="288925" indent="-288925" algn="l" defTabSz="457200" rtl="0" eaLnBrk="1" fontAlgn="base" hangingPunct="1">
              <a:spcBef>
                <a:spcPct val="20000"/>
              </a:spcBef>
              <a:spcAft>
                <a:spcPct val="0"/>
              </a:spcAft>
              <a:buClr>
                <a:schemeClr val="bg2"/>
              </a:buClr>
              <a:buFont typeface="Wingdings" pitchFamily="2" charset="2"/>
              <a:buChar char="§"/>
              <a:defRPr kern="1200">
                <a:solidFill>
                  <a:srgbClr val="595959"/>
                </a:solidFill>
                <a:latin typeface="Arial"/>
                <a:ea typeface="ＭＳ Ｐゴシック" charset="0"/>
                <a:cs typeface="+mn-cs"/>
              </a:defRPr>
            </a:lvl2pPr>
            <a:lvl3pPr marL="569913" indent="-225425" algn="l" defTabSz="457200" rtl="0" eaLnBrk="1" fontAlgn="base" hangingPunct="1">
              <a:spcBef>
                <a:spcPct val="20000"/>
              </a:spcBef>
              <a:spcAft>
                <a:spcPct val="0"/>
              </a:spcAft>
              <a:buClr>
                <a:schemeClr val="bg2"/>
              </a:buClr>
              <a:buSzPct val="102000"/>
              <a:buFont typeface="Source Sans Pro" panose="020F0502020204030204" pitchFamily="34" charset="0"/>
              <a:buChar char="›"/>
              <a:defRPr kern="1200">
                <a:solidFill>
                  <a:srgbClr val="595959"/>
                </a:solidFill>
                <a:latin typeface="Arial"/>
                <a:ea typeface="ＭＳ Ｐゴシック" charset="0"/>
                <a:cs typeface="+mn-cs"/>
              </a:defRPr>
            </a:lvl3pPr>
            <a:lvl4pPr marL="914400" indent="-227013" algn="l" defTabSz="457200" rtl="0" eaLnBrk="1" fontAlgn="base" hangingPunct="1">
              <a:spcBef>
                <a:spcPct val="20000"/>
              </a:spcBef>
              <a:spcAft>
                <a:spcPct val="0"/>
              </a:spcAft>
              <a:buClr>
                <a:schemeClr val="bg2"/>
              </a:buClr>
              <a:buFont typeface="Arial" panose="020B0604020202020204" pitchFamily="34" charset="0"/>
              <a:buChar char="•"/>
              <a:defRPr kern="1200">
                <a:solidFill>
                  <a:srgbClr val="595959"/>
                </a:solidFill>
                <a:latin typeface="Arial"/>
                <a:ea typeface="ＭＳ Ｐゴシック" charset="0"/>
                <a:cs typeface="+mn-cs"/>
              </a:defRPr>
            </a:lvl4pPr>
            <a:lvl5pPr marL="1258888" indent="-227013" algn="l" defTabSz="457200" rtl="0" eaLnBrk="1" fontAlgn="base" hangingPunct="1">
              <a:spcBef>
                <a:spcPct val="20000"/>
              </a:spcBef>
              <a:spcAft>
                <a:spcPct val="0"/>
              </a:spcAft>
              <a:buClr>
                <a:schemeClr val="bg2"/>
              </a:buClr>
              <a:buFont typeface="Source Sans Pro" panose="020F0502020204030204" pitchFamily="34" charset="0"/>
              <a:buChar char="–"/>
              <a:defRPr kern="1200">
                <a:solidFill>
                  <a:srgbClr val="595959"/>
                </a:solidFill>
                <a:latin typeface="Arial"/>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Aft>
                <a:spcPts val="600"/>
              </a:spcAft>
            </a:pPr>
            <a:endParaRPr lang="en-US" dirty="0"/>
          </a:p>
        </p:txBody>
      </p:sp>
      <p:sp>
        <p:nvSpPr>
          <p:cNvPr id="2" name="Title 1">
            <a:extLst>
              <a:ext uri="{FF2B5EF4-FFF2-40B4-BE49-F238E27FC236}">
                <a16:creationId xmlns:a16="http://schemas.microsoft.com/office/drawing/2014/main" id="{66EED292-B329-4B4A-8376-75CEB062F51E}"/>
              </a:ext>
            </a:extLst>
          </p:cNvPr>
          <p:cNvSpPr>
            <a:spLocks noGrp="1"/>
          </p:cNvSpPr>
          <p:nvPr>
            <p:ph type="title"/>
          </p:nvPr>
        </p:nvSpPr>
        <p:spPr/>
        <p:txBody>
          <a:bodyPr/>
          <a:lstStyle/>
          <a:p>
            <a:r>
              <a:rPr lang="en-US" dirty="0"/>
              <a:t>Optimization problem</a:t>
            </a:r>
          </a:p>
        </p:txBody>
      </p:sp>
      <mc:AlternateContent xmlns:mc="http://schemas.openxmlformats.org/markup-compatibility/2006">
        <mc:Choice xmlns:a14="http://schemas.microsoft.com/office/drawing/2010/main" Requires="a14">
          <p:sp>
            <p:nvSpPr>
              <p:cNvPr id="15" name="TextBox 14">
                <a:extLst>
                  <a:ext uri="{FF2B5EF4-FFF2-40B4-BE49-F238E27FC236}">
                    <a16:creationId xmlns:a16="http://schemas.microsoft.com/office/drawing/2014/main" id="{2B68A8ED-C6F4-7532-CFA2-946B6858265E}"/>
                  </a:ext>
                </a:extLst>
              </p:cNvPr>
              <p:cNvSpPr txBox="1"/>
              <p:nvPr/>
            </p:nvSpPr>
            <p:spPr>
              <a:xfrm>
                <a:off x="1005237" y="3544225"/>
                <a:ext cx="6692009" cy="830997"/>
              </a:xfrm>
              <a:prstGeom prst="rect">
                <a:avLst/>
              </a:prstGeom>
              <a:noFill/>
            </p:spPr>
            <p:txBody>
              <a:bodyPr wrap="square" rtlCol="0">
                <a:spAutoFit/>
              </a:bodyPr>
              <a:lstStyle/>
              <a:p>
                <a14:m>
                  <m:oMath xmlns:m="http://schemas.openxmlformats.org/officeDocument/2006/math">
                    <m:r>
                      <a:rPr lang="en-US" sz="1600" i="1" dirty="0" smtClean="0">
                        <a:latin typeface="Cambria Math" panose="02040503050406030204" pitchFamily="18" charset="0"/>
                        <a:cs typeface="Arial" panose="020B0604020202020204" pitchFamily="34" charset="0"/>
                      </a:rPr>
                      <m:t>𝒱</m:t>
                    </m:r>
                  </m:oMath>
                </a14:m>
                <a:r>
                  <a:rPr lang="en-US" sz="1600" dirty="0">
                    <a:latin typeface="Cambria Math" panose="02040503050406030204" pitchFamily="18" charset="0"/>
                    <a:cs typeface="Arial" panose="020B0604020202020204" pitchFamily="34" charset="0"/>
                  </a:rPr>
                  <a:t>: </a:t>
                </a:r>
                <a:r>
                  <a:rPr lang="en-US" sz="1600" dirty="0">
                    <a:latin typeface="Arial" panose="020B0604020202020204" pitchFamily="34" charset="0"/>
                    <a:cs typeface="Arial" panose="020B0604020202020204" pitchFamily="34" charset="0"/>
                  </a:rPr>
                  <a:t>full set of vaccine allocation (group </a:t>
                </a:r>
                <a14:m>
                  <m:oMath xmlns:m="http://schemas.openxmlformats.org/officeDocument/2006/math">
                    <m:r>
                      <a:rPr lang="en-US" sz="1600" b="0" i="1" dirty="0" smtClean="0">
                        <a:latin typeface="Cambria Math" panose="02040503050406030204" pitchFamily="18" charset="0"/>
                        <a:cs typeface="Arial" panose="020B0604020202020204" pitchFamily="34" charset="0"/>
                      </a:rPr>
                      <m:t>×</m:t>
                    </m:r>
                  </m:oMath>
                </a14:m>
                <a:r>
                  <a:rPr lang="en-US" sz="1600" dirty="0">
                    <a:latin typeface="Arial" panose="020B0604020202020204" pitchFamily="34" charset="0"/>
                    <a:cs typeface="Arial" panose="020B0604020202020204" pitchFamily="34" charset="0"/>
                  </a:rPr>
                  <a:t> vaccine dose </a:t>
                </a:r>
                <a14:m>
                  <m:oMath xmlns:m="http://schemas.openxmlformats.org/officeDocument/2006/math">
                    <m:r>
                      <a:rPr lang="en-US" sz="1600" i="1" dirty="0">
                        <a:latin typeface="Cambria Math" panose="02040503050406030204" pitchFamily="18" charset="0"/>
                        <a:cs typeface="Arial" panose="020B0604020202020204" pitchFamily="34" charset="0"/>
                      </a:rPr>
                      <m:t>×</m:t>
                    </m:r>
                  </m:oMath>
                </a14:m>
                <a:r>
                  <a:rPr lang="en-US" sz="1600" dirty="0">
                    <a:latin typeface="Arial" panose="020B0604020202020204" pitchFamily="34" charset="0"/>
                    <a:cs typeface="Arial" panose="020B0604020202020204" pitchFamily="34" charset="0"/>
                  </a:rPr>
                  <a:t> time period) </a:t>
                </a:r>
              </a:p>
              <a:p>
                <a14:m>
                  <m:oMath xmlns:m="http://schemas.openxmlformats.org/officeDocument/2006/math">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𝑁</m:t>
                        </m:r>
                      </m:e>
                      <m:sub>
                        <m:r>
                          <a:rPr lang="en-US" sz="1600" b="0" i="1" smtClean="0">
                            <a:latin typeface="Cambria Math" panose="02040503050406030204" pitchFamily="18" charset="0"/>
                          </a:rPr>
                          <m:t>𝜏</m:t>
                        </m:r>
                      </m:sub>
                    </m:sSub>
                  </m:oMath>
                </a14:m>
                <a:r>
                  <a:rPr lang="en-US" sz="1600" dirty="0">
                    <a:latin typeface="Arial" panose="020B0604020202020204" pitchFamily="34" charset="0"/>
                    <a:cs typeface="Arial" panose="020B0604020202020204" pitchFamily="34" charset="0"/>
                  </a:rPr>
                  <a:t>: number of available vaccines at time period </a:t>
                </a:r>
                <a14:m>
                  <m:oMath xmlns:m="http://schemas.openxmlformats.org/officeDocument/2006/math">
                    <m:r>
                      <a:rPr lang="en-US" sz="1600" b="0" i="1" smtClean="0">
                        <a:latin typeface="Cambria Math" panose="02040503050406030204" pitchFamily="18" charset="0"/>
                      </a:rPr>
                      <m:t>𝜏</m:t>
                    </m:r>
                  </m:oMath>
                </a14:m>
                <a:r>
                  <a:rPr lang="en-US" sz="1600" dirty="0">
                    <a:latin typeface="Arial" panose="020B0604020202020204" pitchFamily="34" charset="0"/>
                    <a:cs typeface="Arial" panose="020B0604020202020204" pitchFamily="34" charset="0"/>
                  </a:rPr>
                  <a:t> </a:t>
                </a:r>
              </a:p>
              <a:p>
                <a14:m>
                  <m:oMath xmlns:m="http://schemas.openxmlformats.org/officeDocument/2006/math">
                    <m:r>
                      <a:rPr lang="en-US" sz="1600" b="0" i="1" smtClean="0">
                        <a:latin typeface="Cambria Math" panose="02040503050406030204" pitchFamily="18" charset="0"/>
                      </a:rPr>
                      <m:t>𝑃</m:t>
                    </m:r>
                  </m:oMath>
                </a14:m>
                <a:r>
                  <a:rPr lang="en-US" sz="1600" dirty="0">
                    <a:latin typeface="Arial" panose="020B0604020202020204" pitchFamily="34" charset="0"/>
                    <a:cs typeface="Arial" panose="020B0604020202020204" pitchFamily="34" charset="0"/>
                  </a:rPr>
                  <a:t>: population size </a:t>
                </a:r>
              </a:p>
            </p:txBody>
          </p:sp>
        </mc:Choice>
        <mc:Fallback>
          <p:sp>
            <p:nvSpPr>
              <p:cNvPr id="15" name="TextBox 14">
                <a:extLst>
                  <a:ext uri="{FF2B5EF4-FFF2-40B4-BE49-F238E27FC236}">
                    <a16:creationId xmlns:a16="http://schemas.microsoft.com/office/drawing/2014/main" id="{2B68A8ED-C6F4-7532-CFA2-946B6858265E}"/>
                  </a:ext>
                </a:extLst>
              </p:cNvPr>
              <p:cNvSpPr txBox="1">
                <a:spLocks noRot="1" noChangeAspect="1" noMove="1" noResize="1" noEditPoints="1" noAdjustHandles="1" noChangeArrowheads="1" noChangeShapeType="1" noTextEdit="1"/>
              </p:cNvSpPr>
              <p:nvPr/>
            </p:nvSpPr>
            <p:spPr>
              <a:xfrm>
                <a:off x="1005237" y="3544225"/>
                <a:ext cx="6692009" cy="830997"/>
              </a:xfrm>
              <a:prstGeom prst="rect">
                <a:avLst/>
              </a:prstGeom>
              <a:blipFill>
                <a:blip r:embed="rId4"/>
                <a:stretch>
                  <a:fillRect t="-2985" b="-8955"/>
                </a:stretch>
              </a:blipFill>
            </p:spPr>
            <p:txBody>
              <a:bodyPr/>
              <a:lstStyle/>
              <a:p>
                <a:r>
                  <a:rPr lang="en-US">
                    <a:noFill/>
                  </a:rPr>
                  <a:t> </a:t>
                </a:r>
              </a:p>
            </p:txBody>
          </p:sp>
        </mc:Fallback>
      </mc:AlternateContent>
      <p:sp>
        <p:nvSpPr>
          <p:cNvPr id="3" name="Rounded Rectangle 2">
            <a:extLst>
              <a:ext uri="{FF2B5EF4-FFF2-40B4-BE49-F238E27FC236}">
                <a16:creationId xmlns:a16="http://schemas.microsoft.com/office/drawing/2014/main" id="{74CB3378-50EA-EFA3-B5A3-69D65F3BB5E9}"/>
              </a:ext>
            </a:extLst>
          </p:cNvPr>
          <p:cNvSpPr/>
          <p:nvPr/>
        </p:nvSpPr>
        <p:spPr>
          <a:xfrm>
            <a:off x="2490087" y="1152785"/>
            <a:ext cx="245092" cy="315505"/>
          </a:xfrm>
          <a:prstGeom prst="roundRect">
            <a:avLst/>
          </a:prstGeom>
          <a:solidFill>
            <a:srgbClr val="FFC000">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ounded Rectangle 6">
            <a:extLst>
              <a:ext uri="{FF2B5EF4-FFF2-40B4-BE49-F238E27FC236}">
                <a16:creationId xmlns:a16="http://schemas.microsoft.com/office/drawing/2014/main" id="{216AF188-3BDF-15CF-E466-C5780CFB1A3A}"/>
              </a:ext>
            </a:extLst>
          </p:cNvPr>
          <p:cNvSpPr/>
          <p:nvPr/>
        </p:nvSpPr>
        <p:spPr>
          <a:xfrm>
            <a:off x="1005236" y="3542725"/>
            <a:ext cx="6495702" cy="343476"/>
          </a:xfrm>
          <a:prstGeom prst="roundRect">
            <a:avLst/>
          </a:prstGeom>
          <a:solidFill>
            <a:srgbClr val="FFC000">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668610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0D78BC6D-F651-3B4E-94F3-C1A1FD07779E}"/>
              </a:ext>
            </a:extLst>
          </p:cNvPr>
          <p:cNvSpPr txBox="1">
            <a:spLocks/>
          </p:cNvSpPr>
          <p:nvPr/>
        </p:nvSpPr>
        <p:spPr>
          <a:xfrm>
            <a:off x="948776" y="847565"/>
            <a:ext cx="7700961" cy="2417833"/>
          </a:xfrm>
          <a:prstGeom prst="rect">
            <a:avLst/>
          </a:prstGeom>
        </p:spPr>
        <p:txBody>
          <a:bodyPr vert="horz" lIns="0" tIns="45720" rIns="0" bIns="45720" rtlCol="0">
            <a:noAutofit/>
          </a:bodyPr>
          <a:lstStyle>
            <a:lvl1pPr marL="342900" indent="-342900" algn="l" defTabSz="457200" rtl="0" eaLnBrk="1" fontAlgn="base" hangingPunct="1">
              <a:spcBef>
                <a:spcPct val="20000"/>
              </a:spcBef>
              <a:spcAft>
                <a:spcPct val="0"/>
              </a:spcAft>
              <a:buClr>
                <a:schemeClr val="bg2"/>
              </a:buClr>
              <a:buFont typeface="Wingdings" pitchFamily="2" charset="2"/>
              <a:defRPr kern="1200" spc="20">
                <a:solidFill>
                  <a:schemeClr val="tx1"/>
                </a:solidFill>
                <a:latin typeface="Arial"/>
                <a:ea typeface="ＭＳ Ｐゴシック" charset="0"/>
                <a:cs typeface="ＭＳ Ｐゴシック" charset="0"/>
              </a:defRPr>
            </a:lvl1pPr>
            <a:lvl2pPr marL="288925" indent="-288925" algn="l" defTabSz="457200" rtl="0" eaLnBrk="1" fontAlgn="base" hangingPunct="1">
              <a:spcBef>
                <a:spcPct val="20000"/>
              </a:spcBef>
              <a:spcAft>
                <a:spcPct val="0"/>
              </a:spcAft>
              <a:buClr>
                <a:schemeClr val="bg2"/>
              </a:buClr>
              <a:buFont typeface="Wingdings" pitchFamily="2" charset="2"/>
              <a:buChar char="§"/>
              <a:defRPr kern="1200">
                <a:solidFill>
                  <a:srgbClr val="595959"/>
                </a:solidFill>
                <a:latin typeface="Arial"/>
                <a:ea typeface="ＭＳ Ｐゴシック" charset="0"/>
                <a:cs typeface="+mn-cs"/>
              </a:defRPr>
            </a:lvl2pPr>
            <a:lvl3pPr marL="569913" indent="-225425" algn="l" defTabSz="457200" rtl="0" eaLnBrk="1" fontAlgn="base" hangingPunct="1">
              <a:spcBef>
                <a:spcPct val="20000"/>
              </a:spcBef>
              <a:spcAft>
                <a:spcPct val="0"/>
              </a:spcAft>
              <a:buClr>
                <a:schemeClr val="bg2"/>
              </a:buClr>
              <a:buSzPct val="102000"/>
              <a:buFont typeface="Source Sans Pro" panose="020F0502020204030204" pitchFamily="34" charset="0"/>
              <a:buChar char="›"/>
              <a:defRPr kern="1200">
                <a:solidFill>
                  <a:srgbClr val="595959"/>
                </a:solidFill>
                <a:latin typeface="Arial"/>
                <a:ea typeface="ＭＳ Ｐゴシック" charset="0"/>
                <a:cs typeface="+mn-cs"/>
              </a:defRPr>
            </a:lvl3pPr>
            <a:lvl4pPr marL="914400" indent="-227013" algn="l" defTabSz="457200" rtl="0" eaLnBrk="1" fontAlgn="base" hangingPunct="1">
              <a:spcBef>
                <a:spcPct val="20000"/>
              </a:spcBef>
              <a:spcAft>
                <a:spcPct val="0"/>
              </a:spcAft>
              <a:buClr>
                <a:schemeClr val="bg2"/>
              </a:buClr>
              <a:buFont typeface="Arial" panose="020B0604020202020204" pitchFamily="34" charset="0"/>
              <a:buChar char="•"/>
              <a:defRPr kern="1200">
                <a:solidFill>
                  <a:srgbClr val="595959"/>
                </a:solidFill>
                <a:latin typeface="Arial"/>
                <a:ea typeface="ＭＳ Ｐゴシック" charset="0"/>
                <a:cs typeface="+mn-cs"/>
              </a:defRPr>
            </a:lvl4pPr>
            <a:lvl5pPr marL="1258888" indent="-227013" algn="l" defTabSz="457200" rtl="0" eaLnBrk="1" fontAlgn="base" hangingPunct="1">
              <a:spcBef>
                <a:spcPct val="20000"/>
              </a:spcBef>
              <a:spcAft>
                <a:spcPct val="0"/>
              </a:spcAft>
              <a:buClr>
                <a:schemeClr val="bg2"/>
              </a:buClr>
              <a:buFont typeface="Source Sans Pro" panose="020F0502020204030204" pitchFamily="34" charset="0"/>
              <a:buChar char="–"/>
              <a:defRPr kern="1200">
                <a:solidFill>
                  <a:srgbClr val="595959"/>
                </a:solidFill>
                <a:latin typeface="Arial"/>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Aft>
                <a:spcPts val="600"/>
              </a:spcAft>
              <a:buClr>
                <a:srgbClr val="25355A"/>
              </a:buClr>
              <a:buFont typeface="Arial" panose="020B0604020202020204" pitchFamily="34" charset="0"/>
              <a:buChar char="•"/>
            </a:pPr>
            <a:r>
              <a:rPr lang="en-US" dirty="0"/>
              <a:t>For each time period, approximate disease dynamics using Taylor expansion for one time period</a:t>
            </a:r>
          </a:p>
          <a:p>
            <a:pPr>
              <a:spcAft>
                <a:spcPts val="600"/>
              </a:spcAft>
              <a:buClr>
                <a:srgbClr val="25355A"/>
              </a:buClr>
              <a:buFont typeface="Arial" panose="020B0604020202020204" pitchFamily="34" charset="0"/>
              <a:buChar char="•"/>
            </a:pPr>
            <a:r>
              <a:rPr lang="en-US" dirty="0"/>
              <a:t>Extend approximation</a:t>
            </a:r>
            <a:endParaRPr lang="en-US" sz="200" dirty="0"/>
          </a:p>
          <a:p>
            <a:pPr lvl="2">
              <a:spcAft>
                <a:spcPts val="1200"/>
              </a:spcAft>
              <a:buClr>
                <a:srgbClr val="25355A"/>
              </a:buClr>
            </a:pPr>
            <a:r>
              <a:rPr lang="en-US" dirty="0">
                <a:solidFill>
                  <a:schemeClr val="tx1"/>
                </a:solidFill>
              </a:rPr>
              <a:t>Remove constraint on vaccine supply:</a:t>
            </a:r>
          </a:p>
          <a:p>
            <a:pPr lvl="1">
              <a:spcAft>
                <a:spcPts val="600"/>
              </a:spcAft>
              <a:buClr>
                <a:srgbClr val="25355A"/>
              </a:buClr>
              <a:buFont typeface="Arial" panose="020B0604020202020204" pitchFamily="34" charset="0"/>
              <a:buChar char="•"/>
            </a:pPr>
            <a:r>
              <a:rPr lang="en-US" b="1" dirty="0">
                <a:solidFill>
                  <a:srgbClr val="25355A"/>
                </a:solidFill>
              </a:rPr>
              <a:t>Piecewise linear problem with greedy solution</a:t>
            </a:r>
          </a:p>
          <a:p>
            <a:pPr lvl="2">
              <a:spcAft>
                <a:spcPts val="600"/>
              </a:spcAft>
            </a:pPr>
            <a:endParaRPr lang="en-US" dirty="0">
              <a:solidFill>
                <a:schemeClr val="tx1"/>
              </a:solidFill>
            </a:endParaRPr>
          </a:p>
          <a:p>
            <a:pPr lvl="2">
              <a:spcAft>
                <a:spcPts val="600"/>
              </a:spcAft>
            </a:pPr>
            <a:endParaRPr lang="en-US" sz="500" dirty="0">
              <a:solidFill>
                <a:schemeClr val="tx1"/>
              </a:solidFill>
            </a:endParaRPr>
          </a:p>
        </p:txBody>
      </p:sp>
      <p:sp>
        <p:nvSpPr>
          <p:cNvPr id="2" name="Title 1">
            <a:extLst>
              <a:ext uri="{FF2B5EF4-FFF2-40B4-BE49-F238E27FC236}">
                <a16:creationId xmlns:a16="http://schemas.microsoft.com/office/drawing/2014/main" id="{66EED292-B329-4B4A-8376-75CEB062F51E}"/>
              </a:ext>
            </a:extLst>
          </p:cNvPr>
          <p:cNvSpPr>
            <a:spLocks noGrp="1"/>
          </p:cNvSpPr>
          <p:nvPr>
            <p:ph type="title"/>
          </p:nvPr>
        </p:nvSpPr>
        <p:spPr/>
        <p:txBody>
          <a:bodyPr/>
          <a:lstStyle/>
          <a:p>
            <a:r>
              <a:rPr lang="en-US" dirty="0"/>
              <a:t>Sequential approach </a:t>
            </a:r>
          </a:p>
        </p:txBody>
      </p:sp>
      <p:pic>
        <p:nvPicPr>
          <p:cNvPr id="9" name="Picture 8">
            <a:extLst>
              <a:ext uri="{FF2B5EF4-FFF2-40B4-BE49-F238E27FC236}">
                <a16:creationId xmlns:a16="http://schemas.microsoft.com/office/drawing/2014/main" id="{35EE0A2C-830E-A9D8-5F09-E9EBCD0E18D7}"/>
              </a:ext>
            </a:extLst>
          </p:cNvPr>
          <p:cNvPicPr>
            <a:picLocks noChangeAspect="1"/>
          </p:cNvPicPr>
          <p:nvPr/>
        </p:nvPicPr>
        <p:blipFill>
          <a:blip r:embed="rId3"/>
          <a:stretch>
            <a:fillRect/>
          </a:stretch>
        </p:blipFill>
        <p:spPr>
          <a:xfrm>
            <a:off x="5624393" y="1902502"/>
            <a:ext cx="1317717" cy="457798"/>
          </a:xfrm>
          <a:prstGeom prst="rect">
            <a:avLst/>
          </a:prstGeom>
        </p:spPr>
      </p:pic>
      <p:pic>
        <p:nvPicPr>
          <p:cNvPr id="3" name="Picture 2">
            <a:extLst>
              <a:ext uri="{FF2B5EF4-FFF2-40B4-BE49-F238E27FC236}">
                <a16:creationId xmlns:a16="http://schemas.microsoft.com/office/drawing/2014/main" id="{E0710125-925B-BA41-4EB3-6CF4AF6CF9A2}"/>
              </a:ext>
            </a:extLst>
          </p:cNvPr>
          <p:cNvPicPr>
            <a:picLocks noChangeAspect="1"/>
          </p:cNvPicPr>
          <p:nvPr/>
        </p:nvPicPr>
        <p:blipFill rotWithShape="1">
          <a:blip r:embed="rId4"/>
          <a:srcRect r="29742"/>
          <a:stretch/>
        </p:blipFill>
        <p:spPr>
          <a:xfrm>
            <a:off x="634162" y="2803348"/>
            <a:ext cx="5460766" cy="1980611"/>
          </a:xfrm>
          <a:prstGeom prst="rect">
            <a:avLst/>
          </a:prstGeom>
        </p:spPr>
      </p:pic>
      <p:pic>
        <p:nvPicPr>
          <p:cNvPr id="7" name="Picture 6">
            <a:extLst>
              <a:ext uri="{FF2B5EF4-FFF2-40B4-BE49-F238E27FC236}">
                <a16:creationId xmlns:a16="http://schemas.microsoft.com/office/drawing/2014/main" id="{FC4D481D-11C5-CA24-A065-2D4F3DC95F75}"/>
              </a:ext>
            </a:extLst>
          </p:cNvPr>
          <p:cNvPicPr>
            <a:picLocks noChangeAspect="1"/>
          </p:cNvPicPr>
          <p:nvPr/>
        </p:nvPicPr>
        <p:blipFill rotWithShape="1">
          <a:blip r:embed="rId4"/>
          <a:srcRect l="71236" r="5007"/>
          <a:stretch/>
        </p:blipFill>
        <p:spPr>
          <a:xfrm>
            <a:off x="5869296" y="2803348"/>
            <a:ext cx="1846463" cy="1980611"/>
          </a:xfrm>
          <a:prstGeom prst="rect">
            <a:avLst/>
          </a:prstGeom>
        </p:spPr>
      </p:pic>
      <p:sp>
        <p:nvSpPr>
          <p:cNvPr id="21" name="Rounded Rectangle 20">
            <a:extLst>
              <a:ext uri="{FF2B5EF4-FFF2-40B4-BE49-F238E27FC236}">
                <a16:creationId xmlns:a16="http://schemas.microsoft.com/office/drawing/2014/main" id="{0A7DF431-EC20-B337-709F-C73BDBFFA925}"/>
              </a:ext>
            </a:extLst>
          </p:cNvPr>
          <p:cNvSpPr/>
          <p:nvPr/>
        </p:nvSpPr>
        <p:spPr>
          <a:xfrm>
            <a:off x="4708320" y="3306664"/>
            <a:ext cx="197933" cy="315505"/>
          </a:xfrm>
          <a:prstGeom prst="roundRect">
            <a:avLst/>
          </a:prstGeom>
          <a:solidFill>
            <a:srgbClr val="FFC000">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 name="Rounded Rectangle 21">
            <a:extLst>
              <a:ext uri="{FF2B5EF4-FFF2-40B4-BE49-F238E27FC236}">
                <a16:creationId xmlns:a16="http://schemas.microsoft.com/office/drawing/2014/main" id="{988CD0DC-A684-0887-52D0-5FFB8A4C348B}"/>
              </a:ext>
            </a:extLst>
          </p:cNvPr>
          <p:cNvSpPr/>
          <p:nvPr/>
        </p:nvSpPr>
        <p:spPr>
          <a:xfrm>
            <a:off x="2822506" y="3951767"/>
            <a:ext cx="229936" cy="299824"/>
          </a:xfrm>
          <a:prstGeom prst="roundRect">
            <a:avLst/>
          </a:prstGeom>
          <a:solidFill>
            <a:srgbClr val="0070C0">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 name="Rounded Rectangle 22">
            <a:extLst>
              <a:ext uri="{FF2B5EF4-FFF2-40B4-BE49-F238E27FC236}">
                <a16:creationId xmlns:a16="http://schemas.microsoft.com/office/drawing/2014/main" id="{D45AE491-C874-9823-BF5D-326531004182}"/>
              </a:ext>
            </a:extLst>
          </p:cNvPr>
          <p:cNvSpPr/>
          <p:nvPr/>
        </p:nvSpPr>
        <p:spPr>
          <a:xfrm>
            <a:off x="5494893" y="3594777"/>
            <a:ext cx="184006" cy="315505"/>
          </a:xfrm>
          <a:prstGeom prst="roundRect">
            <a:avLst/>
          </a:prstGeom>
          <a:solidFill>
            <a:srgbClr val="FFC000">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Rounded Rectangle 23">
            <a:extLst>
              <a:ext uri="{FF2B5EF4-FFF2-40B4-BE49-F238E27FC236}">
                <a16:creationId xmlns:a16="http://schemas.microsoft.com/office/drawing/2014/main" id="{E6672798-40CC-DA6C-1EA5-EEDDDD2EBE19}"/>
              </a:ext>
            </a:extLst>
          </p:cNvPr>
          <p:cNvSpPr/>
          <p:nvPr/>
        </p:nvSpPr>
        <p:spPr>
          <a:xfrm>
            <a:off x="2975847" y="3640166"/>
            <a:ext cx="490735" cy="315505"/>
          </a:xfrm>
          <a:prstGeom prst="roundRect">
            <a:avLst/>
          </a:prstGeom>
          <a:solidFill>
            <a:schemeClr val="accent1">
              <a:lumMod val="60000"/>
              <a:lumOff val="40000"/>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1">
                  <a:lumMod val="40000"/>
                  <a:lumOff val="60000"/>
                </a:schemeClr>
              </a:solidFill>
            </a:endParaRPr>
          </a:p>
        </p:txBody>
      </p:sp>
      <p:sp>
        <p:nvSpPr>
          <p:cNvPr id="25" name="Rounded Rectangle 24">
            <a:extLst>
              <a:ext uri="{FF2B5EF4-FFF2-40B4-BE49-F238E27FC236}">
                <a16:creationId xmlns:a16="http://schemas.microsoft.com/office/drawing/2014/main" id="{A1CA22E7-8BFA-E692-A716-59E6B6E018BC}"/>
              </a:ext>
            </a:extLst>
          </p:cNvPr>
          <p:cNvSpPr/>
          <p:nvPr/>
        </p:nvSpPr>
        <p:spPr>
          <a:xfrm>
            <a:off x="6443615" y="3958790"/>
            <a:ext cx="229936" cy="299824"/>
          </a:xfrm>
          <a:prstGeom prst="roundRect">
            <a:avLst/>
          </a:prstGeom>
          <a:solidFill>
            <a:srgbClr val="0070C0">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 name="Rounded Rectangle 25">
            <a:extLst>
              <a:ext uri="{FF2B5EF4-FFF2-40B4-BE49-F238E27FC236}">
                <a16:creationId xmlns:a16="http://schemas.microsoft.com/office/drawing/2014/main" id="{388C50BA-361F-32C0-F78C-C0DFCA7898F0}"/>
              </a:ext>
            </a:extLst>
          </p:cNvPr>
          <p:cNvSpPr/>
          <p:nvPr/>
        </p:nvSpPr>
        <p:spPr>
          <a:xfrm>
            <a:off x="6534181" y="4261109"/>
            <a:ext cx="229936" cy="299824"/>
          </a:xfrm>
          <a:prstGeom prst="roundRect">
            <a:avLst/>
          </a:prstGeom>
          <a:solidFill>
            <a:srgbClr val="0070C0">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9" name="Rounded Rectangle 28">
            <a:extLst>
              <a:ext uri="{FF2B5EF4-FFF2-40B4-BE49-F238E27FC236}">
                <a16:creationId xmlns:a16="http://schemas.microsoft.com/office/drawing/2014/main" id="{0833E628-B3F8-1003-4A77-DFDCB376A6D6}"/>
              </a:ext>
            </a:extLst>
          </p:cNvPr>
          <p:cNvSpPr/>
          <p:nvPr/>
        </p:nvSpPr>
        <p:spPr>
          <a:xfrm>
            <a:off x="2907688" y="4269837"/>
            <a:ext cx="229936" cy="299824"/>
          </a:xfrm>
          <a:prstGeom prst="roundRect">
            <a:avLst/>
          </a:prstGeom>
          <a:solidFill>
            <a:srgbClr val="0070C0">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0" name="Rounded Rectangle 29">
            <a:extLst>
              <a:ext uri="{FF2B5EF4-FFF2-40B4-BE49-F238E27FC236}">
                <a16:creationId xmlns:a16="http://schemas.microsoft.com/office/drawing/2014/main" id="{827FC453-86A2-C11E-254F-EFCD90B531CE}"/>
              </a:ext>
            </a:extLst>
          </p:cNvPr>
          <p:cNvSpPr/>
          <p:nvPr/>
        </p:nvSpPr>
        <p:spPr>
          <a:xfrm>
            <a:off x="2739489" y="4275098"/>
            <a:ext cx="168174" cy="299825"/>
          </a:xfrm>
          <a:prstGeom prst="roundRect">
            <a:avLst/>
          </a:prstGeom>
          <a:solidFill>
            <a:srgbClr val="92D050">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1" name="Rounded Rectangle 30">
            <a:extLst>
              <a:ext uri="{FF2B5EF4-FFF2-40B4-BE49-F238E27FC236}">
                <a16:creationId xmlns:a16="http://schemas.microsoft.com/office/drawing/2014/main" id="{F4D4A749-38E9-9CD8-82AE-FE5F5FE82734}"/>
              </a:ext>
            </a:extLst>
          </p:cNvPr>
          <p:cNvSpPr/>
          <p:nvPr/>
        </p:nvSpPr>
        <p:spPr>
          <a:xfrm>
            <a:off x="6374494" y="4258845"/>
            <a:ext cx="168174" cy="299825"/>
          </a:xfrm>
          <a:prstGeom prst="roundRect">
            <a:avLst/>
          </a:prstGeom>
          <a:solidFill>
            <a:srgbClr val="92D050">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mc:AlternateContent xmlns:mc="http://schemas.openxmlformats.org/markup-compatibility/2006">
        <mc:Choice xmlns:a14="http://schemas.microsoft.com/office/drawing/2010/main" Requires="a14">
          <p:sp>
            <p:nvSpPr>
              <p:cNvPr id="33" name="TextBox 32">
                <a:extLst>
                  <a:ext uri="{FF2B5EF4-FFF2-40B4-BE49-F238E27FC236}">
                    <a16:creationId xmlns:a16="http://schemas.microsoft.com/office/drawing/2014/main" id="{5990236D-446E-5F8B-839F-E6B2CDDFF54D}"/>
                  </a:ext>
                </a:extLst>
              </p:cNvPr>
              <p:cNvSpPr txBox="1"/>
              <p:nvPr/>
            </p:nvSpPr>
            <p:spPr>
              <a:xfrm>
                <a:off x="7670497" y="3636811"/>
                <a:ext cx="1868356" cy="276999"/>
              </a:xfrm>
              <a:prstGeom prst="rect">
                <a:avLst/>
              </a:prstGeom>
              <a:noFill/>
            </p:spPr>
            <p:txBody>
              <a:bodyPr wrap="square" rtlCol="0">
                <a:spAutoFit/>
              </a:bodyPr>
              <a:lstStyle/>
              <a:p>
                <a:pPr>
                  <a:spcBef>
                    <a:spcPts val="0"/>
                  </a:spcBef>
                  <a:spcAft>
                    <a:spcPts val="0"/>
                  </a:spcAft>
                </a:pPr>
                <a14:m>
                  <m:oMath xmlns:m="http://schemas.openxmlformats.org/officeDocument/2006/math">
                    <m:sSub>
                      <m:sSubPr>
                        <m:ctrlPr>
                          <a:rPr lang="en-US" sz="1200" i="1" dirty="0" smtClean="0">
                            <a:solidFill>
                              <a:schemeClr val="bg2"/>
                            </a:solidFill>
                            <a:latin typeface="Cambria Math" panose="02040503050406030204" pitchFamily="18" charset="0"/>
                          </a:rPr>
                        </m:ctrlPr>
                      </m:sSubPr>
                      <m:e>
                        <m:r>
                          <a:rPr lang="en-US" sz="1200" i="1" dirty="0">
                            <a:solidFill>
                              <a:schemeClr val="bg2"/>
                            </a:solidFill>
                            <a:latin typeface="Cambria Math" panose="02040503050406030204" pitchFamily="18" charset="0"/>
                          </a:rPr>
                          <m:t>𝜇</m:t>
                        </m:r>
                      </m:e>
                      <m:sub>
                        <m:r>
                          <a:rPr lang="en-US" sz="1200" i="1" dirty="0">
                            <a:solidFill>
                              <a:schemeClr val="bg2"/>
                            </a:solidFill>
                            <a:latin typeface="Cambria Math" panose="02040503050406030204" pitchFamily="18" charset="0"/>
                          </a:rPr>
                          <m:t>𝑖</m:t>
                        </m:r>
                      </m:sub>
                    </m:sSub>
                  </m:oMath>
                </a14:m>
                <a:r>
                  <a:rPr lang="en-US" sz="1200" dirty="0">
                    <a:solidFill>
                      <a:schemeClr val="bg2"/>
                    </a:solidFill>
                    <a:latin typeface="Arial" panose="020B0604020202020204" pitchFamily="34" charset="0"/>
                    <a:cs typeface="Arial" panose="020B0604020202020204" pitchFamily="34" charset="0"/>
                  </a:rPr>
                  <a:t>: mortality rate</a:t>
                </a:r>
              </a:p>
            </p:txBody>
          </p:sp>
        </mc:Choice>
        <mc:Fallback>
          <p:sp>
            <p:nvSpPr>
              <p:cNvPr id="33" name="TextBox 32">
                <a:extLst>
                  <a:ext uri="{FF2B5EF4-FFF2-40B4-BE49-F238E27FC236}">
                    <a16:creationId xmlns:a16="http://schemas.microsoft.com/office/drawing/2014/main" id="{5990236D-446E-5F8B-839F-E6B2CDDFF54D}"/>
                  </a:ext>
                </a:extLst>
              </p:cNvPr>
              <p:cNvSpPr txBox="1">
                <a:spLocks noRot="1" noChangeAspect="1" noMove="1" noResize="1" noEditPoints="1" noAdjustHandles="1" noChangeArrowheads="1" noChangeShapeType="1" noTextEdit="1"/>
              </p:cNvSpPr>
              <p:nvPr/>
            </p:nvSpPr>
            <p:spPr>
              <a:xfrm>
                <a:off x="7670497" y="3636811"/>
                <a:ext cx="1868356" cy="276999"/>
              </a:xfrm>
              <a:prstGeom prst="rect">
                <a:avLst/>
              </a:prstGeom>
              <a:blipFill>
                <a:blip r:embed="rId5"/>
                <a:stretch>
                  <a:fillRect b="-13043"/>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4" name="TextBox 33">
                <a:extLst>
                  <a:ext uri="{FF2B5EF4-FFF2-40B4-BE49-F238E27FC236}">
                    <a16:creationId xmlns:a16="http://schemas.microsoft.com/office/drawing/2014/main" id="{9B5043FA-F7DF-6A0F-6AA8-6ED2A485504C}"/>
                  </a:ext>
                </a:extLst>
              </p:cNvPr>
              <p:cNvSpPr txBox="1"/>
              <p:nvPr/>
            </p:nvSpPr>
            <p:spPr>
              <a:xfrm>
                <a:off x="7716292" y="3951040"/>
                <a:ext cx="1868356" cy="276999"/>
              </a:xfrm>
              <a:prstGeom prst="rect">
                <a:avLst/>
              </a:prstGeom>
              <a:noFill/>
            </p:spPr>
            <p:txBody>
              <a:bodyPr wrap="square" rtlCol="0">
                <a:spAutoFit/>
              </a:bodyPr>
              <a:lstStyle/>
              <a:p>
                <a:pPr>
                  <a:spcBef>
                    <a:spcPts val="0"/>
                  </a:spcBef>
                  <a:spcAft>
                    <a:spcPts val="0"/>
                  </a:spcAft>
                </a:pPr>
                <a14:m>
                  <m:oMath xmlns:m="http://schemas.openxmlformats.org/officeDocument/2006/math">
                    <m:sSub>
                      <m:sSubPr>
                        <m:ctrlPr>
                          <a:rPr lang="en-US" sz="1200" i="1" dirty="0" smtClean="0">
                            <a:solidFill>
                              <a:schemeClr val="bg2"/>
                            </a:solidFill>
                            <a:latin typeface="Cambria Math" panose="02040503050406030204" pitchFamily="18" charset="0"/>
                          </a:rPr>
                        </m:ctrlPr>
                      </m:sSubPr>
                      <m:e>
                        <m:r>
                          <a:rPr lang="en-US" sz="1200" b="0" i="1" dirty="0" smtClean="0">
                            <a:solidFill>
                              <a:schemeClr val="bg2"/>
                            </a:solidFill>
                            <a:latin typeface="Cambria Math" panose="02040503050406030204" pitchFamily="18" charset="0"/>
                          </a:rPr>
                          <m:t>𝐿</m:t>
                        </m:r>
                      </m:e>
                      <m:sub>
                        <m:r>
                          <a:rPr lang="en-US" sz="1200" i="1" dirty="0">
                            <a:solidFill>
                              <a:schemeClr val="bg2"/>
                            </a:solidFill>
                            <a:latin typeface="Cambria Math" panose="02040503050406030204" pitchFamily="18" charset="0"/>
                          </a:rPr>
                          <m:t>𝑖</m:t>
                        </m:r>
                      </m:sub>
                    </m:sSub>
                  </m:oMath>
                </a14:m>
                <a:r>
                  <a:rPr lang="en-US" sz="1200" dirty="0">
                    <a:solidFill>
                      <a:schemeClr val="bg2"/>
                    </a:solidFill>
                    <a:latin typeface="Arial" panose="020B0604020202020204" pitchFamily="34" charset="0"/>
                    <a:cs typeface="Arial" panose="020B0604020202020204" pitchFamily="34" charset="0"/>
                  </a:rPr>
                  <a:t>: LYs lost</a:t>
                </a:r>
              </a:p>
            </p:txBody>
          </p:sp>
        </mc:Choice>
        <mc:Fallback>
          <p:sp>
            <p:nvSpPr>
              <p:cNvPr id="34" name="TextBox 33">
                <a:extLst>
                  <a:ext uri="{FF2B5EF4-FFF2-40B4-BE49-F238E27FC236}">
                    <a16:creationId xmlns:a16="http://schemas.microsoft.com/office/drawing/2014/main" id="{9B5043FA-F7DF-6A0F-6AA8-6ED2A485504C}"/>
                  </a:ext>
                </a:extLst>
              </p:cNvPr>
              <p:cNvSpPr txBox="1">
                <a:spLocks noRot="1" noChangeAspect="1" noMove="1" noResize="1" noEditPoints="1" noAdjustHandles="1" noChangeArrowheads="1" noChangeShapeType="1" noTextEdit="1"/>
              </p:cNvSpPr>
              <p:nvPr/>
            </p:nvSpPr>
            <p:spPr>
              <a:xfrm>
                <a:off x="7716292" y="3951040"/>
                <a:ext cx="1868356" cy="276999"/>
              </a:xfrm>
              <a:prstGeom prst="rect">
                <a:avLst/>
              </a:prstGeom>
              <a:blipFill>
                <a:blip r:embed="rId6"/>
                <a:stretch>
                  <a:fillRect b="-13043"/>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5" name="TextBox 34">
                <a:extLst>
                  <a:ext uri="{FF2B5EF4-FFF2-40B4-BE49-F238E27FC236}">
                    <a16:creationId xmlns:a16="http://schemas.microsoft.com/office/drawing/2014/main" id="{08C93138-C77E-8F6E-7B63-E76F831B7D22}"/>
                  </a:ext>
                </a:extLst>
              </p:cNvPr>
              <p:cNvSpPr txBox="1"/>
              <p:nvPr/>
            </p:nvSpPr>
            <p:spPr>
              <a:xfrm>
                <a:off x="7716651" y="4241645"/>
                <a:ext cx="1868356" cy="276999"/>
              </a:xfrm>
              <a:prstGeom prst="rect">
                <a:avLst/>
              </a:prstGeom>
              <a:noFill/>
            </p:spPr>
            <p:txBody>
              <a:bodyPr wrap="square" rtlCol="0">
                <a:spAutoFit/>
              </a:bodyPr>
              <a:lstStyle/>
              <a:p>
                <a:pPr>
                  <a:spcBef>
                    <a:spcPts val="0"/>
                  </a:spcBef>
                  <a:spcAft>
                    <a:spcPts val="0"/>
                  </a:spcAft>
                </a:pPr>
                <a14:m>
                  <m:oMath xmlns:m="http://schemas.openxmlformats.org/officeDocument/2006/math">
                    <m:sSub>
                      <m:sSubPr>
                        <m:ctrlPr>
                          <a:rPr lang="en-US" sz="1200" i="1" dirty="0" smtClean="0">
                            <a:solidFill>
                              <a:schemeClr val="bg2"/>
                            </a:solidFill>
                            <a:latin typeface="Cambria Math" panose="02040503050406030204" pitchFamily="18" charset="0"/>
                          </a:rPr>
                        </m:ctrlPr>
                      </m:sSubPr>
                      <m:e>
                        <m:r>
                          <a:rPr lang="en-US" sz="1200" b="0" i="1" dirty="0" smtClean="0">
                            <a:solidFill>
                              <a:schemeClr val="bg2"/>
                            </a:solidFill>
                            <a:latin typeface="Cambria Math" panose="02040503050406030204" pitchFamily="18" charset="0"/>
                          </a:rPr>
                          <m:t>𝑞</m:t>
                        </m:r>
                      </m:e>
                      <m:sub>
                        <m:r>
                          <a:rPr lang="en-US" sz="1200" i="1" dirty="0">
                            <a:solidFill>
                              <a:schemeClr val="bg2"/>
                            </a:solidFill>
                            <a:latin typeface="Cambria Math" panose="02040503050406030204" pitchFamily="18" charset="0"/>
                          </a:rPr>
                          <m:t>𝑖</m:t>
                        </m:r>
                      </m:sub>
                    </m:sSub>
                  </m:oMath>
                </a14:m>
                <a:r>
                  <a:rPr lang="en-US" sz="1200" dirty="0">
                    <a:solidFill>
                      <a:schemeClr val="bg2"/>
                    </a:solidFill>
                    <a:latin typeface="Arial" panose="020B0604020202020204" pitchFamily="34" charset="0"/>
                    <a:cs typeface="Arial" panose="020B0604020202020204" pitchFamily="34" charset="0"/>
                  </a:rPr>
                  <a:t>: utility</a:t>
                </a:r>
              </a:p>
            </p:txBody>
          </p:sp>
        </mc:Choice>
        <mc:Fallback>
          <p:sp>
            <p:nvSpPr>
              <p:cNvPr id="35" name="TextBox 34">
                <a:extLst>
                  <a:ext uri="{FF2B5EF4-FFF2-40B4-BE49-F238E27FC236}">
                    <a16:creationId xmlns:a16="http://schemas.microsoft.com/office/drawing/2014/main" id="{08C93138-C77E-8F6E-7B63-E76F831B7D22}"/>
                  </a:ext>
                </a:extLst>
              </p:cNvPr>
              <p:cNvSpPr txBox="1">
                <a:spLocks noRot="1" noChangeAspect="1" noMove="1" noResize="1" noEditPoints="1" noAdjustHandles="1" noChangeArrowheads="1" noChangeShapeType="1" noTextEdit="1"/>
              </p:cNvSpPr>
              <p:nvPr/>
            </p:nvSpPr>
            <p:spPr>
              <a:xfrm>
                <a:off x="7716651" y="4241645"/>
                <a:ext cx="1868356" cy="276999"/>
              </a:xfrm>
              <a:prstGeom prst="rect">
                <a:avLst/>
              </a:prstGeom>
              <a:blipFill>
                <a:blip r:embed="rId7"/>
                <a:stretch>
                  <a:fillRect b="-18182"/>
                </a:stretch>
              </a:blipFill>
            </p:spPr>
            <p:txBody>
              <a:bodyPr/>
              <a:lstStyle/>
              <a:p>
                <a:r>
                  <a:rPr lang="en-US">
                    <a:noFill/>
                  </a:rPr>
                  <a:t> </a:t>
                </a:r>
              </a:p>
            </p:txBody>
          </p:sp>
        </mc:Fallback>
      </mc:AlternateContent>
      <p:sp>
        <p:nvSpPr>
          <p:cNvPr id="36" name="Rounded Rectangle 35">
            <a:extLst>
              <a:ext uri="{FF2B5EF4-FFF2-40B4-BE49-F238E27FC236}">
                <a16:creationId xmlns:a16="http://schemas.microsoft.com/office/drawing/2014/main" id="{BC975E1A-3E39-FA57-0D15-98881D8277F4}"/>
              </a:ext>
            </a:extLst>
          </p:cNvPr>
          <p:cNvSpPr/>
          <p:nvPr/>
        </p:nvSpPr>
        <p:spPr>
          <a:xfrm>
            <a:off x="5565889" y="3926623"/>
            <a:ext cx="184006" cy="315505"/>
          </a:xfrm>
          <a:prstGeom prst="roundRect">
            <a:avLst/>
          </a:prstGeom>
          <a:solidFill>
            <a:srgbClr val="FFC000">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7" name="Rounded Rectangle 36">
            <a:extLst>
              <a:ext uri="{FF2B5EF4-FFF2-40B4-BE49-F238E27FC236}">
                <a16:creationId xmlns:a16="http://schemas.microsoft.com/office/drawing/2014/main" id="{3B325FEB-2E02-DBEE-FB76-6E56C8B1B5E0}"/>
              </a:ext>
            </a:extLst>
          </p:cNvPr>
          <p:cNvSpPr/>
          <p:nvPr/>
        </p:nvSpPr>
        <p:spPr>
          <a:xfrm>
            <a:off x="3052252" y="3951701"/>
            <a:ext cx="490735" cy="315505"/>
          </a:xfrm>
          <a:prstGeom prst="roundRect">
            <a:avLst/>
          </a:prstGeom>
          <a:solidFill>
            <a:schemeClr val="accent1">
              <a:lumMod val="60000"/>
              <a:lumOff val="40000"/>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1">
                  <a:lumMod val="40000"/>
                  <a:lumOff val="60000"/>
                </a:schemeClr>
              </a:solidFill>
            </a:endParaRPr>
          </a:p>
        </p:txBody>
      </p:sp>
      <p:sp>
        <p:nvSpPr>
          <p:cNvPr id="38" name="Rounded Rectangle 37">
            <a:extLst>
              <a:ext uri="{FF2B5EF4-FFF2-40B4-BE49-F238E27FC236}">
                <a16:creationId xmlns:a16="http://schemas.microsoft.com/office/drawing/2014/main" id="{574C4A19-00B9-141D-B238-47E02F464ACD}"/>
              </a:ext>
            </a:extLst>
          </p:cNvPr>
          <p:cNvSpPr/>
          <p:nvPr/>
        </p:nvSpPr>
        <p:spPr>
          <a:xfrm>
            <a:off x="5635016" y="4264898"/>
            <a:ext cx="185786" cy="315505"/>
          </a:xfrm>
          <a:prstGeom prst="roundRect">
            <a:avLst/>
          </a:prstGeom>
          <a:solidFill>
            <a:srgbClr val="FFC000">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9" name="Rounded Rectangle 38">
            <a:extLst>
              <a:ext uri="{FF2B5EF4-FFF2-40B4-BE49-F238E27FC236}">
                <a16:creationId xmlns:a16="http://schemas.microsoft.com/office/drawing/2014/main" id="{3C34466A-E0C2-34F5-F2FA-62EE4BCE3E27}"/>
              </a:ext>
            </a:extLst>
          </p:cNvPr>
          <p:cNvSpPr/>
          <p:nvPr/>
        </p:nvSpPr>
        <p:spPr>
          <a:xfrm>
            <a:off x="3136105" y="4264898"/>
            <a:ext cx="462051" cy="315505"/>
          </a:xfrm>
          <a:prstGeom prst="roundRect">
            <a:avLst/>
          </a:prstGeom>
          <a:solidFill>
            <a:schemeClr val="accent1">
              <a:lumMod val="60000"/>
              <a:lumOff val="40000"/>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1">
                  <a:lumMod val="40000"/>
                  <a:lumOff val="60000"/>
                </a:schemeClr>
              </a:solidFill>
            </a:endParaRPr>
          </a:p>
        </p:txBody>
      </p:sp>
      <p:sp>
        <p:nvSpPr>
          <p:cNvPr id="40" name="Rounded Rectangle 39">
            <a:extLst>
              <a:ext uri="{FF2B5EF4-FFF2-40B4-BE49-F238E27FC236}">
                <a16:creationId xmlns:a16="http://schemas.microsoft.com/office/drawing/2014/main" id="{C966DE6C-57CE-793A-677A-A95D7FAB075C}"/>
              </a:ext>
            </a:extLst>
          </p:cNvPr>
          <p:cNvSpPr/>
          <p:nvPr/>
        </p:nvSpPr>
        <p:spPr>
          <a:xfrm>
            <a:off x="4583534" y="4264526"/>
            <a:ext cx="360989" cy="315505"/>
          </a:xfrm>
          <a:prstGeom prst="roundRect">
            <a:avLst/>
          </a:prstGeom>
          <a:solidFill>
            <a:schemeClr val="accent1">
              <a:lumMod val="60000"/>
              <a:lumOff val="40000"/>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1">
                  <a:lumMod val="40000"/>
                  <a:lumOff val="60000"/>
                </a:schemeClr>
              </a:solidFill>
            </a:endParaRPr>
          </a:p>
        </p:txBody>
      </p:sp>
      <p:sp>
        <p:nvSpPr>
          <p:cNvPr id="41" name="Rounded Rectangle 40">
            <a:extLst>
              <a:ext uri="{FF2B5EF4-FFF2-40B4-BE49-F238E27FC236}">
                <a16:creationId xmlns:a16="http://schemas.microsoft.com/office/drawing/2014/main" id="{34F9F756-1470-C95A-C1A5-8517104541CF}"/>
              </a:ext>
            </a:extLst>
          </p:cNvPr>
          <p:cNvSpPr/>
          <p:nvPr/>
        </p:nvSpPr>
        <p:spPr>
          <a:xfrm>
            <a:off x="4581214" y="3950890"/>
            <a:ext cx="311509" cy="315505"/>
          </a:xfrm>
          <a:prstGeom prst="roundRect">
            <a:avLst/>
          </a:prstGeom>
          <a:solidFill>
            <a:schemeClr val="accent1">
              <a:lumMod val="60000"/>
              <a:lumOff val="40000"/>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1">
                  <a:lumMod val="40000"/>
                  <a:lumOff val="60000"/>
                </a:schemeClr>
              </a:solidFill>
            </a:endParaRPr>
          </a:p>
        </p:txBody>
      </p:sp>
      <p:sp>
        <p:nvSpPr>
          <p:cNvPr id="42" name="Rounded Rectangle 41">
            <a:extLst>
              <a:ext uri="{FF2B5EF4-FFF2-40B4-BE49-F238E27FC236}">
                <a16:creationId xmlns:a16="http://schemas.microsoft.com/office/drawing/2014/main" id="{5BCE8EF6-D895-175F-821B-89CB062FFDA3}"/>
              </a:ext>
            </a:extLst>
          </p:cNvPr>
          <p:cNvSpPr/>
          <p:nvPr/>
        </p:nvSpPr>
        <p:spPr>
          <a:xfrm>
            <a:off x="4493205" y="3641697"/>
            <a:ext cx="311510" cy="315505"/>
          </a:xfrm>
          <a:prstGeom prst="roundRect">
            <a:avLst/>
          </a:prstGeom>
          <a:solidFill>
            <a:schemeClr val="accent1">
              <a:lumMod val="60000"/>
              <a:lumOff val="40000"/>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1">
                  <a:lumMod val="40000"/>
                  <a:lumOff val="60000"/>
                </a:schemeClr>
              </a:solidFill>
            </a:endParaRPr>
          </a:p>
        </p:txBody>
      </p:sp>
      <p:sp>
        <p:nvSpPr>
          <p:cNvPr id="43" name="Rectangle 42">
            <a:extLst>
              <a:ext uri="{FF2B5EF4-FFF2-40B4-BE49-F238E27FC236}">
                <a16:creationId xmlns:a16="http://schemas.microsoft.com/office/drawing/2014/main" id="{731D9FC1-C11F-CA7C-D283-B809E418A8FB}"/>
              </a:ext>
            </a:extLst>
          </p:cNvPr>
          <p:cNvSpPr/>
          <p:nvPr/>
        </p:nvSpPr>
        <p:spPr>
          <a:xfrm>
            <a:off x="5820802" y="3306664"/>
            <a:ext cx="2398122" cy="31550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B19F4B09-7041-F9FA-5E4B-77809D9A3150}"/>
              </a:ext>
            </a:extLst>
          </p:cNvPr>
          <p:cNvSpPr txBox="1"/>
          <p:nvPr/>
        </p:nvSpPr>
        <p:spPr>
          <a:xfrm>
            <a:off x="7661969" y="3359812"/>
            <a:ext cx="1766604" cy="276999"/>
          </a:xfrm>
          <a:prstGeom prst="rect">
            <a:avLst/>
          </a:prstGeom>
          <a:noFill/>
        </p:spPr>
        <p:txBody>
          <a:bodyPr wrap="square" rtlCol="0">
            <a:spAutoFit/>
          </a:bodyPr>
          <a:lstStyle/>
          <a:p>
            <a:r>
              <a:rPr lang="en-US" sz="1200" dirty="0">
                <a:solidFill>
                  <a:schemeClr val="bg2"/>
                </a:solidFill>
                <a:latin typeface="Arial" panose="020B0604020202020204" pitchFamily="34" charset="0"/>
                <a:cs typeface="Arial" panose="020B0604020202020204" pitchFamily="34" charset="0"/>
              </a:rPr>
              <a:t>force of infection</a:t>
            </a:r>
            <a:endParaRPr lang="en-US" sz="1400" dirty="0">
              <a:solidFill>
                <a:schemeClr val="bg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077473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6"/>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1"/>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7"/>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5"/>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4"/>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1"/>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38"/>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39"/>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30"/>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40"/>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4" grpId="0" animBg="1"/>
      <p:bldP spid="25" grpId="0" animBg="1"/>
      <p:bldP spid="26" grpId="0" animBg="1"/>
      <p:bldP spid="29" grpId="0" animBg="1"/>
      <p:bldP spid="30" grpId="0" animBg="1"/>
      <p:bldP spid="31" grpId="0" animBg="1"/>
      <p:bldP spid="33" grpId="0"/>
      <p:bldP spid="34" grpId="0"/>
      <p:bldP spid="35" grpId="0"/>
      <p:bldP spid="36" grpId="0" animBg="1"/>
      <p:bldP spid="37" grpId="0" animBg="1"/>
      <p:bldP spid="38" grpId="0" animBg="1"/>
      <p:bldP spid="39" grpId="0" animBg="1"/>
      <p:bldP spid="40" grpId="0" animBg="1"/>
      <p:bldP spid="41" grpId="0" animBg="1"/>
      <p:bldP spid="42" grpId="0" animBg="1"/>
      <p:bldP spid="4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0D78BC6D-F651-3B4E-94F3-C1A1FD07779E}"/>
              </a:ext>
            </a:extLst>
          </p:cNvPr>
          <p:cNvSpPr txBox="1">
            <a:spLocks/>
          </p:cNvSpPr>
          <p:nvPr/>
        </p:nvSpPr>
        <p:spPr>
          <a:xfrm>
            <a:off x="948776" y="2842287"/>
            <a:ext cx="7700961" cy="1594867"/>
          </a:xfrm>
          <a:prstGeom prst="rect">
            <a:avLst/>
          </a:prstGeom>
        </p:spPr>
        <p:txBody>
          <a:bodyPr vert="horz" lIns="0" tIns="45720" rIns="0" bIns="45720" rtlCol="0">
            <a:noAutofit/>
          </a:bodyPr>
          <a:lstStyle>
            <a:lvl1pPr marL="342900" indent="-342900" algn="l" defTabSz="457200" rtl="0" eaLnBrk="1" fontAlgn="base" hangingPunct="1">
              <a:spcBef>
                <a:spcPct val="20000"/>
              </a:spcBef>
              <a:spcAft>
                <a:spcPct val="0"/>
              </a:spcAft>
              <a:buClr>
                <a:schemeClr val="bg2"/>
              </a:buClr>
              <a:buFont typeface="Wingdings" pitchFamily="2" charset="2"/>
              <a:defRPr kern="1200" spc="20">
                <a:solidFill>
                  <a:schemeClr val="tx1"/>
                </a:solidFill>
                <a:latin typeface="Arial"/>
                <a:ea typeface="ＭＳ Ｐゴシック" charset="0"/>
                <a:cs typeface="ＭＳ Ｐゴシック" charset="0"/>
              </a:defRPr>
            </a:lvl1pPr>
            <a:lvl2pPr marL="288925" indent="-288925" algn="l" defTabSz="457200" rtl="0" eaLnBrk="1" fontAlgn="base" hangingPunct="1">
              <a:spcBef>
                <a:spcPct val="20000"/>
              </a:spcBef>
              <a:spcAft>
                <a:spcPct val="0"/>
              </a:spcAft>
              <a:buClr>
                <a:schemeClr val="bg2"/>
              </a:buClr>
              <a:buFont typeface="Wingdings" pitchFamily="2" charset="2"/>
              <a:buChar char="§"/>
              <a:defRPr kern="1200">
                <a:solidFill>
                  <a:srgbClr val="595959"/>
                </a:solidFill>
                <a:latin typeface="Arial"/>
                <a:ea typeface="ＭＳ Ｐゴシック" charset="0"/>
                <a:cs typeface="+mn-cs"/>
              </a:defRPr>
            </a:lvl2pPr>
            <a:lvl3pPr marL="569913" indent="-225425" algn="l" defTabSz="457200" rtl="0" eaLnBrk="1" fontAlgn="base" hangingPunct="1">
              <a:spcBef>
                <a:spcPct val="20000"/>
              </a:spcBef>
              <a:spcAft>
                <a:spcPct val="0"/>
              </a:spcAft>
              <a:buClr>
                <a:schemeClr val="bg2"/>
              </a:buClr>
              <a:buSzPct val="102000"/>
              <a:buFont typeface="Source Sans Pro" panose="020F0502020204030204" pitchFamily="34" charset="0"/>
              <a:buChar char="›"/>
              <a:defRPr kern="1200">
                <a:solidFill>
                  <a:srgbClr val="595959"/>
                </a:solidFill>
                <a:latin typeface="Arial"/>
                <a:ea typeface="ＭＳ Ｐゴシック" charset="0"/>
                <a:cs typeface="+mn-cs"/>
              </a:defRPr>
            </a:lvl3pPr>
            <a:lvl4pPr marL="914400" indent="-227013" algn="l" defTabSz="457200" rtl="0" eaLnBrk="1" fontAlgn="base" hangingPunct="1">
              <a:spcBef>
                <a:spcPct val="20000"/>
              </a:spcBef>
              <a:spcAft>
                <a:spcPct val="0"/>
              </a:spcAft>
              <a:buClr>
                <a:schemeClr val="bg2"/>
              </a:buClr>
              <a:buFont typeface="Arial" panose="020B0604020202020204" pitchFamily="34" charset="0"/>
              <a:buChar char="•"/>
              <a:defRPr kern="1200">
                <a:solidFill>
                  <a:srgbClr val="595959"/>
                </a:solidFill>
                <a:latin typeface="Arial"/>
                <a:ea typeface="ＭＳ Ｐゴシック" charset="0"/>
                <a:cs typeface="+mn-cs"/>
              </a:defRPr>
            </a:lvl4pPr>
            <a:lvl5pPr marL="1258888" indent="-227013" algn="l" defTabSz="457200" rtl="0" eaLnBrk="1" fontAlgn="base" hangingPunct="1">
              <a:spcBef>
                <a:spcPct val="20000"/>
              </a:spcBef>
              <a:spcAft>
                <a:spcPct val="0"/>
              </a:spcAft>
              <a:buClr>
                <a:schemeClr val="bg2"/>
              </a:buClr>
              <a:buFont typeface="Source Sans Pro" panose="020F0502020204030204" pitchFamily="34" charset="0"/>
              <a:buChar char="–"/>
              <a:defRPr kern="1200">
                <a:solidFill>
                  <a:srgbClr val="595959"/>
                </a:solidFill>
                <a:latin typeface="Arial"/>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spcAft>
                <a:spcPts val="600"/>
              </a:spcAft>
              <a:buClr>
                <a:srgbClr val="25355A"/>
              </a:buClr>
              <a:buFont typeface="Arial" panose="020B0604020202020204" pitchFamily="34" charset="0"/>
              <a:buChar char="•"/>
            </a:pPr>
            <a:r>
              <a:rPr lang="en-US" dirty="0">
                <a:solidFill>
                  <a:schemeClr val="tx1"/>
                </a:solidFill>
              </a:rPr>
              <a:t>Apply optimal allocation</a:t>
            </a:r>
          </a:p>
          <a:p>
            <a:pPr lvl="1">
              <a:spcAft>
                <a:spcPts val="600"/>
              </a:spcAft>
              <a:buClr>
                <a:srgbClr val="25355A"/>
              </a:buClr>
              <a:buFont typeface="Arial" panose="020B0604020202020204" pitchFamily="34" charset="0"/>
              <a:buChar char="•"/>
            </a:pPr>
            <a:r>
              <a:rPr lang="en-US" dirty="0">
                <a:solidFill>
                  <a:schemeClr val="tx1"/>
                </a:solidFill>
              </a:rPr>
              <a:t>Simulate model numerically to determine the starting population at the next time period</a:t>
            </a:r>
          </a:p>
          <a:p>
            <a:pPr lvl="1">
              <a:spcAft>
                <a:spcPts val="600"/>
              </a:spcAft>
              <a:buClr>
                <a:srgbClr val="25355A"/>
              </a:buClr>
              <a:buFont typeface="Arial" panose="020B0604020202020204" pitchFamily="34" charset="0"/>
              <a:buChar char="•"/>
            </a:pPr>
            <a:r>
              <a:rPr lang="en-US" dirty="0">
                <a:solidFill>
                  <a:schemeClr val="tx1"/>
                </a:solidFill>
              </a:rPr>
              <a:t>Repeat for each time period</a:t>
            </a:r>
          </a:p>
          <a:p>
            <a:pPr lvl="1">
              <a:spcAft>
                <a:spcPts val="600"/>
              </a:spcAft>
              <a:buClr>
                <a:srgbClr val="25355A"/>
              </a:buClr>
              <a:buFont typeface="Arial" panose="020B0604020202020204" pitchFamily="34" charset="0"/>
              <a:buChar char="•"/>
            </a:pPr>
            <a:r>
              <a:rPr lang="en-US" dirty="0">
                <a:solidFill>
                  <a:schemeClr val="tx1"/>
                </a:solidFill>
              </a:rPr>
              <a:t>Heuristic approach to gain analytical insight</a:t>
            </a:r>
            <a:endParaRPr lang="en-US" dirty="0"/>
          </a:p>
        </p:txBody>
      </p:sp>
      <p:sp>
        <p:nvSpPr>
          <p:cNvPr id="2" name="Title 1">
            <a:extLst>
              <a:ext uri="{FF2B5EF4-FFF2-40B4-BE49-F238E27FC236}">
                <a16:creationId xmlns:a16="http://schemas.microsoft.com/office/drawing/2014/main" id="{66EED292-B329-4B4A-8376-75CEB062F51E}"/>
              </a:ext>
            </a:extLst>
          </p:cNvPr>
          <p:cNvSpPr>
            <a:spLocks noGrp="1"/>
          </p:cNvSpPr>
          <p:nvPr>
            <p:ph type="title"/>
          </p:nvPr>
        </p:nvSpPr>
        <p:spPr/>
        <p:txBody>
          <a:bodyPr/>
          <a:lstStyle/>
          <a:p>
            <a:r>
              <a:rPr lang="en-US" dirty="0"/>
              <a:t>Sequential approach </a:t>
            </a:r>
          </a:p>
        </p:txBody>
      </p:sp>
      <p:cxnSp>
        <p:nvCxnSpPr>
          <p:cNvPr id="33" name="Straight Arrow Connector 32">
            <a:extLst>
              <a:ext uri="{FF2B5EF4-FFF2-40B4-BE49-F238E27FC236}">
                <a16:creationId xmlns:a16="http://schemas.microsoft.com/office/drawing/2014/main" id="{493416CA-A8A5-9F8F-CD06-AAAAE5836969}"/>
              </a:ext>
            </a:extLst>
          </p:cNvPr>
          <p:cNvCxnSpPr>
            <a:cxnSpLocks/>
          </p:cNvCxnSpPr>
          <p:nvPr/>
        </p:nvCxnSpPr>
        <p:spPr>
          <a:xfrm>
            <a:off x="6047525" y="2020257"/>
            <a:ext cx="1242494" cy="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39E5F01F-F72F-36A3-9242-3C1130DFDB61}"/>
              </a:ext>
            </a:extLst>
          </p:cNvPr>
          <p:cNvCxnSpPr/>
          <p:nvPr/>
        </p:nvCxnSpPr>
        <p:spPr>
          <a:xfrm>
            <a:off x="1882874" y="1904643"/>
            <a:ext cx="0" cy="22071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5" name="Straight Connector 34">
            <a:extLst>
              <a:ext uri="{FF2B5EF4-FFF2-40B4-BE49-F238E27FC236}">
                <a16:creationId xmlns:a16="http://schemas.microsoft.com/office/drawing/2014/main" id="{577AF7DC-538D-F455-9D94-663C6979FA5E}"/>
              </a:ext>
            </a:extLst>
          </p:cNvPr>
          <p:cNvCxnSpPr/>
          <p:nvPr/>
        </p:nvCxnSpPr>
        <p:spPr>
          <a:xfrm>
            <a:off x="2723602" y="1904643"/>
            <a:ext cx="0" cy="22071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C21AB26D-EF0E-322F-DC98-BD98D4FB7EE2}"/>
              </a:ext>
            </a:extLst>
          </p:cNvPr>
          <p:cNvCxnSpPr>
            <a:cxnSpLocks/>
          </p:cNvCxnSpPr>
          <p:nvPr/>
        </p:nvCxnSpPr>
        <p:spPr>
          <a:xfrm>
            <a:off x="1567573" y="2020257"/>
            <a:ext cx="257318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7" name="Straight Connector 36">
            <a:extLst>
              <a:ext uri="{FF2B5EF4-FFF2-40B4-BE49-F238E27FC236}">
                <a16:creationId xmlns:a16="http://schemas.microsoft.com/office/drawing/2014/main" id="{EFE11353-7352-0C67-1BDD-F7F3240E6F07}"/>
              </a:ext>
            </a:extLst>
          </p:cNvPr>
          <p:cNvCxnSpPr>
            <a:cxnSpLocks/>
          </p:cNvCxnSpPr>
          <p:nvPr/>
        </p:nvCxnSpPr>
        <p:spPr>
          <a:xfrm>
            <a:off x="4211637" y="2020257"/>
            <a:ext cx="1835888" cy="0"/>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4BC150FB-614F-20BB-1848-22843C0519B7}"/>
                  </a:ext>
                </a:extLst>
              </p:cNvPr>
              <p:cNvSpPr txBox="1"/>
              <p:nvPr/>
            </p:nvSpPr>
            <p:spPr>
              <a:xfrm>
                <a:off x="7342572" y="1830335"/>
                <a:ext cx="32816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𝑡</m:t>
                      </m:r>
                    </m:oMath>
                  </m:oMathPara>
                </a14:m>
                <a:endParaRPr lang="en-US" dirty="0"/>
              </a:p>
            </p:txBody>
          </p:sp>
        </mc:Choice>
        <mc:Fallback xmlns="">
          <p:sp>
            <p:nvSpPr>
              <p:cNvPr id="38" name="TextBox 37">
                <a:extLst>
                  <a:ext uri="{FF2B5EF4-FFF2-40B4-BE49-F238E27FC236}">
                    <a16:creationId xmlns:a16="http://schemas.microsoft.com/office/drawing/2014/main" id="{4BC150FB-614F-20BB-1848-22843C0519B7}"/>
                  </a:ext>
                </a:extLst>
              </p:cNvPr>
              <p:cNvSpPr txBox="1">
                <a:spLocks noRot="1" noChangeAspect="1" noMove="1" noResize="1" noEditPoints="1" noAdjustHandles="1" noChangeArrowheads="1" noChangeShapeType="1" noTextEdit="1"/>
              </p:cNvSpPr>
              <p:nvPr/>
            </p:nvSpPr>
            <p:spPr>
              <a:xfrm>
                <a:off x="7342572" y="1830335"/>
                <a:ext cx="328167" cy="369332"/>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82885D17-6DC4-4BC4-5962-0B63FAD043FD}"/>
                  </a:ext>
                </a:extLst>
              </p:cNvPr>
              <p:cNvSpPr txBox="1"/>
              <p:nvPr/>
            </p:nvSpPr>
            <p:spPr>
              <a:xfrm>
                <a:off x="1703177" y="2125360"/>
                <a:ext cx="35939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0</m:t>
                      </m:r>
                    </m:oMath>
                  </m:oMathPara>
                </a14:m>
                <a:endParaRPr lang="en-US" dirty="0"/>
              </a:p>
            </p:txBody>
          </p:sp>
        </mc:Choice>
        <mc:Fallback xmlns="">
          <p:sp>
            <p:nvSpPr>
              <p:cNvPr id="39" name="TextBox 38">
                <a:extLst>
                  <a:ext uri="{FF2B5EF4-FFF2-40B4-BE49-F238E27FC236}">
                    <a16:creationId xmlns:a16="http://schemas.microsoft.com/office/drawing/2014/main" id="{82885D17-6DC4-4BC4-5962-0B63FAD043FD}"/>
                  </a:ext>
                </a:extLst>
              </p:cNvPr>
              <p:cNvSpPr txBox="1">
                <a:spLocks noRot="1" noChangeAspect="1" noMove="1" noResize="1" noEditPoints="1" noAdjustHandles="1" noChangeArrowheads="1" noChangeShapeType="1" noTextEdit="1"/>
              </p:cNvSpPr>
              <p:nvPr/>
            </p:nvSpPr>
            <p:spPr>
              <a:xfrm>
                <a:off x="1703177" y="2125360"/>
                <a:ext cx="359394" cy="369332"/>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99CC1037-11E8-B341-576B-BB8A1665D271}"/>
                  </a:ext>
                </a:extLst>
              </p:cNvPr>
              <p:cNvSpPr txBox="1"/>
              <p:nvPr/>
            </p:nvSpPr>
            <p:spPr>
              <a:xfrm>
                <a:off x="6442025" y="2125360"/>
                <a:ext cx="45557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𝑡</m:t>
                          </m:r>
                        </m:e>
                        <m:sub>
                          <m:r>
                            <a:rPr lang="en-US" b="0" i="1" dirty="0" smtClean="0">
                              <a:latin typeface="Cambria Math" panose="02040503050406030204" pitchFamily="18" charset="0"/>
                            </a:rPr>
                            <m:t>𝐾</m:t>
                          </m:r>
                        </m:sub>
                      </m:sSub>
                    </m:oMath>
                  </m:oMathPara>
                </a14:m>
                <a:endParaRPr lang="en-US" dirty="0"/>
              </a:p>
            </p:txBody>
          </p:sp>
        </mc:Choice>
        <mc:Fallback xmlns="">
          <p:sp>
            <p:nvSpPr>
              <p:cNvPr id="40" name="TextBox 39">
                <a:extLst>
                  <a:ext uri="{FF2B5EF4-FFF2-40B4-BE49-F238E27FC236}">
                    <a16:creationId xmlns:a16="http://schemas.microsoft.com/office/drawing/2014/main" id="{99CC1037-11E8-B341-576B-BB8A1665D271}"/>
                  </a:ext>
                </a:extLst>
              </p:cNvPr>
              <p:cNvSpPr txBox="1">
                <a:spLocks noRot="1" noChangeAspect="1" noMove="1" noResize="1" noEditPoints="1" noAdjustHandles="1" noChangeArrowheads="1" noChangeShapeType="1" noTextEdit="1"/>
              </p:cNvSpPr>
              <p:nvPr/>
            </p:nvSpPr>
            <p:spPr>
              <a:xfrm>
                <a:off x="6442025" y="2125360"/>
                <a:ext cx="455574" cy="369332"/>
              </a:xfrm>
              <a:prstGeom prst="rect">
                <a:avLst/>
              </a:prstGeom>
              <a:blipFill>
                <a:blip r:embed="rId5"/>
                <a:stretch>
                  <a:fillRect/>
                </a:stretch>
              </a:blipFill>
            </p:spPr>
            <p:txBody>
              <a:bodyPr/>
              <a:lstStyle/>
              <a:p>
                <a:r>
                  <a:rPr lang="en-US">
                    <a:noFill/>
                  </a:rPr>
                  <a:t> </a:t>
                </a:r>
              </a:p>
            </p:txBody>
          </p:sp>
        </mc:Fallback>
      </mc:AlternateContent>
      <p:cxnSp>
        <p:nvCxnSpPr>
          <p:cNvPr id="42" name="Straight Connector 41">
            <a:extLst>
              <a:ext uri="{FF2B5EF4-FFF2-40B4-BE49-F238E27FC236}">
                <a16:creationId xmlns:a16="http://schemas.microsoft.com/office/drawing/2014/main" id="{241BD199-036F-AB25-6135-553AB5DC39F0}"/>
              </a:ext>
            </a:extLst>
          </p:cNvPr>
          <p:cNvCxnSpPr/>
          <p:nvPr/>
        </p:nvCxnSpPr>
        <p:spPr>
          <a:xfrm>
            <a:off x="6647773" y="1904643"/>
            <a:ext cx="0" cy="22071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88F1BECB-23EA-5DCA-CA89-91A9F463252E}"/>
                  </a:ext>
                </a:extLst>
              </p:cNvPr>
              <p:cNvSpPr txBox="1"/>
              <p:nvPr/>
            </p:nvSpPr>
            <p:spPr>
              <a:xfrm>
                <a:off x="2513031" y="2141794"/>
                <a:ext cx="42114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𝑡</m:t>
                          </m:r>
                        </m:e>
                        <m:sub>
                          <m:r>
                            <a:rPr lang="en-US" b="0" i="1" dirty="0" smtClean="0">
                              <a:latin typeface="Cambria Math" panose="02040503050406030204" pitchFamily="18" charset="0"/>
                            </a:rPr>
                            <m:t>1</m:t>
                          </m:r>
                        </m:sub>
                      </m:sSub>
                    </m:oMath>
                  </m:oMathPara>
                </a14:m>
                <a:endParaRPr lang="en-US" dirty="0"/>
              </a:p>
            </p:txBody>
          </p:sp>
        </mc:Choice>
        <mc:Fallback xmlns="">
          <p:sp>
            <p:nvSpPr>
              <p:cNvPr id="43" name="TextBox 42">
                <a:extLst>
                  <a:ext uri="{FF2B5EF4-FFF2-40B4-BE49-F238E27FC236}">
                    <a16:creationId xmlns:a16="http://schemas.microsoft.com/office/drawing/2014/main" id="{88F1BECB-23EA-5DCA-CA89-91A9F463252E}"/>
                  </a:ext>
                </a:extLst>
              </p:cNvPr>
              <p:cNvSpPr txBox="1">
                <a:spLocks noRot="1" noChangeAspect="1" noMove="1" noResize="1" noEditPoints="1" noAdjustHandles="1" noChangeArrowheads="1" noChangeShapeType="1" noTextEdit="1"/>
              </p:cNvSpPr>
              <p:nvPr/>
            </p:nvSpPr>
            <p:spPr>
              <a:xfrm>
                <a:off x="2513031" y="2141794"/>
                <a:ext cx="421141" cy="369332"/>
              </a:xfrm>
              <a:prstGeom prst="rect">
                <a:avLst/>
              </a:prstGeom>
              <a:blipFill>
                <a:blip r:embed="rId6"/>
                <a:stretch>
                  <a:fillRect/>
                </a:stretch>
              </a:blipFill>
            </p:spPr>
            <p:txBody>
              <a:bodyPr/>
              <a:lstStyle/>
              <a:p>
                <a:r>
                  <a:rPr lang="en-US">
                    <a:noFill/>
                  </a:rPr>
                  <a:t> </a:t>
                </a:r>
              </a:p>
            </p:txBody>
          </p:sp>
        </mc:Fallback>
      </mc:AlternateContent>
      <p:cxnSp>
        <p:nvCxnSpPr>
          <p:cNvPr id="45" name="Straight Arrow Connector 44">
            <a:extLst>
              <a:ext uri="{FF2B5EF4-FFF2-40B4-BE49-F238E27FC236}">
                <a16:creationId xmlns:a16="http://schemas.microsoft.com/office/drawing/2014/main" id="{04DC1CBB-2552-FBA0-F697-AEEB9F4308CA}"/>
              </a:ext>
            </a:extLst>
          </p:cNvPr>
          <p:cNvCxnSpPr/>
          <p:nvPr/>
        </p:nvCxnSpPr>
        <p:spPr>
          <a:xfrm>
            <a:off x="1882874" y="1267554"/>
            <a:ext cx="0" cy="45228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6" name="Straight Arrow Connector 45">
            <a:extLst>
              <a:ext uri="{FF2B5EF4-FFF2-40B4-BE49-F238E27FC236}">
                <a16:creationId xmlns:a16="http://schemas.microsoft.com/office/drawing/2014/main" id="{355ECB78-76EE-DE31-E98E-6550E53CF2E4}"/>
              </a:ext>
            </a:extLst>
          </p:cNvPr>
          <p:cNvCxnSpPr/>
          <p:nvPr/>
        </p:nvCxnSpPr>
        <p:spPr>
          <a:xfrm>
            <a:off x="2723601" y="1267554"/>
            <a:ext cx="0" cy="45228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8" name="Straight Arrow Connector 47">
            <a:extLst>
              <a:ext uri="{FF2B5EF4-FFF2-40B4-BE49-F238E27FC236}">
                <a16:creationId xmlns:a16="http://schemas.microsoft.com/office/drawing/2014/main" id="{3CD74341-5EC1-0836-BB77-58DF7A74C844}"/>
              </a:ext>
            </a:extLst>
          </p:cNvPr>
          <p:cNvCxnSpPr/>
          <p:nvPr/>
        </p:nvCxnSpPr>
        <p:spPr>
          <a:xfrm>
            <a:off x="6647773" y="1267554"/>
            <a:ext cx="0" cy="45228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49" name="TextBox 48">
                <a:extLst>
                  <a:ext uri="{FF2B5EF4-FFF2-40B4-BE49-F238E27FC236}">
                    <a16:creationId xmlns:a16="http://schemas.microsoft.com/office/drawing/2014/main" id="{18648A67-838A-746B-8284-CE6725952F1D}"/>
                  </a:ext>
                </a:extLst>
              </p:cNvPr>
              <p:cNvSpPr txBox="1"/>
              <p:nvPr/>
            </p:nvSpPr>
            <p:spPr>
              <a:xfrm>
                <a:off x="1616038" y="851986"/>
                <a:ext cx="544188" cy="64633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solidFill>
                                <a:schemeClr val="bg2"/>
                              </a:solidFill>
                              <a:latin typeface="Cambria Math" panose="02040503050406030204" pitchFamily="18" charset="0"/>
                            </a:rPr>
                          </m:ctrlPr>
                        </m:sSubPr>
                        <m:e>
                          <m:r>
                            <a:rPr lang="en-US" b="0" i="1" smtClean="0">
                              <a:solidFill>
                                <a:schemeClr val="bg2"/>
                              </a:solidFill>
                              <a:latin typeface="Cambria Math" panose="02040503050406030204" pitchFamily="18" charset="0"/>
                            </a:rPr>
                            <m:t>𝑣</m:t>
                          </m:r>
                        </m:e>
                        <m:sub>
                          <m:r>
                            <a:rPr lang="en-US" b="0" i="1" smtClean="0">
                              <a:solidFill>
                                <a:schemeClr val="bg2"/>
                              </a:solidFill>
                              <a:latin typeface="Cambria Math" panose="02040503050406030204" pitchFamily="18" charset="0"/>
                            </a:rPr>
                            <m:t>0</m:t>
                          </m:r>
                        </m:sub>
                      </m:sSub>
                    </m:oMath>
                  </m:oMathPara>
                </a14:m>
                <a:endParaRPr lang="en-US" b="0" dirty="0"/>
              </a:p>
              <a:p>
                <a:endParaRPr lang="en-US" dirty="0"/>
              </a:p>
            </p:txBody>
          </p:sp>
        </mc:Choice>
        <mc:Fallback xmlns="">
          <p:sp>
            <p:nvSpPr>
              <p:cNvPr id="49" name="TextBox 48">
                <a:extLst>
                  <a:ext uri="{FF2B5EF4-FFF2-40B4-BE49-F238E27FC236}">
                    <a16:creationId xmlns:a16="http://schemas.microsoft.com/office/drawing/2014/main" id="{18648A67-838A-746B-8284-CE6725952F1D}"/>
                  </a:ext>
                </a:extLst>
              </p:cNvPr>
              <p:cNvSpPr txBox="1">
                <a:spLocks noRot="1" noChangeAspect="1" noMove="1" noResize="1" noEditPoints="1" noAdjustHandles="1" noChangeArrowheads="1" noChangeShapeType="1" noTextEdit="1"/>
              </p:cNvSpPr>
              <p:nvPr/>
            </p:nvSpPr>
            <p:spPr>
              <a:xfrm>
                <a:off x="1616038" y="851986"/>
                <a:ext cx="544188" cy="646331"/>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0" name="TextBox 49">
                <a:extLst>
                  <a:ext uri="{FF2B5EF4-FFF2-40B4-BE49-F238E27FC236}">
                    <a16:creationId xmlns:a16="http://schemas.microsoft.com/office/drawing/2014/main" id="{AF72DDB5-41D9-948F-45EA-9CD064A28998}"/>
                  </a:ext>
                </a:extLst>
              </p:cNvPr>
              <p:cNvSpPr txBox="1"/>
              <p:nvPr/>
            </p:nvSpPr>
            <p:spPr>
              <a:xfrm>
                <a:off x="2461778" y="855402"/>
                <a:ext cx="540725" cy="64633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solidFill>
                                <a:schemeClr val="bg2"/>
                              </a:solidFill>
                              <a:latin typeface="Cambria Math" panose="02040503050406030204" pitchFamily="18" charset="0"/>
                            </a:rPr>
                          </m:ctrlPr>
                        </m:sSubPr>
                        <m:e>
                          <m:r>
                            <a:rPr lang="en-US" b="0" i="1" smtClean="0">
                              <a:solidFill>
                                <a:schemeClr val="bg2"/>
                              </a:solidFill>
                              <a:latin typeface="Cambria Math" panose="02040503050406030204" pitchFamily="18" charset="0"/>
                            </a:rPr>
                            <m:t>𝑣</m:t>
                          </m:r>
                        </m:e>
                        <m:sub>
                          <m:r>
                            <a:rPr lang="en-US" b="0" i="1" smtClean="0">
                              <a:solidFill>
                                <a:schemeClr val="bg2"/>
                              </a:solidFill>
                              <a:latin typeface="Cambria Math" panose="02040503050406030204" pitchFamily="18" charset="0"/>
                            </a:rPr>
                            <m:t>1</m:t>
                          </m:r>
                        </m:sub>
                      </m:sSub>
                    </m:oMath>
                  </m:oMathPara>
                </a14:m>
                <a:endParaRPr lang="en-US" b="0" dirty="0">
                  <a:solidFill>
                    <a:schemeClr val="bg2"/>
                  </a:solidFill>
                </a:endParaRPr>
              </a:p>
              <a:p>
                <a:endParaRPr lang="en-US" dirty="0">
                  <a:solidFill>
                    <a:schemeClr val="bg2"/>
                  </a:solidFill>
                </a:endParaRPr>
              </a:p>
            </p:txBody>
          </p:sp>
        </mc:Choice>
        <mc:Fallback xmlns="">
          <p:sp>
            <p:nvSpPr>
              <p:cNvPr id="50" name="TextBox 49">
                <a:extLst>
                  <a:ext uri="{FF2B5EF4-FFF2-40B4-BE49-F238E27FC236}">
                    <a16:creationId xmlns:a16="http://schemas.microsoft.com/office/drawing/2014/main" id="{AF72DDB5-41D9-948F-45EA-9CD064A28998}"/>
                  </a:ext>
                </a:extLst>
              </p:cNvPr>
              <p:cNvSpPr txBox="1">
                <a:spLocks noRot="1" noChangeAspect="1" noMove="1" noResize="1" noEditPoints="1" noAdjustHandles="1" noChangeArrowheads="1" noChangeShapeType="1" noTextEdit="1"/>
              </p:cNvSpPr>
              <p:nvPr/>
            </p:nvSpPr>
            <p:spPr>
              <a:xfrm>
                <a:off x="2461778" y="855402"/>
                <a:ext cx="540725" cy="646331"/>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49ED0FB4-B6EE-95BA-F842-FBA4C4E3894C}"/>
                  </a:ext>
                </a:extLst>
              </p:cNvPr>
              <p:cNvSpPr txBox="1"/>
              <p:nvPr/>
            </p:nvSpPr>
            <p:spPr>
              <a:xfrm>
                <a:off x="6377410" y="851985"/>
                <a:ext cx="564322" cy="64633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solidFill>
                                <a:schemeClr val="bg2"/>
                              </a:solidFill>
                              <a:latin typeface="Cambria Math" panose="02040503050406030204" pitchFamily="18" charset="0"/>
                            </a:rPr>
                          </m:ctrlPr>
                        </m:sSubPr>
                        <m:e>
                          <m:r>
                            <a:rPr lang="en-US" b="0" i="1" smtClean="0">
                              <a:solidFill>
                                <a:schemeClr val="bg2"/>
                              </a:solidFill>
                              <a:latin typeface="Cambria Math" panose="02040503050406030204" pitchFamily="18" charset="0"/>
                            </a:rPr>
                            <m:t>𝑣</m:t>
                          </m:r>
                        </m:e>
                        <m:sub>
                          <m:r>
                            <a:rPr lang="en-US" b="0" i="1" smtClean="0">
                              <a:solidFill>
                                <a:schemeClr val="bg2"/>
                              </a:solidFill>
                              <a:latin typeface="Cambria Math" panose="02040503050406030204" pitchFamily="18" charset="0"/>
                            </a:rPr>
                            <m:t>𝐾</m:t>
                          </m:r>
                        </m:sub>
                      </m:sSub>
                    </m:oMath>
                  </m:oMathPara>
                </a14:m>
                <a:endParaRPr lang="en-US" b="0" dirty="0">
                  <a:solidFill>
                    <a:schemeClr val="bg2"/>
                  </a:solidFill>
                </a:endParaRPr>
              </a:p>
              <a:p>
                <a:endParaRPr lang="en-US" dirty="0">
                  <a:solidFill>
                    <a:schemeClr val="bg2"/>
                  </a:solidFill>
                </a:endParaRPr>
              </a:p>
            </p:txBody>
          </p:sp>
        </mc:Choice>
        <mc:Fallback xmlns="">
          <p:sp>
            <p:nvSpPr>
              <p:cNvPr id="52" name="TextBox 51">
                <a:extLst>
                  <a:ext uri="{FF2B5EF4-FFF2-40B4-BE49-F238E27FC236}">
                    <a16:creationId xmlns:a16="http://schemas.microsoft.com/office/drawing/2014/main" id="{49ED0FB4-B6EE-95BA-F842-FBA4C4E3894C}"/>
                  </a:ext>
                </a:extLst>
              </p:cNvPr>
              <p:cNvSpPr txBox="1">
                <a:spLocks noRot="1" noChangeAspect="1" noMove="1" noResize="1" noEditPoints="1" noAdjustHandles="1" noChangeArrowheads="1" noChangeShapeType="1" noTextEdit="1"/>
              </p:cNvSpPr>
              <p:nvPr/>
            </p:nvSpPr>
            <p:spPr>
              <a:xfrm>
                <a:off x="6377410" y="851985"/>
                <a:ext cx="564322" cy="646331"/>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3" name="TextBox 52">
                <a:extLst>
                  <a:ext uri="{FF2B5EF4-FFF2-40B4-BE49-F238E27FC236}">
                    <a16:creationId xmlns:a16="http://schemas.microsoft.com/office/drawing/2014/main" id="{6DB3263A-CF66-11AD-806D-70B7B664421A}"/>
                  </a:ext>
                </a:extLst>
              </p:cNvPr>
              <p:cNvSpPr txBox="1"/>
              <p:nvPr/>
            </p:nvSpPr>
            <p:spPr>
              <a:xfrm>
                <a:off x="4799241" y="2125360"/>
                <a:ext cx="41722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𝑡</m:t>
                          </m:r>
                        </m:e>
                        <m:sub>
                          <m:r>
                            <a:rPr lang="en-US" b="0" i="1" dirty="0" smtClean="0">
                              <a:latin typeface="Cambria Math" panose="02040503050406030204" pitchFamily="18" charset="0"/>
                            </a:rPr>
                            <m:t>𝜏</m:t>
                          </m:r>
                        </m:sub>
                      </m:sSub>
                    </m:oMath>
                  </m:oMathPara>
                </a14:m>
                <a:endParaRPr lang="en-US" dirty="0"/>
              </a:p>
            </p:txBody>
          </p:sp>
        </mc:Choice>
        <mc:Fallback xmlns="">
          <p:sp>
            <p:nvSpPr>
              <p:cNvPr id="53" name="TextBox 52">
                <a:extLst>
                  <a:ext uri="{FF2B5EF4-FFF2-40B4-BE49-F238E27FC236}">
                    <a16:creationId xmlns:a16="http://schemas.microsoft.com/office/drawing/2014/main" id="{6DB3263A-CF66-11AD-806D-70B7B664421A}"/>
                  </a:ext>
                </a:extLst>
              </p:cNvPr>
              <p:cNvSpPr txBox="1">
                <a:spLocks noRot="1" noChangeAspect="1" noMove="1" noResize="1" noEditPoints="1" noAdjustHandles="1" noChangeArrowheads="1" noChangeShapeType="1" noTextEdit="1"/>
              </p:cNvSpPr>
              <p:nvPr/>
            </p:nvSpPr>
            <p:spPr>
              <a:xfrm>
                <a:off x="4799241" y="2125360"/>
                <a:ext cx="417229" cy="369332"/>
              </a:xfrm>
              <a:prstGeom prst="rect">
                <a:avLst/>
              </a:prstGeom>
              <a:blipFill>
                <a:blip r:embed="rId10"/>
                <a:stretch>
                  <a:fillRect/>
                </a:stretch>
              </a:blipFill>
            </p:spPr>
            <p:txBody>
              <a:bodyPr/>
              <a:lstStyle/>
              <a:p>
                <a:r>
                  <a:rPr lang="en-US">
                    <a:noFill/>
                  </a:rPr>
                  <a:t> </a:t>
                </a:r>
              </a:p>
            </p:txBody>
          </p:sp>
        </mc:Fallback>
      </mc:AlternateContent>
      <p:cxnSp>
        <p:nvCxnSpPr>
          <p:cNvPr id="54" name="Straight Connector 53">
            <a:extLst>
              <a:ext uri="{FF2B5EF4-FFF2-40B4-BE49-F238E27FC236}">
                <a16:creationId xmlns:a16="http://schemas.microsoft.com/office/drawing/2014/main" id="{5D6A290C-6B0B-F5A0-FCE6-ABE325B2F7B2}"/>
              </a:ext>
            </a:extLst>
          </p:cNvPr>
          <p:cNvCxnSpPr/>
          <p:nvPr/>
        </p:nvCxnSpPr>
        <p:spPr>
          <a:xfrm>
            <a:off x="5004989" y="1904643"/>
            <a:ext cx="0" cy="22071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5" name="Straight Arrow Connector 54">
            <a:extLst>
              <a:ext uri="{FF2B5EF4-FFF2-40B4-BE49-F238E27FC236}">
                <a16:creationId xmlns:a16="http://schemas.microsoft.com/office/drawing/2014/main" id="{8E2A3D9E-0EBF-EAD3-70D6-1F9BCBA5D38E}"/>
              </a:ext>
            </a:extLst>
          </p:cNvPr>
          <p:cNvCxnSpPr/>
          <p:nvPr/>
        </p:nvCxnSpPr>
        <p:spPr>
          <a:xfrm>
            <a:off x="5004989" y="1267554"/>
            <a:ext cx="0" cy="45228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56" name="TextBox 55">
                <a:extLst>
                  <a:ext uri="{FF2B5EF4-FFF2-40B4-BE49-F238E27FC236}">
                    <a16:creationId xmlns:a16="http://schemas.microsoft.com/office/drawing/2014/main" id="{457DBB89-7DCF-27ED-B377-459640818D76}"/>
                  </a:ext>
                </a:extLst>
              </p:cNvPr>
              <p:cNvSpPr txBox="1"/>
              <p:nvPr/>
            </p:nvSpPr>
            <p:spPr>
              <a:xfrm>
                <a:off x="4734626" y="851985"/>
                <a:ext cx="613245" cy="64633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solidFill>
                                <a:schemeClr val="bg2"/>
                              </a:solidFill>
                              <a:latin typeface="Cambria Math" panose="02040503050406030204" pitchFamily="18" charset="0"/>
                            </a:rPr>
                          </m:ctrlPr>
                        </m:sSubPr>
                        <m:e>
                          <m:r>
                            <a:rPr lang="en-US" b="0" i="1" smtClean="0">
                              <a:solidFill>
                                <a:schemeClr val="bg2"/>
                              </a:solidFill>
                              <a:latin typeface="Cambria Math" panose="02040503050406030204" pitchFamily="18" charset="0"/>
                            </a:rPr>
                            <m:t>𝑣</m:t>
                          </m:r>
                        </m:e>
                        <m:sub>
                          <m:r>
                            <a:rPr lang="en-US" b="0" i="1" smtClean="0">
                              <a:solidFill>
                                <a:schemeClr val="bg2"/>
                              </a:solidFill>
                              <a:latin typeface="Cambria Math" panose="02040503050406030204" pitchFamily="18" charset="0"/>
                            </a:rPr>
                            <m:t>𝜏</m:t>
                          </m:r>
                        </m:sub>
                      </m:sSub>
                    </m:oMath>
                  </m:oMathPara>
                </a14:m>
                <a:endParaRPr lang="en-US" b="0" dirty="0">
                  <a:solidFill>
                    <a:schemeClr val="bg2"/>
                  </a:solidFill>
                </a:endParaRPr>
              </a:p>
              <a:p>
                <a:endParaRPr lang="en-US" dirty="0">
                  <a:solidFill>
                    <a:schemeClr val="bg2"/>
                  </a:solidFill>
                </a:endParaRPr>
              </a:p>
            </p:txBody>
          </p:sp>
        </mc:Choice>
        <mc:Fallback xmlns="">
          <p:sp>
            <p:nvSpPr>
              <p:cNvPr id="56" name="TextBox 55">
                <a:extLst>
                  <a:ext uri="{FF2B5EF4-FFF2-40B4-BE49-F238E27FC236}">
                    <a16:creationId xmlns:a16="http://schemas.microsoft.com/office/drawing/2014/main" id="{457DBB89-7DCF-27ED-B377-459640818D76}"/>
                  </a:ext>
                </a:extLst>
              </p:cNvPr>
              <p:cNvSpPr txBox="1">
                <a:spLocks noRot="1" noChangeAspect="1" noMove="1" noResize="1" noEditPoints="1" noAdjustHandles="1" noChangeArrowheads="1" noChangeShapeType="1" noTextEdit="1"/>
              </p:cNvSpPr>
              <p:nvPr/>
            </p:nvSpPr>
            <p:spPr>
              <a:xfrm>
                <a:off x="4734626" y="851985"/>
                <a:ext cx="613245" cy="646331"/>
              </a:xfrm>
              <a:prstGeom prst="rect">
                <a:avLst/>
              </a:prstGeom>
              <a:blipFill>
                <a:blip r:embed="rId11"/>
                <a:stretch>
                  <a:fillRect/>
                </a:stretch>
              </a:blipFill>
            </p:spPr>
            <p:txBody>
              <a:bodyPr/>
              <a:lstStyle/>
              <a:p>
                <a:r>
                  <a:rPr lang="en-US">
                    <a:noFill/>
                  </a:rPr>
                  <a:t> </a:t>
                </a:r>
              </a:p>
            </p:txBody>
          </p:sp>
        </mc:Fallback>
      </mc:AlternateContent>
      <p:sp>
        <p:nvSpPr>
          <p:cNvPr id="57" name="TextBox 56">
            <a:extLst>
              <a:ext uri="{FF2B5EF4-FFF2-40B4-BE49-F238E27FC236}">
                <a16:creationId xmlns:a16="http://schemas.microsoft.com/office/drawing/2014/main" id="{E7A6156B-8BAE-5412-A8A8-A01151CC101F}"/>
              </a:ext>
            </a:extLst>
          </p:cNvPr>
          <p:cNvSpPr txBox="1"/>
          <p:nvPr/>
        </p:nvSpPr>
        <p:spPr>
          <a:xfrm>
            <a:off x="1258989" y="2463071"/>
            <a:ext cx="2064989" cy="307777"/>
          </a:xfrm>
          <a:prstGeom prst="rect">
            <a:avLst/>
          </a:prstGeom>
          <a:noFill/>
        </p:spPr>
        <p:txBody>
          <a:bodyPr wrap="none" rtlCol="0">
            <a:spAutoFit/>
          </a:bodyPr>
          <a:lstStyle/>
          <a:p>
            <a:pPr algn="ctr"/>
            <a:r>
              <a:rPr lang="en-US" sz="1400" dirty="0">
                <a:solidFill>
                  <a:schemeClr val="accent6">
                    <a:lumMod val="75000"/>
                  </a:schemeClr>
                </a:solidFill>
                <a:latin typeface="Arial" panose="020B0604020202020204" pitchFamily="34" charset="0"/>
                <a:cs typeface="Arial" panose="020B0604020202020204" pitchFamily="34" charset="0"/>
              </a:rPr>
              <a:t>Update epidemic model</a:t>
            </a:r>
          </a:p>
        </p:txBody>
      </p:sp>
      <p:cxnSp>
        <p:nvCxnSpPr>
          <p:cNvPr id="58" name="Straight Arrow Connector 57">
            <a:extLst>
              <a:ext uri="{FF2B5EF4-FFF2-40B4-BE49-F238E27FC236}">
                <a16:creationId xmlns:a16="http://schemas.microsoft.com/office/drawing/2014/main" id="{AED657B8-415B-7CED-3A33-454E1D7835E7}"/>
              </a:ext>
            </a:extLst>
          </p:cNvPr>
          <p:cNvCxnSpPr>
            <a:cxnSpLocks/>
          </p:cNvCxnSpPr>
          <p:nvPr/>
        </p:nvCxnSpPr>
        <p:spPr>
          <a:xfrm>
            <a:off x="1866851" y="2017844"/>
            <a:ext cx="849266" cy="1787"/>
          </a:xfrm>
          <a:prstGeom prst="straightConnector1">
            <a:avLst/>
          </a:prstGeom>
          <a:ln w="38100">
            <a:solidFill>
              <a:schemeClr val="accent6">
                <a:lumMod val="7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61" name="Straight Arrow Connector 60">
            <a:extLst>
              <a:ext uri="{FF2B5EF4-FFF2-40B4-BE49-F238E27FC236}">
                <a16:creationId xmlns:a16="http://schemas.microsoft.com/office/drawing/2014/main" id="{6B9AC6F3-2024-77C3-4702-5010F75C9AB1}"/>
              </a:ext>
            </a:extLst>
          </p:cNvPr>
          <p:cNvCxnSpPr>
            <a:cxnSpLocks/>
          </p:cNvCxnSpPr>
          <p:nvPr/>
        </p:nvCxnSpPr>
        <p:spPr>
          <a:xfrm>
            <a:off x="2736457" y="2024769"/>
            <a:ext cx="849266" cy="1787"/>
          </a:xfrm>
          <a:prstGeom prst="straightConnector1">
            <a:avLst/>
          </a:prstGeom>
          <a:ln w="38100">
            <a:solidFill>
              <a:schemeClr val="accent6">
                <a:lumMod val="7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62" name="Straight Arrow Connector 61">
            <a:extLst>
              <a:ext uri="{FF2B5EF4-FFF2-40B4-BE49-F238E27FC236}">
                <a16:creationId xmlns:a16="http://schemas.microsoft.com/office/drawing/2014/main" id="{1CA7D186-9C16-1C56-57BC-291C51A13F2B}"/>
              </a:ext>
            </a:extLst>
          </p:cNvPr>
          <p:cNvCxnSpPr>
            <a:cxnSpLocks/>
          </p:cNvCxnSpPr>
          <p:nvPr/>
        </p:nvCxnSpPr>
        <p:spPr>
          <a:xfrm>
            <a:off x="5025330" y="2021872"/>
            <a:ext cx="849266" cy="1787"/>
          </a:xfrm>
          <a:prstGeom prst="straightConnector1">
            <a:avLst/>
          </a:prstGeom>
          <a:ln w="38100">
            <a:solidFill>
              <a:schemeClr val="accent6">
                <a:lumMod val="75000"/>
              </a:schemeClr>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125263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9"/>
                                        </p:tgtEl>
                                        <p:attrNameLst>
                                          <p:attrName>style.visibility</p:attrName>
                                        </p:attrNameLst>
                                      </p:cBhvr>
                                      <p:to>
                                        <p:strVal val="visible"/>
                                      </p:to>
                                    </p:set>
                                  </p:childTnLst>
                                </p:cTn>
                              </p:par>
                            </p:childTnLst>
                          </p:cTn>
                        </p:par>
                        <p:par>
                          <p:cTn id="9" fill="hold">
                            <p:stCondLst>
                              <p:cond delay="0"/>
                            </p:stCondLst>
                            <p:childTnLst>
                              <p:par>
                                <p:cTn id="10" presetID="12" presetClass="entr" presetSubtype="1" fill="hold" nodeType="afterEffect">
                                  <p:stCondLst>
                                    <p:cond delay="500"/>
                                  </p:stCondLst>
                                  <p:childTnLst>
                                    <p:set>
                                      <p:cBhvr>
                                        <p:cTn id="11" dur="1" fill="hold">
                                          <p:stCondLst>
                                            <p:cond delay="0"/>
                                          </p:stCondLst>
                                        </p:cTn>
                                        <p:tgtEl>
                                          <p:spTgt spid="45"/>
                                        </p:tgtEl>
                                        <p:attrNameLst>
                                          <p:attrName>style.visibility</p:attrName>
                                        </p:attrNameLst>
                                      </p:cBhvr>
                                      <p:to>
                                        <p:strVal val="visible"/>
                                      </p:to>
                                    </p:set>
                                    <p:anim calcmode="lin" valueType="num">
                                      <p:cBhvr additive="base">
                                        <p:cTn id="12" dur="500"/>
                                        <p:tgtEl>
                                          <p:spTgt spid="45"/>
                                        </p:tgtEl>
                                        <p:attrNameLst>
                                          <p:attrName>ppt_y</p:attrName>
                                        </p:attrNameLst>
                                      </p:cBhvr>
                                      <p:tavLst>
                                        <p:tav tm="0">
                                          <p:val>
                                            <p:strVal val="#ppt_y-#ppt_h*1.125000"/>
                                          </p:val>
                                        </p:tav>
                                        <p:tav tm="100000">
                                          <p:val>
                                            <p:strVal val="#ppt_y"/>
                                          </p:val>
                                        </p:tav>
                                      </p:tavLst>
                                    </p:anim>
                                    <p:animEffect transition="in" filter="wipe(down)">
                                      <p:cBhvr>
                                        <p:cTn id="13" dur="500"/>
                                        <p:tgtEl>
                                          <p:spTgt spid="45"/>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0">
                                            <p:txEl>
                                              <p:pRg st="1" end="1"/>
                                            </p:txEl>
                                          </p:spTgt>
                                        </p:tgtEl>
                                        <p:attrNameLst>
                                          <p:attrName>style.visibility</p:attrName>
                                        </p:attrNameLst>
                                      </p:cBhvr>
                                      <p:to>
                                        <p:strVal val="visible"/>
                                      </p:to>
                                    </p:set>
                                  </p:childTnLst>
                                </p:cTn>
                              </p:par>
                              <p:par>
                                <p:cTn id="18" presetID="12" presetClass="entr" presetSubtype="8" fill="hold" nodeType="withEffect">
                                  <p:stCondLst>
                                    <p:cond delay="0"/>
                                  </p:stCondLst>
                                  <p:childTnLst>
                                    <p:set>
                                      <p:cBhvr>
                                        <p:cTn id="19" dur="1" fill="hold">
                                          <p:stCondLst>
                                            <p:cond delay="0"/>
                                          </p:stCondLst>
                                        </p:cTn>
                                        <p:tgtEl>
                                          <p:spTgt spid="58"/>
                                        </p:tgtEl>
                                        <p:attrNameLst>
                                          <p:attrName>style.visibility</p:attrName>
                                        </p:attrNameLst>
                                      </p:cBhvr>
                                      <p:to>
                                        <p:strVal val="visible"/>
                                      </p:to>
                                    </p:set>
                                    <p:anim calcmode="lin" valueType="num">
                                      <p:cBhvr additive="base">
                                        <p:cTn id="20" dur="500"/>
                                        <p:tgtEl>
                                          <p:spTgt spid="58"/>
                                        </p:tgtEl>
                                        <p:attrNameLst>
                                          <p:attrName>ppt_x</p:attrName>
                                        </p:attrNameLst>
                                      </p:cBhvr>
                                      <p:tavLst>
                                        <p:tav tm="0">
                                          <p:val>
                                            <p:strVal val="#ppt_x-#ppt_w*1.125000"/>
                                          </p:val>
                                        </p:tav>
                                        <p:tav tm="100000">
                                          <p:val>
                                            <p:strVal val="#ppt_x"/>
                                          </p:val>
                                        </p:tav>
                                      </p:tavLst>
                                    </p:anim>
                                    <p:animEffect transition="in" filter="wipe(right)">
                                      <p:cBhvr>
                                        <p:cTn id="21" dur="500"/>
                                        <p:tgtEl>
                                          <p:spTgt spid="58"/>
                                        </p:tgtEl>
                                      </p:cBhvr>
                                    </p:animEffect>
                                  </p:childTnLst>
                                </p:cTn>
                              </p:par>
                            </p:childTnLst>
                          </p:cTn>
                        </p:par>
                        <p:par>
                          <p:cTn id="22" fill="hold">
                            <p:stCondLst>
                              <p:cond delay="500"/>
                            </p:stCondLst>
                            <p:childTnLst>
                              <p:par>
                                <p:cTn id="23" presetID="1" presetClass="entr" presetSubtype="0" fill="hold" grpId="0" nodeType="afterEffect">
                                  <p:stCondLst>
                                    <p:cond delay="0"/>
                                  </p:stCondLst>
                                  <p:childTnLst>
                                    <p:set>
                                      <p:cBhvr>
                                        <p:cTn id="24" dur="1" fill="hold">
                                          <p:stCondLst>
                                            <p:cond delay="0"/>
                                          </p:stCondLst>
                                        </p:cTn>
                                        <p:tgtEl>
                                          <p:spTgt spid="5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0"/>
                                        </p:tgtEl>
                                        <p:attrNameLst>
                                          <p:attrName>style.visibility</p:attrName>
                                        </p:attrNameLst>
                                      </p:cBhvr>
                                      <p:to>
                                        <p:strVal val="visible"/>
                                      </p:to>
                                    </p:set>
                                  </p:childTnLst>
                                </p:cTn>
                              </p:par>
                              <p:par>
                                <p:cTn id="29" presetID="12" presetClass="entr" presetSubtype="1" fill="hold" nodeType="withEffect">
                                  <p:stCondLst>
                                    <p:cond delay="0"/>
                                  </p:stCondLst>
                                  <p:childTnLst>
                                    <p:set>
                                      <p:cBhvr>
                                        <p:cTn id="30" dur="1" fill="hold">
                                          <p:stCondLst>
                                            <p:cond delay="0"/>
                                          </p:stCondLst>
                                        </p:cTn>
                                        <p:tgtEl>
                                          <p:spTgt spid="46"/>
                                        </p:tgtEl>
                                        <p:attrNameLst>
                                          <p:attrName>style.visibility</p:attrName>
                                        </p:attrNameLst>
                                      </p:cBhvr>
                                      <p:to>
                                        <p:strVal val="visible"/>
                                      </p:to>
                                    </p:set>
                                    <p:anim calcmode="lin" valueType="num">
                                      <p:cBhvr additive="base">
                                        <p:cTn id="31" dur="500"/>
                                        <p:tgtEl>
                                          <p:spTgt spid="46"/>
                                        </p:tgtEl>
                                        <p:attrNameLst>
                                          <p:attrName>ppt_y</p:attrName>
                                        </p:attrNameLst>
                                      </p:cBhvr>
                                      <p:tavLst>
                                        <p:tav tm="0">
                                          <p:val>
                                            <p:strVal val="#ppt_y-#ppt_h*1.125000"/>
                                          </p:val>
                                        </p:tav>
                                        <p:tav tm="100000">
                                          <p:val>
                                            <p:strVal val="#ppt_y"/>
                                          </p:val>
                                        </p:tav>
                                      </p:tavLst>
                                    </p:anim>
                                    <p:animEffect transition="in" filter="wipe(down)">
                                      <p:cBhvr>
                                        <p:cTn id="32" dur="500"/>
                                        <p:tgtEl>
                                          <p:spTgt spid="46"/>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0">
                                            <p:txEl>
                                              <p:pRg st="2" end="2"/>
                                            </p:txEl>
                                          </p:spTgt>
                                        </p:tgtEl>
                                        <p:attrNameLst>
                                          <p:attrName>style.visibility</p:attrName>
                                        </p:attrNameLst>
                                      </p:cBhvr>
                                      <p:to>
                                        <p:strVal val="visible"/>
                                      </p:to>
                                    </p:set>
                                  </p:childTnLst>
                                </p:cTn>
                              </p:par>
                              <p:par>
                                <p:cTn id="37" presetID="12" presetClass="entr" presetSubtype="8" fill="hold" nodeType="withEffect">
                                  <p:stCondLst>
                                    <p:cond delay="0"/>
                                  </p:stCondLst>
                                  <p:childTnLst>
                                    <p:set>
                                      <p:cBhvr>
                                        <p:cTn id="38" dur="1" fill="hold">
                                          <p:stCondLst>
                                            <p:cond delay="0"/>
                                          </p:stCondLst>
                                        </p:cTn>
                                        <p:tgtEl>
                                          <p:spTgt spid="61"/>
                                        </p:tgtEl>
                                        <p:attrNameLst>
                                          <p:attrName>style.visibility</p:attrName>
                                        </p:attrNameLst>
                                      </p:cBhvr>
                                      <p:to>
                                        <p:strVal val="visible"/>
                                      </p:to>
                                    </p:set>
                                    <p:anim calcmode="lin" valueType="num">
                                      <p:cBhvr additive="base">
                                        <p:cTn id="39" dur="500"/>
                                        <p:tgtEl>
                                          <p:spTgt spid="61"/>
                                        </p:tgtEl>
                                        <p:attrNameLst>
                                          <p:attrName>ppt_x</p:attrName>
                                        </p:attrNameLst>
                                      </p:cBhvr>
                                      <p:tavLst>
                                        <p:tav tm="0">
                                          <p:val>
                                            <p:strVal val="#ppt_x-#ppt_w*1.125000"/>
                                          </p:val>
                                        </p:tav>
                                        <p:tav tm="100000">
                                          <p:val>
                                            <p:strVal val="#ppt_x"/>
                                          </p:val>
                                        </p:tav>
                                      </p:tavLst>
                                    </p:anim>
                                    <p:animEffect transition="in" filter="wipe(right)">
                                      <p:cBhvr>
                                        <p:cTn id="40" dur="500"/>
                                        <p:tgtEl>
                                          <p:spTgt spid="61"/>
                                        </p:tgtEl>
                                      </p:cBhvr>
                                    </p:animEffect>
                                  </p:childTnLst>
                                </p:cTn>
                              </p:par>
                            </p:childTnLst>
                          </p:cTn>
                        </p:par>
                        <p:par>
                          <p:cTn id="41" fill="hold">
                            <p:stCondLst>
                              <p:cond delay="500"/>
                            </p:stCondLst>
                            <p:childTnLst>
                              <p:par>
                                <p:cTn id="42" presetID="1" presetClass="entr" presetSubtype="0" fill="hold" grpId="0" nodeType="afterEffect">
                                  <p:stCondLst>
                                    <p:cond delay="0"/>
                                  </p:stCondLst>
                                  <p:childTnLst>
                                    <p:set>
                                      <p:cBhvr>
                                        <p:cTn id="43" dur="1" fill="hold">
                                          <p:stCondLst>
                                            <p:cond delay="0"/>
                                          </p:stCondLst>
                                        </p:cTn>
                                        <p:tgtEl>
                                          <p:spTgt spid="56"/>
                                        </p:tgtEl>
                                        <p:attrNameLst>
                                          <p:attrName>style.visibility</p:attrName>
                                        </p:attrNameLst>
                                      </p:cBhvr>
                                      <p:to>
                                        <p:strVal val="visible"/>
                                      </p:to>
                                    </p:set>
                                  </p:childTnLst>
                                </p:cTn>
                              </p:par>
                            </p:childTnLst>
                          </p:cTn>
                        </p:par>
                        <p:par>
                          <p:cTn id="44" fill="hold">
                            <p:stCondLst>
                              <p:cond delay="500"/>
                            </p:stCondLst>
                            <p:childTnLst>
                              <p:par>
                                <p:cTn id="45" presetID="12" presetClass="entr" presetSubtype="1" fill="hold" nodeType="afterEffect">
                                  <p:stCondLst>
                                    <p:cond delay="0"/>
                                  </p:stCondLst>
                                  <p:childTnLst>
                                    <p:set>
                                      <p:cBhvr>
                                        <p:cTn id="46" dur="1" fill="hold">
                                          <p:stCondLst>
                                            <p:cond delay="0"/>
                                          </p:stCondLst>
                                        </p:cTn>
                                        <p:tgtEl>
                                          <p:spTgt spid="55"/>
                                        </p:tgtEl>
                                        <p:attrNameLst>
                                          <p:attrName>style.visibility</p:attrName>
                                        </p:attrNameLst>
                                      </p:cBhvr>
                                      <p:to>
                                        <p:strVal val="visible"/>
                                      </p:to>
                                    </p:set>
                                    <p:anim calcmode="lin" valueType="num">
                                      <p:cBhvr additive="base">
                                        <p:cTn id="47" dur="500"/>
                                        <p:tgtEl>
                                          <p:spTgt spid="55"/>
                                        </p:tgtEl>
                                        <p:attrNameLst>
                                          <p:attrName>ppt_y</p:attrName>
                                        </p:attrNameLst>
                                      </p:cBhvr>
                                      <p:tavLst>
                                        <p:tav tm="0">
                                          <p:val>
                                            <p:strVal val="#ppt_y-#ppt_h*1.125000"/>
                                          </p:val>
                                        </p:tav>
                                        <p:tav tm="100000">
                                          <p:val>
                                            <p:strVal val="#ppt_y"/>
                                          </p:val>
                                        </p:tav>
                                      </p:tavLst>
                                    </p:anim>
                                    <p:animEffect transition="in" filter="wipe(down)">
                                      <p:cBhvr>
                                        <p:cTn id="48" dur="500"/>
                                        <p:tgtEl>
                                          <p:spTgt spid="55"/>
                                        </p:tgtEl>
                                      </p:cBhvr>
                                    </p:animEffect>
                                  </p:childTnLst>
                                </p:cTn>
                              </p:par>
                            </p:childTnLst>
                          </p:cTn>
                        </p:par>
                        <p:par>
                          <p:cTn id="49" fill="hold">
                            <p:stCondLst>
                              <p:cond delay="1000"/>
                            </p:stCondLst>
                            <p:childTnLst>
                              <p:par>
                                <p:cTn id="50" presetID="12" presetClass="entr" presetSubtype="8" fill="hold"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additive="base">
                                        <p:cTn id="52" dur="500"/>
                                        <p:tgtEl>
                                          <p:spTgt spid="62"/>
                                        </p:tgtEl>
                                        <p:attrNameLst>
                                          <p:attrName>ppt_x</p:attrName>
                                        </p:attrNameLst>
                                      </p:cBhvr>
                                      <p:tavLst>
                                        <p:tav tm="0">
                                          <p:val>
                                            <p:strVal val="#ppt_x-#ppt_w*1.125000"/>
                                          </p:val>
                                        </p:tav>
                                        <p:tav tm="100000">
                                          <p:val>
                                            <p:strVal val="#ppt_x"/>
                                          </p:val>
                                        </p:tav>
                                      </p:tavLst>
                                    </p:anim>
                                    <p:animEffect transition="in" filter="wipe(right)">
                                      <p:cBhvr>
                                        <p:cTn id="53" dur="500"/>
                                        <p:tgtEl>
                                          <p:spTgt spid="62"/>
                                        </p:tgtEl>
                                      </p:cBhvr>
                                    </p:animEffect>
                                  </p:childTnLst>
                                </p:cTn>
                              </p:par>
                            </p:childTnLst>
                          </p:cTn>
                        </p:par>
                        <p:par>
                          <p:cTn id="54" fill="hold">
                            <p:stCondLst>
                              <p:cond delay="1500"/>
                            </p:stCondLst>
                            <p:childTnLst>
                              <p:par>
                                <p:cTn id="55" presetID="1" presetClass="entr" presetSubtype="0" fill="hold" grpId="0" nodeType="afterEffect">
                                  <p:stCondLst>
                                    <p:cond delay="0"/>
                                  </p:stCondLst>
                                  <p:childTnLst>
                                    <p:set>
                                      <p:cBhvr>
                                        <p:cTn id="56" dur="1" fill="hold">
                                          <p:stCondLst>
                                            <p:cond delay="0"/>
                                          </p:stCondLst>
                                        </p:cTn>
                                        <p:tgtEl>
                                          <p:spTgt spid="52"/>
                                        </p:tgtEl>
                                        <p:attrNameLst>
                                          <p:attrName>style.visibility</p:attrName>
                                        </p:attrNameLst>
                                      </p:cBhvr>
                                      <p:to>
                                        <p:strVal val="visible"/>
                                      </p:to>
                                    </p:set>
                                  </p:childTnLst>
                                </p:cTn>
                              </p:par>
                            </p:childTnLst>
                          </p:cTn>
                        </p:par>
                        <p:par>
                          <p:cTn id="57" fill="hold">
                            <p:stCondLst>
                              <p:cond delay="1500"/>
                            </p:stCondLst>
                            <p:childTnLst>
                              <p:par>
                                <p:cTn id="58" presetID="12" presetClass="entr" presetSubtype="1" fill="hold" nodeType="afterEffect">
                                  <p:stCondLst>
                                    <p:cond delay="500"/>
                                  </p:stCondLst>
                                  <p:childTnLst>
                                    <p:set>
                                      <p:cBhvr>
                                        <p:cTn id="59" dur="1" fill="hold">
                                          <p:stCondLst>
                                            <p:cond delay="0"/>
                                          </p:stCondLst>
                                        </p:cTn>
                                        <p:tgtEl>
                                          <p:spTgt spid="48"/>
                                        </p:tgtEl>
                                        <p:attrNameLst>
                                          <p:attrName>style.visibility</p:attrName>
                                        </p:attrNameLst>
                                      </p:cBhvr>
                                      <p:to>
                                        <p:strVal val="visible"/>
                                      </p:to>
                                    </p:set>
                                    <p:anim calcmode="lin" valueType="num">
                                      <p:cBhvr additive="base">
                                        <p:cTn id="60" dur="500"/>
                                        <p:tgtEl>
                                          <p:spTgt spid="48"/>
                                        </p:tgtEl>
                                        <p:attrNameLst>
                                          <p:attrName>ppt_y</p:attrName>
                                        </p:attrNameLst>
                                      </p:cBhvr>
                                      <p:tavLst>
                                        <p:tav tm="0">
                                          <p:val>
                                            <p:strVal val="#ppt_y-#ppt_h*1.125000"/>
                                          </p:val>
                                        </p:tav>
                                        <p:tav tm="100000">
                                          <p:val>
                                            <p:strVal val="#ppt_y"/>
                                          </p:val>
                                        </p:tav>
                                      </p:tavLst>
                                    </p:anim>
                                    <p:animEffect transition="in" filter="wipe(down)">
                                      <p:cBhvr>
                                        <p:cTn id="61" dur="500"/>
                                        <p:tgtEl>
                                          <p:spTgt spid="48"/>
                                        </p:tgtEl>
                                      </p:cBhvr>
                                    </p:animEffec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nodeType="clickEffect">
                                  <p:stCondLst>
                                    <p:cond delay="0"/>
                                  </p:stCondLst>
                                  <p:childTnLst>
                                    <p:set>
                                      <p:cBhvr>
                                        <p:cTn id="65"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50" grpId="0"/>
      <p:bldP spid="52" grpId="0"/>
      <p:bldP spid="56" grpId="0"/>
      <p:bldP spid="5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73067AC-1B15-224B-A16D-F3DBFF332748}"/>
                  </a:ext>
                </a:extLst>
              </p:cNvPr>
              <p:cNvSpPr>
                <a:spLocks noGrp="1"/>
              </p:cNvSpPr>
              <p:nvPr>
                <p:ph sz="quarter" idx="10"/>
              </p:nvPr>
            </p:nvSpPr>
            <p:spPr/>
            <p:txBody>
              <a:bodyPr>
                <a:normAutofit/>
              </a:bodyPr>
              <a:lstStyle/>
              <a:p>
                <a:pPr lvl="1">
                  <a:spcAft>
                    <a:spcPts val="0"/>
                  </a:spcAft>
                  <a:buFont typeface="Arial" panose="020B0604020202020204" pitchFamily="34" charset="0"/>
                  <a:buChar char="•"/>
                </a:pPr>
                <a14:m>
                  <m:oMath xmlns:m="http://schemas.openxmlformats.org/officeDocument/2006/math">
                    <m:r>
                      <a:rPr lang="en-US" b="0" i="1" smtClean="0">
                        <a:solidFill>
                          <a:schemeClr val="tx1"/>
                        </a:solidFill>
                        <a:latin typeface="Cambria Math" panose="02040503050406030204" pitchFamily="18" charset="0"/>
                      </a:rPr>
                      <m:t>𝑛</m:t>
                    </m:r>
                    <m:r>
                      <a:rPr lang="en-US" b="0" i="1" smtClean="0">
                        <a:solidFill>
                          <a:schemeClr val="tx1"/>
                        </a:solidFill>
                        <a:latin typeface="Cambria Math" panose="02040503050406030204" pitchFamily="18" charset="0"/>
                      </a:rPr>
                      <m:t>=4</m:t>
                    </m:r>
                  </m:oMath>
                </a14:m>
                <a:r>
                  <a:rPr lang="en-US" dirty="0">
                    <a:solidFill>
                      <a:schemeClr val="tx1"/>
                    </a:solidFill>
                  </a:rPr>
                  <a:t> groups</a:t>
                </a:r>
              </a:p>
              <a:p>
                <a:pPr lvl="2">
                  <a:spcAft>
                    <a:spcPts val="0"/>
                  </a:spcAft>
                </a:pPr>
                <a:r>
                  <a:rPr lang="en-US" dirty="0">
                    <a:solidFill>
                      <a:schemeClr val="tx1"/>
                    </a:solidFill>
                  </a:rPr>
                  <a:t>Group 1: individuals aged 0-19</a:t>
                </a:r>
              </a:p>
              <a:p>
                <a:pPr lvl="2">
                  <a:spcAft>
                    <a:spcPts val="0"/>
                  </a:spcAft>
                </a:pPr>
                <a:r>
                  <a:rPr lang="en-US" dirty="0">
                    <a:solidFill>
                      <a:schemeClr val="tx1"/>
                    </a:solidFill>
                  </a:rPr>
                  <a:t>Group 2: individuals aged 20-39</a:t>
                </a:r>
              </a:p>
              <a:p>
                <a:pPr lvl="2">
                  <a:spcAft>
                    <a:spcPts val="0"/>
                  </a:spcAft>
                </a:pPr>
                <a:r>
                  <a:rPr lang="en-US" dirty="0">
                    <a:solidFill>
                      <a:schemeClr val="tx1"/>
                    </a:solidFill>
                  </a:rPr>
                  <a:t>Group 3: individuals aged 40-65</a:t>
                </a:r>
              </a:p>
              <a:p>
                <a:pPr lvl="2">
                  <a:spcAft>
                    <a:spcPts val="432"/>
                  </a:spcAft>
                </a:pPr>
                <a:r>
                  <a:rPr lang="en-US" dirty="0">
                    <a:solidFill>
                      <a:schemeClr val="tx1"/>
                    </a:solidFill>
                  </a:rPr>
                  <a:t>Group 4: individuals aged 65+</a:t>
                </a:r>
              </a:p>
              <a:p>
                <a:pPr lvl="1">
                  <a:spcAft>
                    <a:spcPts val="432"/>
                  </a:spcAft>
                  <a:buFont typeface="Arial" panose="020B0604020202020204" pitchFamily="34" charset="0"/>
                  <a:buChar char="•"/>
                </a:pPr>
                <a14:m>
                  <m:oMath xmlns:m="http://schemas.openxmlformats.org/officeDocument/2006/math">
                    <m:r>
                      <a:rPr lang="en-US" b="0" i="1" smtClean="0">
                        <a:solidFill>
                          <a:schemeClr val="tx1"/>
                        </a:solidFill>
                        <a:latin typeface="Cambria Math" panose="02040503050406030204" pitchFamily="18" charset="0"/>
                      </a:rPr>
                      <m:t>𝑚</m:t>
                    </m:r>
                    <m:r>
                      <a:rPr lang="en-US" b="0" i="1" smtClean="0">
                        <a:solidFill>
                          <a:schemeClr val="tx1"/>
                        </a:solidFill>
                        <a:latin typeface="Cambria Math" panose="02040503050406030204" pitchFamily="18" charset="0"/>
                      </a:rPr>
                      <m:t>=2</m:t>
                    </m:r>
                  </m:oMath>
                </a14:m>
                <a:r>
                  <a:rPr lang="en-US" dirty="0">
                    <a:solidFill>
                      <a:schemeClr val="tx1"/>
                    </a:solidFill>
                  </a:rPr>
                  <a:t> vaccine doses</a:t>
                </a:r>
              </a:p>
              <a:p>
                <a:pPr lvl="1">
                  <a:spcAft>
                    <a:spcPts val="432"/>
                  </a:spcAft>
                  <a:buFont typeface="Arial" panose="020B0604020202020204" pitchFamily="34" charset="0"/>
                  <a:buChar char="•"/>
                </a:pPr>
                <a14:m>
                  <m:oMath xmlns:m="http://schemas.openxmlformats.org/officeDocument/2006/math">
                    <m:r>
                      <a:rPr lang="en-US" i="1" dirty="0">
                        <a:solidFill>
                          <a:schemeClr val="tx1"/>
                        </a:solidFill>
                        <a:latin typeface="Cambria Math" panose="02040503050406030204" pitchFamily="18" charset="0"/>
                      </a:rPr>
                      <m:t>𝐾</m:t>
                    </m:r>
                    <m:r>
                      <a:rPr lang="en-US" i="1" dirty="0">
                        <a:solidFill>
                          <a:schemeClr val="tx1"/>
                        </a:solidFill>
                        <a:latin typeface="Cambria Math" panose="02040503050406030204" pitchFamily="18" charset="0"/>
                      </a:rPr>
                      <m:t>=2</m:t>
                    </m:r>
                  </m:oMath>
                </a14:m>
                <a:r>
                  <a:rPr lang="en-US" dirty="0">
                    <a:solidFill>
                      <a:schemeClr val="tx1"/>
                    </a:solidFill>
                  </a:rPr>
                  <a:t> time periods of length: </a:t>
                </a:r>
                <a14:m>
                  <m:oMath xmlns:m="http://schemas.openxmlformats.org/officeDocument/2006/math">
                    <m:r>
                      <m:rPr>
                        <m:sty m:val="p"/>
                      </m:rPr>
                      <a:rPr lang="en-US" b="0" i="0" smtClean="0">
                        <a:solidFill>
                          <a:schemeClr val="tx1"/>
                        </a:solidFill>
                        <a:latin typeface="Cambria Math" panose="02040503050406030204" pitchFamily="18" charset="0"/>
                      </a:rPr>
                      <m:t>T</m:t>
                    </m:r>
                    <m:r>
                      <a:rPr lang="en-US" b="0" i="0" smtClean="0">
                        <a:solidFill>
                          <a:schemeClr val="tx1"/>
                        </a:solidFill>
                        <a:latin typeface="Cambria Math" panose="02040503050406030204" pitchFamily="18" charset="0"/>
                      </a:rPr>
                      <m:t>=7</m:t>
                    </m:r>
                  </m:oMath>
                </a14:m>
                <a:r>
                  <a:rPr lang="en-US" dirty="0">
                    <a:solidFill>
                      <a:schemeClr val="tx1"/>
                    </a:solidFill>
                  </a:rPr>
                  <a:t> or </a:t>
                </a:r>
                <a14:m>
                  <m:oMath xmlns:m="http://schemas.openxmlformats.org/officeDocument/2006/math">
                    <m:r>
                      <a:rPr lang="en-US" i="1">
                        <a:solidFill>
                          <a:schemeClr val="tx1"/>
                        </a:solidFill>
                        <a:latin typeface="Cambria Math" panose="02040503050406030204" pitchFamily="18" charset="0"/>
                      </a:rPr>
                      <m:t>1</m:t>
                    </m:r>
                    <m:r>
                      <a:rPr lang="en-US" b="0" i="1" smtClean="0">
                        <a:solidFill>
                          <a:schemeClr val="tx1"/>
                        </a:solidFill>
                        <a:latin typeface="Cambria Math" panose="02040503050406030204" pitchFamily="18" charset="0"/>
                      </a:rPr>
                      <m:t>5</m:t>
                    </m:r>
                  </m:oMath>
                </a14:m>
                <a:r>
                  <a:rPr lang="en-US" dirty="0">
                    <a:solidFill>
                      <a:schemeClr val="tx1"/>
                    </a:solidFill>
                  </a:rPr>
                  <a:t> days</a:t>
                </a:r>
              </a:p>
              <a:p>
                <a:pPr lvl="1">
                  <a:spcAft>
                    <a:spcPts val="432"/>
                  </a:spcAft>
                  <a:buFont typeface="Arial" panose="020B0604020202020204" pitchFamily="34" charset="0"/>
                  <a:buChar char="•"/>
                </a:pPr>
                <a:r>
                  <a:rPr lang="en-US" dirty="0">
                    <a:solidFill>
                      <a:schemeClr val="tx1"/>
                    </a:solidFill>
                    <a:latin typeface="Arial" panose="020B0604020202020204" pitchFamily="34" charset="0"/>
                    <a:cs typeface="Arial" panose="020B0604020202020204" pitchFamily="34" charset="0"/>
                  </a:rPr>
                  <a:t>Calibrate model for COVID-19 in New York State (</a:t>
                </a:r>
                <a:r>
                  <a:rPr lang="en-US" dirty="0">
                    <a:solidFill>
                      <a:schemeClr val="tx1"/>
                    </a:solidFill>
                  </a:rPr>
                  <a:t>December 15, 2021 – January 25, 2022</a:t>
                </a:r>
                <a:r>
                  <a:rPr lang="en-US" dirty="0">
                    <a:solidFill>
                      <a:schemeClr val="tx1"/>
                    </a:solidFill>
                    <a:latin typeface="Arial" panose="020B0604020202020204" pitchFamily="34" charset="0"/>
                    <a:cs typeface="Arial" panose="020B0604020202020204" pitchFamily="34" charset="0"/>
                  </a:rPr>
                  <a:t>)</a:t>
                </a:r>
              </a:p>
              <a:p>
                <a:pPr>
                  <a:spcAft>
                    <a:spcPts val="0"/>
                  </a:spcAft>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a:buFont typeface="Arial" panose="020B0604020202020204" pitchFamily="34" charset="0"/>
                  <a:buChar char="•"/>
                </a:pPr>
                <a:endParaRPr lang="en-US" dirty="0"/>
              </a:p>
            </p:txBody>
          </p:sp>
        </mc:Choice>
        <mc:Fallback xmlns="">
          <p:sp>
            <p:nvSpPr>
              <p:cNvPr id="3" name="Content Placeholder 2">
                <a:extLst>
                  <a:ext uri="{FF2B5EF4-FFF2-40B4-BE49-F238E27FC236}">
                    <a16:creationId xmlns:a16="http://schemas.microsoft.com/office/drawing/2014/main" id="{E73067AC-1B15-224B-A16D-F3DBFF332748}"/>
                  </a:ext>
                </a:extLst>
              </p:cNvPr>
              <p:cNvSpPr>
                <a:spLocks noGrp="1" noRot="1" noChangeAspect="1" noMove="1" noResize="1" noEditPoints="1" noAdjustHandles="1" noChangeArrowheads="1" noChangeShapeType="1" noTextEdit="1"/>
              </p:cNvSpPr>
              <p:nvPr>
                <p:ph sz="quarter" idx="10"/>
              </p:nvPr>
            </p:nvSpPr>
            <p:spPr>
              <a:blipFill>
                <a:blip r:embed="rId3"/>
                <a:stretch>
                  <a:fillRect l="-1812" t="-673"/>
                </a:stretch>
              </a:blipFill>
            </p:spPr>
            <p:txBody>
              <a:bodyPr/>
              <a:lstStyle/>
              <a:p>
                <a:r>
                  <a:rPr lang="en-US">
                    <a:noFill/>
                  </a:rPr>
                  <a:t> </a:t>
                </a:r>
              </a:p>
            </p:txBody>
          </p:sp>
        </mc:Fallback>
      </mc:AlternateContent>
      <p:sp>
        <p:nvSpPr>
          <p:cNvPr id="2" name="Title 1">
            <a:extLst>
              <a:ext uri="{FF2B5EF4-FFF2-40B4-BE49-F238E27FC236}">
                <a16:creationId xmlns:a16="http://schemas.microsoft.com/office/drawing/2014/main" id="{81066BE8-3693-7A44-9007-0A26F07165F4}"/>
              </a:ext>
            </a:extLst>
          </p:cNvPr>
          <p:cNvSpPr>
            <a:spLocks noGrp="1"/>
          </p:cNvSpPr>
          <p:nvPr>
            <p:ph type="title"/>
          </p:nvPr>
        </p:nvSpPr>
        <p:spPr/>
        <p:txBody>
          <a:bodyPr/>
          <a:lstStyle/>
          <a:p>
            <a:r>
              <a:rPr lang="en-US" dirty="0"/>
              <a:t>Example: COVID vaccination</a:t>
            </a:r>
          </a:p>
        </p:txBody>
      </p:sp>
    </p:spTree>
    <p:extLst>
      <p:ext uri="{BB962C8B-B14F-4D97-AF65-F5344CB8AC3E}">
        <p14:creationId xmlns:p14="http://schemas.microsoft.com/office/powerpoint/2010/main" val="14592994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96AD4BA-F604-4598-E72F-A759D482FD24}"/>
              </a:ext>
            </a:extLst>
          </p:cNvPr>
          <p:cNvPicPr>
            <a:picLocks noChangeAspect="1"/>
          </p:cNvPicPr>
          <p:nvPr/>
        </p:nvPicPr>
        <p:blipFill>
          <a:blip r:embed="rId3"/>
          <a:stretch>
            <a:fillRect/>
          </a:stretch>
        </p:blipFill>
        <p:spPr>
          <a:xfrm>
            <a:off x="1082193" y="646806"/>
            <a:ext cx="7242157" cy="2810622"/>
          </a:xfrm>
          <a:prstGeom prst="rect">
            <a:avLst/>
          </a:prstGeom>
        </p:spPr>
      </p:pic>
      <p:sp>
        <p:nvSpPr>
          <p:cNvPr id="2" name="Title 1">
            <a:extLst>
              <a:ext uri="{FF2B5EF4-FFF2-40B4-BE49-F238E27FC236}">
                <a16:creationId xmlns:a16="http://schemas.microsoft.com/office/drawing/2014/main" id="{81066BE8-3693-7A44-9007-0A26F07165F4}"/>
              </a:ext>
            </a:extLst>
          </p:cNvPr>
          <p:cNvSpPr>
            <a:spLocks noGrp="1"/>
          </p:cNvSpPr>
          <p:nvPr>
            <p:ph type="title"/>
          </p:nvPr>
        </p:nvSpPr>
        <p:spPr/>
        <p:txBody>
          <a:bodyPr/>
          <a:lstStyle/>
          <a:p>
            <a:r>
              <a:rPr lang="en-US" dirty="0"/>
              <a:t>Results</a:t>
            </a:r>
          </a:p>
        </p:txBody>
      </p:sp>
      <p:sp>
        <p:nvSpPr>
          <p:cNvPr id="7" name="Rectangle 6">
            <a:extLst>
              <a:ext uri="{FF2B5EF4-FFF2-40B4-BE49-F238E27FC236}">
                <a16:creationId xmlns:a16="http://schemas.microsoft.com/office/drawing/2014/main" id="{864501D0-4746-9DAA-8880-25E9CE421A3D}"/>
              </a:ext>
            </a:extLst>
          </p:cNvPr>
          <p:cNvSpPr/>
          <p:nvPr/>
        </p:nvSpPr>
        <p:spPr>
          <a:xfrm>
            <a:off x="4639752" y="1858691"/>
            <a:ext cx="1893098" cy="1477277"/>
          </a:xfrm>
          <a:prstGeom prst="rect">
            <a:avLst/>
          </a:prstGeom>
          <a:solidFill>
            <a:srgbClr val="00B0F0">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78750BF-53A4-10D3-D6D1-425187547773}"/>
              </a:ext>
            </a:extLst>
          </p:cNvPr>
          <p:cNvSpPr/>
          <p:nvPr/>
        </p:nvSpPr>
        <p:spPr>
          <a:xfrm>
            <a:off x="6532850" y="1849801"/>
            <a:ext cx="1638405" cy="1486167"/>
          </a:xfrm>
          <a:prstGeom prst="rect">
            <a:avLst/>
          </a:prstGeom>
          <a:solidFill>
            <a:srgbClr val="FFC000">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Content Placeholder 2">
            <a:extLst>
              <a:ext uri="{FF2B5EF4-FFF2-40B4-BE49-F238E27FC236}">
                <a16:creationId xmlns:a16="http://schemas.microsoft.com/office/drawing/2014/main" id="{682009CA-3C14-4232-5004-F3D4FED84ADF}"/>
              </a:ext>
            </a:extLst>
          </p:cNvPr>
          <p:cNvSpPr>
            <a:spLocks noGrp="1"/>
          </p:cNvSpPr>
          <p:nvPr>
            <p:ph sz="quarter" idx="10"/>
          </p:nvPr>
        </p:nvSpPr>
        <p:spPr>
          <a:xfrm>
            <a:off x="1299891" y="3561448"/>
            <a:ext cx="3992840" cy="1381802"/>
          </a:xfrm>
        </p:spPr>
        <p:txBody>
          <a:bodyPr>
            <a:normAutofit/>
          </a:bodyPr>
          <a:lstStyle/>
          <a:p>
            <a:pPr marL="106045" lvl="1" indent="-197485">
              <a:buFont typeface="Arial" panose="020B0604020202020204" pitchFamily="34" charset="0"/>
              <a:buChar char="•"/>
            </a:pPr>
            <a:r>
              <a:rPr lang="en-US" sz="1400" dirty="0">
                <a:solidFill>
                  <a:schemeClr val="tx1"/>
                </a:solidFill>
              </a:rPr>
              <a:t>Group 1: individuals aged 0-19</a:t>
            </a:r>
          </a:p>
          <a:p>
            <a:pPr marL="106045" lvl="1" indent="-197485">
              <a:buFont typeface="Arial" panose="020B0604020202020204" pitchFamily="34" charset="0"/>
              <a:buChar char="•"/>
            </a:pPr>
            <a:r>
              <a:rPr lang="en-US" sz="1400" dirty="0">
                <a:solidFill>
                  <a:schemeClr val="tx1"/>
                </a:solidFill>
              </a:rPr>
              <a:t>Group 2: individuals aged 20-39</a:t>
            </a:r>
          </a:p>
          <a:p>
            <a:pPr marL="106045" lvl="1" indent="-197485">
              <a:buFont typeface="Arial" panose="020B0604020202020204" pitchFamily="34" charset="0"/>
              <a:buChar char="•"/>
            </a:pPr>
            <a:r>
              <a:rPr lang="en-US" sz="1400" dirty="0">
                <a:solidFill>
                  <a:schemeClr val="tx1"/>
                </a:solidFill>
              </a:rPr>
              <a:t>Group 3: individuals aged 40-65</a:t>
            </a:r>
          </a:p>
          <a:p>
            <a:pPr marL="106045" lvl="1" indent="-197485">
              <a:spcAft>
                <a:spcPts val="600"/>
              </a:spcAft>
              <a:buFont typeface="Arial" panose="020B0604020202020204" pitchFamily="34" charset="0"/>
              <a:buChar char="•"/>
            </a:pPr>
            <a:r>
              <a:rPr lang="en-US" sz="1400" dirty="0">
                <a:solidFill>
                  <a:schemeClr val="tx1"/>
                </a:solidFill>
              </a:rPr>
              <a:t>Group 4: individuals aged 65+</a:t>
            </a:r>
          </a:p>
          <a:p>
            <a:pPr>
              <a:buFont typeface="Arial" panose="020B0604020202020204" pitchFamily="34" charset="0"/>
              <a:buChar char="•"/>
            </a:pPr>
            <a:endParaRPr lang="en-US" sz="1600" dirty="0"/>
          </a:p>
        </p:txBody>
      </p:sp>
      <p:sp>
        <p:nvSpPr>
          <p:cNvPr id="5" name="Rounded Rectangle 4">
            <a:extLst>
              <a:ext uri="{FF2B5EF4-FFF2-40B4-BE49-F238E27FC236}">
                <a16:creationId xmlns:a16="http://schemas.microsoft.com/office/drawing/2014/main" id="{FBC2C62A-860A-EF89-BA8C-44EDBFD4C9F0}"/>
              </a:ext>
            </a:extLst>
          </p:cNvPr>
          <p:cNvSpPr/>
          <p:nvPr/>
        </p:nvSpPr>
        <p:spPr>
          <a:xfrm>
            <a:off x="4536428" y="3561448"/>
            <a:ext cx="3992840" cy="1028043"/>
          </a:xfrm>
          <a:prstGeom prst="roundRect">
            <a:avLst/>
          </a:prstGeom>
          <a:solidFill>
            <a:schemeClr val="accent5">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tx1"/>
                </a:solidFill>
                <a:latin typeface="Arial" panose="020B0604020202020204" pitchFamily="34" charset="0"/>
                <a:cs typeface="Arial" panose="020B0604020202020204" pitchFamily="34" charset="0"/>
              </a:rPr>
              <a:t>Approximated solution is near optimal: true numerical and approximated solution differ by </a:t>
            </a:r>
            <a:r>
              <a:rPr lang="en-US" sz="1600" dirty="0">
                <a:solidFill>
                  <a:srgbClr val="25355A"/>
                </a:solidFill>
                <a:latin typeface="Arial" panose="020B0604020202020204" pitchFamily="34" charset="0"/>
                <a:cs typeface="Arial" panose="020B0604020202020204" pitchFamily="34" charset="0"/>
              </a:rPr>
              <a:t>&lt; 1% </a:t>
            </a:r>
          </a:p>
        </p:txBody>
      </p:sp>
    </p:spTree>
    <p:extLst>
      <p:ext uri="{BB962C8B-B14F-4D97-AF65-F5344CB8AC3E}">
        <p14:creationId xmlns:p14="http://schemas.microsoft.com/office/powerpoint/2010/main" val="20380569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xit" presetSubtype="0" fill="hold" grpId="1" nodeType="withEffect">
                                  <p:stCondLst>
                                    <p:cond delay="0"/>
                                  </p:stCondLst>
                                  <p:childTnLst>
                                    <p:set>
                                      <p:cBhvr>
                                        <p:cTn id="12" dur="1" fill="hold">
                                          <p:stCondLst>
                                            <p:cond delay="0"/>
                                          </p:stCondLst>
                                        </p:cTn>
                                        <p:tgtEl>
                                          <p:spTgt spid="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14" grpId="0" animBg="1"/>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F788716A-C289-4CFC-B363-01F382C58FD8}"/>
              </a:ext>
            </a:extLst>
          </p:cNvPr>
          <p:cNvSpPr>
            <a:spLocks noGrp="1"/>
          </p:cNvSpPr>
          <p:nvPr>
            <p:ph type="title"/>
          </p:nvPr>
        </p:nvSpPr>
        <p:spPr>
          <a:xfrm>
            <a:off x="948776" y="359541"/>
            <a:ext cx="7707862" cy="488024"/>
          </a:xfrm>
        </p:spPr>
        <p:txBody>
          <a:bodyPr/>
          <a:lstStyle/>
          <a:p>
            <a:r>
              <a:rPr lang="en-US" dirty="0"/>
              <a:t>Benefits of our vaccination rules</a:t>
            </a:r>
          </a:p>
        </p:txBody>
      </p:sp>
      <p:grpSp>
        <p:nvGrpSpPr>
          <p:cNvPr id="20" name="Group 19">
            <a:extLst>
              <a:ext uri="{FF2B5EF4-FFF2-40B4-BE49-F238E27FC236}">
                <a16:creationId xmlns:a16="http://schemas.microsoft.com/office/drawing/2014/main" id="{7A72C262-9A44-08FA-336B-E906070EF9D8}"/>
              </a:ext>
            </a:extLst>
          </p:cNvPr>
          <p:cNvGrpSpPr/>
          <p:nvPr/>
        </p:nvGrpSpPr>
        <p:grpSpPr>
          <a:xfrm>
            <a:off x="884238" y="847565"/>
            <a:ext cx="7772400" cy="2719955"/>
            <a:chOff x="422824" y="359541"/>
            <a:chExt cx="7772400" cy="2719955"/>
          </a:xfrm>
        </p:grpSpPr>
        <p:pic>
          <p:nvPicPr>
            <p:cNvPr id="6" name="Picture 5">
              <a:extLst>
                <a:ext uri="{FF2B5EF4-FFF2-40B4-BE49-F238E27FC236}">
                  <a16:creationId xmlns:a16="http://schemas.microsoft.com/office/drawing/2014/main" id="{EA1C7739-9BDF-4CDB-93C2-05DD0F5B678A}"/>
                </a:ext>
              </a:extLst>
            </p:cNvPr>
            <p:cNvPicPr>
              <a:picLocks noChangeAspect="1"/>
            </p:cNvPicPr>
            <p:nvPr/>
          </p:nvPicPr>
          <p:blipFill rotWithShape="1">
            <a:blip r:embed="rId3"/>
            <a:srcRect t="60275"/>
            <a:stretch/>
          </p:blipFill>
          <p:spPr>
            <a:xfrm>
              <a:off x="422824" y="1351280"/>
              <a:ext cx="7771298" cy="1728216"/>
            </a:xfrm>
            <a:prstGeom prst="rect">
              <a:avLst/>
            </a:prstGeom>
          </p:spPr>
        </p:pic>
        <p:pic>
          <p:nvPicPr>
            <p:cNvPr id="11" name="Picture 10">
              <a:extLst>
                <a:ext uri="{FF2B5EF4-FFF2-40B4-BE49-F238E27FC236}">
                  <a16:creationId xmlns:a16="http://schemas.microsoft.com/office/drawing/2014/main" id="{5BCD3709-226F-44F4-DFAF-1E47B7466703}"/>
                </a:ext>
              </a:extLst>
            </p:cNvPr>
            <p:cNvPicPr>
              <a:picLocks noChangeAspect="1"/>
            </p:cNvPicPr>
            <p:nvPr/>
          </p:nvPicPr>
          <p:blipFill rotWithShape="1">
            <a:blip r:embed="rId3"/>
            <a:srcRect b="77207"/>
            <a:stretch/>
          </p:blipFill>
          <p:spPr>
            <a:xfrm>
              <a:off x="422824" y="359541"/>
              <a:ext cx="7772400" cy="991739"/>
            </a:xfrm>
            <a:prstGeom prst="rect">
              <a:avLst/>
            </a:prstGeom>
          </p:spPr>
        </p:pic>
      </p:grpSp>
      <p:sp>
        <p:nvSpPr>
          <p:cNvPr id="23" name="Rounded Rectangle 22">
            <a:extLst>
              <a:ext uri="{FF2B5EF4-FFF2-40B4-BE49-F238E27FC236}">
                <a16:creationId xmlns:a16="http://schemas.microsoft.com/office/drawing/2014/main" id="{53BE55B0-25B9-4AA9-B658-62C326548EDF}"/>
              </a:ext>
            </a:extLst>
          </p:cNvPr>
          <p:cNvSpPr/>
          <p:nvPr/>
        </p:nvSpPr>
        <p:spPr>
          <a:xfrm>
            <a:off x="2804208" y="3706473"/>
            <a:ext cx="3996998" cy="1077486"/>
          </a:xfrm>
          <a:prstGeom prst="roundRect">
            <a:avLst/>
          </a:prstGeom>
          <a:solidFill>
            <a:schemeClr val="accent5">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tx1"/>
                </a:solidFill>
                <a:latin typeface="Arial" panose="020B0604020202020204" pitchFamily="34" charset="0"/>
                <a:cs typeface="Arial" panose="020B0604020202020204" pitchFamily="34" charset="0"/>
              </a:rPr>
              <a:t>Outcomes with approximated optimal solution are significantly better than with simple allocation methods</a:t>
            </a:r>
          </a:p>
        </p:txBody>
      </p:sp>
    </p:spTree>
    <p:extLst>
      <p:ext uri="{BB962C8B-B14F-4D97-AF65-F5344CB8AC3E}">
        <p14:creationId xmlns:p14="http://schemas.microsoft.com/office/powerpoint/2010/main" val="29357968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F01E7D-C8A8-014B-BD88-1E429D9772D1}"/>
              </a:ext>
            </a:extLst>
          </p:cNvPr>
          <p:cNvSpPr>
            <a:spLocks noGrp="1"/>
          </p:cNvSpPr>
          <p:nvPr>
            <p:ph type="title"/>
          </p:nvPr>
        </p:nvSpPr>
        <p:spPr/>
        <p:txBody>
          <a:bodyPr/>
          <a:lstStyle/>
          <a:p>
            <a:r>
              <a:rPr lang="en-US" dirty="0"/>
              <a:t>Conclusions</a:t>
            </a:r>
          </a:p>
        </p:txBody>
      </p:sp>
      <p:sp>
        <p:nvSpPr>
          <p:cNvPr id="5" name="Content Placeholder 2">
            <a:extLst>
              <a:ext uri="{FF2B5EF4-FFF2-40B4-BE49-F238E27FC236}">
                <a16:creationId xmlns:a16="http://schemas.microsoft.com/office/drawing/2014/main" id="{30964D2D-4C08-9E46-B403-82B6C19C1A89}"/>
              </a:ext>
            </a:extLst>
          </p:cNvPr>
          <p:cNvSpPr txBox="1">
            <a:spLocks/>
          </p:cNvSpPr>
          <p:nvPr/>
        </p:nvSpPr>
        <p:spPr>
          <a:xfrm>
            <a:off x="955677" y="908685"/>
            <a:ext cx="7700963" cy="3759042"/>
          </a:xfrm>
          <a:prstGeom prst="rect">
            <a:avLst/>
          </a:prstGeom>
        </p:spPr>
        <p:txBody>
          <a:bodyPr vert="horz" lIns="0" tIns="45720" rIns="0" bIns="45720" rtlCol="0">
            <a:normAutofit/>
          </a:bodyPr>
          <a:lstStyle>
            <a:lvl1pPr marL="342900" indent="-342900" algn="l" defTabSz="457200" rtl="0" eaLnBrk="1" fontAlgn="base" hangingPunct="1">
              <a:spcBef>
                <a:spcPct val="20000"/>
              </a:spcBef>
              <a:spcAft>
                <a:spcPct val="0"/>
              </a:spcAft>
              <a:buClr>
                <a:schemeClr val="bg2"/>
              </a:buClr>
              <a:buFont typeface="Wingdings" pitchFamily="2" charset="2"/>
              <a:defRPr kern="1200" spc="20">
                <a:solidFill>
                  <a:schemeClr val="tx1"/>
                </a:solidFill>
                <a:latin typeface="Arial"/>
                <a:ea typeface="ＭＳ Ｐゴシック" charset="0"/>
                <a:cs typeface="ＭＳ Ｐゴシック" charset="0"/>
              </a:defRPr>
            </a:lvl1pPr>
            <a:lvl2pPr marL="288925" indent="-288925" algn="l" defTabSz="457200" rtl="0" eaLnBrk="1" fontAlgn="base" hangingPunct="1">
              <a:spcBef>
                <a:spcPct val="20000"/>
              </a:spcBef>
              <a:spcAft>
                <a:spcPct val="0"/>
              </a:spcAft>
              <a:buClr>
                <a:schemeClr val="bg2"/>
              </a:buClr>
              <a:buFont typeface="Wingdings" pitchFamily="2" charset="2"/>
              <a:buChar char="§"/>
              <a:defRPr kern="1200">
                <a:solidFill>
                  <a:srgbClr val="595959"/>
                </a:solidFill>
                <a:latin typeface="Arial"/>
                <a:ea typeface="ＭＳ Ｐゴシック" charset="0"/>
                <a:cs typeface="+mn-cs"/>
              </a:defRPr>
            </a:lvl2pPr>
            <a:lvl3pPr marL="569913" indent="-225425" algn="l" defTabSz="457200" rtl="0" eaLnBrk="1" fontAlgn="base" hangingPunct="1">
              <a:spcBef>
                <a:spcPct val="20000"/>
              </a:spcBef>
              <a:spcAft>
                <a:spcPct val="0"/>
              </a:spcAft>
              <a:buClr>
                <a:schemeClr val="bg2"/>
              </a:buClr>
              <a:buSzPct val="102000"/>
              <a:buFont typeface="Source Sans Pro" panose="020F0502020204030204" pitchFamily="34" charset="0"/>
              <a:buChar char="›"/>
              <a:defRPr kern="1200">
                <a:solidFill>
                  <a:srgbClr val="595959"/>
                </a:solidFill>
                <a:latin typeface="Arial"/>
                <a:ea typeface="ＭＳ Ｐゴシック" charset="0"/>
                <a:cs typeface="+mn-cs"/>
              </a:defRPr>
            </a:lvl3pPr>
            <a:lvl4pPr marL="914400" indent="-227013" algn="l" defTabSz="457200" rtl="0" eaLnBrk="1" fontAlgn="base" hangingPunct="1">
              <a:spcBef>
                <a:spcPct val="20000"/>
              </a:spcBef>
              <a:spcAft>
                <a:spcPct val="0"/>
              </a:spcAft>
              <a:buClr>
                <a:schemeClr val="bg2"/>
              </a:buClr>
              <a:buFont typeface="Arial" panose="020B0604020202020204" pitchFamily="34" charset="0"/>
              <a:buChar char="•"/>
              <a:defRPr kern="1200">
                <a:solidFill>
                  <a:srgbClr val="595959"/>
                </a:solidFill>
                <a:latin typeface="Arial"/>
                <a:ea typeface="ＭＳ Ｐゴシック" charset="0"/>
                <a:cs typeface="+mn-cs"/>
              </a:defRPr>
            </a:lvl4pPr>
            <a:lvl5pPr marL="1258888" indent="-227013" algn="l" defTabSz="457200" rtl="0" eaLnBrk="1" fontAlgn="base" hangingPunct="1">
              <a:spcBef>
                <a:spcPct val="20000"/>
              </a:spcBef>
              <a:spcAft>
                <a:spcPct val="0"/>
              </a:spcAft>
              <a:buClr>
                <a:schemeClr val="bg2"/>
              </a:buClr>
              <a:buFont typeface="Source Sans Pro" panose="020F0502020204030204" pitchFamily="34" charset="0"/>
              <a:buChar char="–"/>
              <a:defRPr kern="1200">
                <a:solidFill>
                  <a:srgbClr val="595959"/>
                </a:solidFill>
                <a:latin typeface="Arial"/>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Aft>
                <a:spcPts val="432"/>
              </a:spcAft>
              <a:buClr>
                <a:srgbClr val="25355A"/>
              </a:buClr>
              <a:buFont typeface="Arial" panose="020B0604020202020204" pitchFamily="34" charset="0"/>
              <a:buChar char="•"/>
            </a:pPr>
            <a:r>
              <a:rPr lang="en-US" dirty="0"/>
              <a:t>Quality-adjusted life years (QALYs) are typically used in health economics, but the appropriate objective depends on the decision environment</a:t>
            </a:r>
          </a:p>
          <a:p>
            <a:pPr>
              <a:spcAft>
                <a:spcPts val="432"/>
              </a:spcAft>
              <a:buClr>
                <a:srgbClr val="25355A"/>
              </a:buClr>
              <a:buFont typeface="Arial" panose="020B0604020202020204" pitchFamily="34" charset="0"/>
              <a:buChar char="•"/>
            </a:pPr>
            <a:r>
              <a:rPr lang="en-US" dirty="0"/>
              <a:t>Addresses gaps in current approaches</a:t>
            </a:r>
          </a:p>
          <a:p>
            <a:pPr>
              <a:spcAft>
                <a:spcPts val="432"/>
              </a:spcAft>
              <a:buClr>
                <a:srgbClr val="25355A"/>
              </a:buClr>
              <a:buFont typeface="Arial" panose="020B0604020202020204" pitchFamily="34" charset="0"/>
              <a:buChar char="•"/>
            </a:pPr>
            <a:endParaRPr lang="en-US" dirty="0">
              <a:solidFill>
                <a:schemeClr val="tx1"/>
              </a:solidFill>
            </a:endParaRPr>
          </a:p>
          <a:p>
            <a:pPr>
              <a:spcAft>
                <a:spcPts val="432"/>
              </a:spcAft>
              <a:buClr>
                <a:srgbClr val="25355A"/>
              </a:buClr>
              <a:buFont typeface="Arial" panose="020B0604020202020204" pitchFamily="34" charset="0"/>
              <a:buChar char="•"/>
            </a:pPr>
            <a:endParaRPr lang="en-US" sz="2400" dirty="0"/>
          </a:p>
          <a:p>
            <a:pPr>
              <a:spcAft>
                <a:spcPts val="432"/>
              </a:spcAft>
              <a:buClr>
                <a:srgbClr val="25355A"/>
              </a:buClr>
              <a:buFont typeface="Arial" panose="020B0604020202020204" pitchFamily="34" charset="0"/>
              <a:buChar char="•"/>
            </a:pPr>
            <a:endParaRPr lang="en-US" dirty="0">
              <a:solidFill>
                <a:schemeClr val="tx1"/>
              </a:solidFill>
            </a:endParaRPr>
          </a:p>
          <a:p>
            <a:pPr>
              <a:spcAft>
                <a:spcPts val="432"/>
              </a:spcAft>
              <a:buClr>
                <a:srgbClr val="25355A"/>
              </a:buClr>
              <a:buFont typeface="Arial" panose="020B0604020202020204" pitchFamily="34" charset="0"/>
              <a:buChar char="•"/>
            </a:pPr>
            <a:endParaRPr lang="en-US" dirty="0"/>
          </a:p>
          <a:p>
            <a:pPr>
              <a:spcAft>
                <a:spcPts val="432"/>
              </a:spcAft>
              <a:buClr>
                <a:srgbClr val="25355A"/>
              </a:buClr>
              <a:buFont typeface="Arial" panose="020B0604020202020204" pitchFamily="34" charset="0"/>
              <a:buChar char="•"/>
            </a:pPr>
            <a:endParaRPr lang="en-US" dirty="0">
              <a:solidFill>
                <a:schemeClr val="tx1"/>
              </a:solidFill>
            </a:endParaRPr>
          </a:p>
        </p:txBody>
      </p:sp>
      <p:graphicFrame>
        <p:nvGraphicFramePr>
          <p:cNvPr id="3" name="Table 3">
            <a:extLst>
              <a:ext uri="{FF2B5EF4-FFF2-40B4-BE49-F238E27FC236}">
                <a16:creationId xmlns:a16="http://schemas.microsoft.com/office/drawing/2014/main" id="{3BE2E6D0-B243-140F-F48C-CDEA9C3A6DA3}"/>
              </a:ext>
            </a:extLst>
          </p:cNvPr>
          <p:cNvGraphicFramePr>
            <a:graphicFrameLocks noGrp="1"/>
          </p:cNvGraphicFramePr>
          <p:nvPr>
            <p:extLst>
              <p:ext uri="{D42A27DB-BD31-4B8C-83A1-F6EECF244321}">
                <p14:modId xmlns:p14="http://schemas.microsoft.com/office/powerpoint/2010/main" val="872788569"/>
              </p:ext>
            </p:extLst>
          </p:nvPr>
        </p:nvGraphicFramePr>
        <p:xfrm>
          <a:off x="1426651" y="2467593"/>
          <a:ext cx="6290698" cy="1939822"/>
        </p:xfrm>
        <a:graphic>
          <a:graphicData uri="http://schemas.openxmlformats.org/drawingml/2006/table">
            <a:tbl>
              <a:tblPr firstRow="1" bandRow="1">
                <a:tableStyleId>{5C22544A-7EE6-4342-B048-85BDC9FD1C3A}</a:tableStyleId>
              </a:tblPr>
              <a:tblGrid>
                <a:gridCol w="3145349">
                  <a:extLst>
                    <a:ext uri="{9D8B030D-6E8A-4147-A177-3AD203B41FA5}">
                      <a16:colId xmlns:a16="http://schemas.microsoft.com/office/drawing/2014/main" val="1076955583"/>
                    </a:ext>
                  </a:extLst>
                </a:gridCol>
                <a:gridCol w="3145349">
                  <a:extLst>
                    <a:ext uri="{9D8B030D-6E8A-4147-A177-3AD203B41FA5}">
                      <a16:colId xmlns:a16="http://schemas.microsoft.com/office/drawing/2014/main" val="1416892886"/>
                    </a:ext>
                  </a:extLst>
                </a:gridCol>
              </a:tblGrid>
              <a:tr h="390791">
                <a:tc>
                  <a:txBody>
                    <a:bodyPr/>
                    <a:lstStyle/>
                    <a:p>
                      <a:pPr algn="ctr"/>
                      <a:r>
                        <a:rPr lang="en-US" sz="1600" dirty="0">
                          <a:solidFill>
                            <a:schemeClr val="tx1"/>
                          </a:solidFill>
                          <a:latin typeface="Arial" panose="020B0604020202020204" pitchFamily="34" charset="0"/>
                          <a:cs typeface="Arial" panose="020B0604020202020204" pitchFamily="34" charset="0"/>
                        </a:rPr>
                        <a:t>Previous models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dirty="0">
                          <a:solidFill>
                            <a:schemeClr val="tx1"/>
                          </a:solidFill>
                          <a:latin typeface="Arial" panose="020B0604020202020204" pitchFamily="34" charset="0"/>
                          <a:cs typeface="Arial" panose="020B0604020202020204" pitchFamily="34" charset="0"/>
                        </a:rPr>
                        <a:t>My model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88235503"/>
                  </a:ext>
                </a:extLst>
              </a:tr>
              <a:tr h="390791">
                <a:tc>
                  <a:txBody>
                    <a:bodyPr/>
                    <a:lstStyle/>
                    <a:p>
                      <a:pPr algn="l"/>
                      <a:r>
                        <a:rPr lang="en-US" sz="1600" dirty="0">
                          <a:solidFill>
                            <a:schemeClr val="tx1"/>
                          </a:solidFill>
                          <a:latin typeface="Arial" panose="020B0604020202020204" pitchFamily="34" charset="0"/>
                          <a:cs typeface="Arial" panose="020B0604020202020204" pitchFamily="34" charset="0"/>
                        </a:rPr>
                        <a:t>Black box models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600" dirty="0">
                          <a:solidFill>
                            <a:schemeClr val="tx1"/>
                          </a:solidFill>
                          <a:latin typeface="Arial" panose="020B0604020202020204" pitchFamily="34" charset="0"/>
                          <a:cs typeface="Arial" panose="020B0604020202020204" pitchFamily="34" charset="0"/>
                        </a:rPr>
                        <a:t>Interpretable, actionable, and accurate solution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0402394"/>
                  </a:ext>
                </a:extLst>
              </a:tr>
              <a:tr h="390791">
                <a:tc>
                  <a:txBody>
                    <a:bodyPr/>
                    <a:lstStyle/>
                    <a:p>
                      <a:pPr algn="l"/>
                      <a:r>
                        <a:rPr lang="en-US" sz="1600" dirty="0">
                          <a:solidFill>
                            <a:schemeClr val="tx1"/>
                          </a:solidFill>
                          <a:latin typeface="Arial" panose="020B0604020202020204" pitchFamily="34" charset="0"/>
                          <a:cs typeface="Arial" panose="020B0604020202020204" pitchFamily="34" charset="0"/>
                        </a:rPr>
                        <a:t>Solves specific instance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600" dirty="0">
                          <a:solidFill>
                            <a:schemeClr val="tx1"/>
                          </a:solidFill>
                          <a:latin typeface="Arial" panose="020B0604020202020204" pitchFamily="34" charset="0"/>
                          <a:cs typeface="Arial" panose="020B0604020202020204" pitchFamily="34" charset="0"/>
                        </a:rPr>
                        <a:t>General theoretical framework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06342577"/>
                  </a:ext>
                </a:extLst>
              </a:tr>
              <a:tr h="390791">
                <a:tc>
                  <a:txBody>
                    <a:bodyPr/>
                    <a:lstStyle/>
                    <a:p>
                      <a:pPr algn="l"/>
                      <a:r>
                        <a:rPr lang="en-US" sz="1600" dirty="0">
                          <a:solidFill>
                            <a:schemeClr val="tx1"/>
                          </a:solidFill>
                          <a:latin typeface="Arial" panose="020B0604020202020204" pitchFamily="34" charset="0"/>
                          <a:cs typeface="Arial" panose="020B0604020202020204" pitchFamily="34" charset="0"/>
                        </a:rPr>
                        <a:t>Careful calibration of epidemic parameters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600" dirty="0">
                          <a:solidFill>
                            <a:schemeClr val="tx1"/>
                          </a:solidFill>
                          <a:latin typeface="Arial" panose="020B0604020202020204" pitchFamily="34" charset="0"/>
                          <a:cs typeface="Arial" panose="020B0604020202020204" pitchFamily="34" charset="0"/>
                        </a:rPr>
                        <a:t>Minimal data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42384168"/>
                  </a:ext>
                </a:extLst>
              </a:tr>
            </a:tbl>
          </a:graphicData>
        </a:graphic>
      </p:graphicFrame>
    </p:spTree>
    <p:extLst>
      <p:ext uri="{BB962C8B-B14F-4D97-AF65-F5344CB8AC3E}">
        <p14:creationId xmlns:p14="http://schemas.microsoft.com/office/powerpoint/2010/main" val="31937149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851CED-1771-25BD-674A-97F7CB2D243A}"/>
              </a:ext>
            </a:extLst>
          </p:cNvPr>
          <p:cNvSpPr>
            <a:spLocks noGrp="1"/>
          </p:cNvSpPr>
          <p:nvPr>
            <p:ph type="title"/>
          </p:nvPr>
        </p:nvSpPr>
        <p:spPr/>
        <p:txBody>
          <a:bodyPr/>
          <a:lstStyle/>
          <a:p>
            <a:r>
              <a:rPr lang="en-US" dirty="0"/>
              <a:t>Thank you! </a:t>
            </a:r>
          </a:p>
        </p:txBody>
      </p:sp>
      <p:sp>
        <p:nvSpPr>
          <p:cNvPr id="34" name="Content Placeholder 5">
            <a:extLst>
              <a:ext uri="{FF2B5EF4-FFF2-40B4-BE49-F238E27FC236}">
                <a16:creationId xmlns:a16="http://schemas.microsoft.com/office/drawing/2014/main" id="{D4708EC9-C33F-D0F9-798D-B778D3F142C6}"/>
              </a:ext>
            </a:extLst>
          </p:cNvPr>
          <p:cNvSpPr>
            <a:spLocks noGrp="1"/>
          </p:cNvSpPr>
          <p:nvPr>
            <p:ph sz="quarter" idx="10"/>
          </p:nvPr>
        </p:nvSpPr>
        <p:spPr>
          <a:xfrm>
            <a:off x="948776" y="855210"/>
            <a:ext cx="7820908" cy="646331"/>
          </a:xfrm>
        </p:spPr>
        <p:txBody>
          <a:bodyPr>
            <a:normAutofit/>
          </a:bodyPr>
          <a:lstStyle/>
          <a:p>
            <a:pPr marL="0" indent="0">
              <a:spcAft>
                <a:spcPts val="600"/>
              </a:spcAft>
            </a:pPr>
            <a:r>
              <a:rPr lang="en-US" dirty="0"/>
              <a:t>Develop analytical models to inform complex decisions in public health</a:t>
            </a:r>
          </a:p>
        </p:txBody>
      </p:sp>
      <p:grpSp>
        <p:nvGrpSpPr>
          <p:cNvPr id="4" name="Group 3">
            <a:extLst>
              <a:ext uri="{FF2B5EF4-FFF2-40B4-BE49-F238E27FC236}">
                <a16:creationId xmlns:a16="http://schemas.microsoft.com/office/drawing/2014/main" id="{42B4A341-2697-49B3-9870-DF00C9730CDA}"/>
              </a:ext>
            </a:extLst>
          </p:cNvPr>
          <p:cNvGrpSpPr/>
          <p:nvPr/>
        </p:nvGrpSpPr>
        <p:grpSpPr>
          <a:xfrm>
            <a:off x="718068" y="1350394"/>
            <a:ext cx="7707862" cy="2937896"/>
            <a:chOff x="846713" y="1350685"/>
            <a:chExt cx="7707862" cy="2937896"/>
          </a:xfrm>
        </p:grpSpPr>
        <p:sp>
          <p:nvSpPr>
            <p:cNvPr id="5" name="Rectangle 4">
              <a:extLst>
                <a:ext uri="{FF2B5EF4-FFF2-40B4-BE49-F238E27FC236}">
                  <a16:creationId xmlns:a16="http://schemas.microsoft.com/office/drawing/2014/main" id="{66EA3E15-B1D5-7E24-05AC-33E967107CF5}"/>
                </a:ext>
              </a:extLst>
            </p:cNvPr>
            <p:cNvSpPr/>
            <p:nvPr/>
          </p:nvSpPr>
          <p:spPr>
            <a:xfrm>
              <a:off x="1077421" y="1350685"/>
              <a:ext cx="7246447" cy="741627"/>
            </a:xfrm>
            <a:prstGeom prst="rect">
              <a:avLst/>
            </a:prstGeom>
            <a:solidFill>
              <a:srgbClr val="96B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endParaRPr lang="en-US" b="1" dirty="0">
                <a:solidFill>
                  <a:schemeClr val="tx1"/>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EF7CFFC4-294E-3398-B8B6-4E522EE1AE0C}"/>
                </a:ext>
              </a:extLst>
            </p:cNvPr>
            <p:cNvSpPr txBox="1"/>
            <p:nvPr/>
          </p:nvSpPr>
          <p:spPr>
            <a:xfrm>
              <a:off x="2424805" y="1546034"/>
              <a:ext cx="5372878" cy="369332"/>
            </a:xfrm>
            <a:prstGeom prst="rect">
              <a:avLst/>
            </a:prstGeom>
            <a:noFill/>
          </p:spPr>
          <p:txBody>
            <a:bodyPr wrap="square">
              <a:spAutoFit/>
            </a:bodyPr>
            <a:lstStyle/>
            <a:p>
              <a:pPr lvl="0" algn="ctr"/>
              <a:r>
                <a:rPr lang="en-US" b="1" dirty="0">
                  <a:solidFill>
                    <a:schemeClr val="tx1"/>
                  </a:solidFill>
                  <a:latin typeface="Arial" panose="020B0604020202020204" pitchFamily="34" charset="0"/>
                  <a:cs typeface="Arial" panose="020B0604020202020204" pitchFamily="34" charset="0"/>
                </a:rPr>
                <a:t>Interpretable models</a:t>
              </a:r>
              <a:r>
                <a:rPr lang="en-US" b="1" dirty="0">
                  <a:latin typeface="Arial" panose="020B0604020202020204" pitchFamily="34" charset="0"/>
                  <a:cs typeface="Arial" panose="020B0604020202020204" pitchFamily="34" charset="0"/>
                </a:rPr>
                <a:t> for vaccine allocation</a:t>
              </a:r>
              <a:endParaRPr lang="en-US" b="1" dirty="0">
                <a:solidFill>
                  <a:schemeClr val="tx1"/>
                </a:solidFill>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76DF130B-D9C6-BF1D-2202-163CF171064F}"/>
                </a:ext>
              </a:extLst>
            </p:cNvPr>
            <p:cNvSpPr/>
            <p:nvPr/>
          </p:nvSpPr>
          <p:spPr>
            <a:xfrm>
              <a:off x="1077421" y="2093023"/>
              <a:ext cx="7246447" cy="2062103"/>
            </a:xfrm>
            <a:prstGeom prst="rect">
              <a:avLst/>
            </a:prstGeom>
            <a:solidFill>
              <a:schemeClr val="accent5">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2">
                <a:spcAft>
                  <a:spcPts val="600"/>
                </a:spcAft>
              </a:pPr>
              <a:endParaRPr lang="en-US" dirty="0">
                <a:solidFill>
                  <a:schemeClr val="tx1"/>
                </a:solidFill>
                <a:latin typeface="Arial" panose="020B0604020202020204" pitchFamily="34" charset="0"/>
                <a:cs typeface="Arial" panose="020B0604020202020204" pitchFamily="34" charset="0"/>
              </a:endParaRPr>
            </a:p>
            <a:p>
              <a:pPr algn="ctr"/>
              <a:endParaRPr lang="en-US" dirty="0">
                <a:highlight>
                  <a:srgbClr val="DBDCDD"/>
                </a:highlight>
              </a:endParaRPr>
            </a:p>
          </p:txBody>
        </p:sp>
        <p:sp>
          <p:nvSpPr>
            <p:cNvPr id="12" name="TextBox 11">
              <a:extLst>
                <a:ext uri="{FF2B5EF4-FFF2-40B4-BE49-F238E27FC236}">
                  <a16:creationId xmlns:a16="http://schemas.microsoft.com/office/drawing/2014/main" id="{8D15F064-0F8B-3124-9056-834E326F1846}"/>
                </a:ext>
              </a:extLst>
            </p:cNvPr>
            <p:cNvSpPr txBox="1"/>
            <p:nvPr/>
          </p:nvSpPr>
          <p:spPr>
            <a:xfrm>
              <a:off x="846713" y="2226478"/>
              <a:ext cx="7707862" cy="2062103"/>
            </a:xfrm>
            <a:prstGeom prst="rect">
              <a:avLst/>
            </a:prstGeom>
            <a:noFill/>
          </p:spPr>
          <p:txBody>
            <a:bodyPr wrap="square">
              <a:spAutoFit/>
            </a:bodyPr>
            <a:lstStyle/>
            <a:p>
              <a:pPr marL="1200150" lvl="2" indent="-285750">
                <a:spcAft>
                  <a:spcPts val="600"/>
                </a:spcAft>
                <a:buFont typeface="Arial" panose="020B0604020202020204" pitchFamily="34" charset="0"/>
                <a:buChar char="•"/>
              </a:pPr>
              <a:r>
                <a:rPr lang="en-US" dirty="0">
                  <a:latin typeface="Arial" panose="020B0604020202020204" pitchFamily="34" charset="0"/>
                  <a:cs typeface="Arial" panose="020B0604020202020204" pitchFamily="34" charset="0"/>
                </a:rPr>
                <a:t>Objective depends on decision environment</a:t>
              </a:r>
              <a:endParaRPr lang="en-US" dirty="0">
                <a:solidFill>
                  <a:schemeClr val="tx1"/>
                </a:solidFill>
                <a:latin typeface="Arial" panose="020B0604020202020204" pitchFamily="34" charset="0"/>
                <a:cs typeface="Arial" panose="020B0604020202020204" pitchFamily="34" charset="0"/>
              </a:endParaRPr>
            </a:p>
            <a:p>
              <a:pPr marL="1200150" lvl="2" indent="-285750">
                <a:spcAft>
                  <a:spcPts val="600"/>
                </a:spcAft>
                <a:buFont typeface="Arial" panose="020B0604020202020204" pitchFamily="34" charset="0"/>
                <a:buChar char="•"/>
              </a:pPr>
              <a:r>
                <a:rPr lang="en-US" dirty="0">
                  <a:solidFill>
                    <a:schemeClr val="tx1"/>
                  </a:solidFill>
                  <a:latin typeface="Arial" panose="020B0604020202020204" pitchFamily="34" charset="0"/>
                  <a:cs typeface="Arial" panose="020B0604020202020204" pitchFamily="34" charset="0"/>
                </a:rPr>
                <a:t>Piecewise linear problem with interpretable all-or-nothing optimal allocation</a:t>
              </a:r>
            </a:p>
            <a:p>
              <a:pPr marL="1200150" lvl="2" indent="-285750">
                <a:spcAft>
                  <a:spcPts val="600"/>
                </a:spcAft>
                <a:buFont typeface="Arial" panose="020B0604020202020204" pitchFamily="34" charset="0"/>
                <a:buChar char="•"/>
              </a:pPr>
              <a:r>
                <a:rPr lang="en-US" dirty="0">
                  <a:solidFill>
                    <a:schemeClr val="tx1"/>
                  </a:solidFill>
                  <a:latin typeface="Arial" panose="020B0604020202020204" pitchFamily="34" charset="0"/>
                  <a:cs typeface="Arial" panose="020B0604020202020204" pitchFamily="34" charset="0"/>
                </a:rPr>
                <a:t>Near-optimal </a:t>
              </a:r>
              <a:r>
                <a:rPr lang="en-US" dirty="0">
                  <a:latin typeface="Arial" panose="020B0604020202020204" pitchFamily="34" charset="0"/>
                  <a:cs typeface="Arial" panose="020B0604020202020204" pitchFamily="34" charset="0"/>
                </a:rPr>
                <a:t>solution</a:t>
              </a:r>
            </a:p>
            <a:p>
              <a:pPr marL="1200150" lvl="2" indent="-285750">
                <a:spcAft>
                  <a:spcPts val="600"/>
                </a:spcAft>
                <a:buFont typeface="Arial" panose="020B0604020202020204" pitchFamily="34" charset="0"/>
                <a:buChar char="•"/>
              </a:pPr>
              <a:r>
                <a:rPr lang="en-US" dirty="0">
                  <a:solidFill>
                    <a:schemeClr val="tx1"/>
                  </a:solidFill>
                  <a:latin typeface="Arial" panose="020B0604020202020204" pitchFamily="34" charset="0"/>
                  <a:cs typeface="Arial" panose="020B0604020202020204" pitchFamily="34" charset="0"/>
                </a:rPr>
                <a:t>General theoretical framework</a:t>
              </a:r>
            </a:p>
            <a:p>
              <a:pPr algn="ctr"/>
              <a:endParaRPr lang="en-US" dirty="0">
                <a:highlight>
                  <a:srgbClr val="DBDCDD"/>
                </a:highlight>
              </a:endParaRPr>
            </a:p>
          </p:txBody>
        </p:sp>
        <p:pic>
          <p:nvPicPr>
            <p:cNvPr id="16" name="Graphic 15" descr="Head with gears with solid fill">
              <a:extLst>
                <a:ext uri="{FF2B5EF4-FFF2-40B4-BE49-F238E27FC236}">
                  <a16:creationId xmlns:a16="http://schemas.microsoft.com/office/drawing/2014/main" id="{5E72291D-377E-65C7-D204-9EBAE619042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603607" y="1387782"/>
              <a:ext cx="698466" cy="698466"/>
            </a:xfrm>
            <a:prstGeom prst="rect">
              <a:avLst/>
            </a:prstGeom>
          </p:spPr>
        </p:pic>
      </p:grpSp>
      <p:sp>
        <p:nvSpPr>
          <p:cNvPr id="3" name="TextBox 2">
            <a:extLst>
              <a:ext uri="{FF2B5EF4-FFF2-40B4-BE49-F238E27FC236}">
                <a16:creationId xmlns:a16="http://schemas.microsoft.com/office/drawing/2014/main" id="{E4A86606-5A72-D30D-E222-0AEBFC37F91F}"/>
              </a:ext>
            </a:extLst>
          </p:cNvPr>
          <p:cNvSpPr txBox="1"/>
          <p:nvPr/>
        </p:nvSpPr>
        <p:spPr>
          <a:xfrm>
            <a:off x="2215208" y="4288290"/>
            <a:ext cx="5534781" cy="369332"/>
          </a:xfrm>
          <a:prstGeom prst="rect">
            <a:avLst/>
          </a:prstGeom>
          <a:noFill/>
        </p:spPr>
        <p:txBody>
          <a:bodyPr wrap="square" rtlCol="0">
            <a:spAutoFit/>
          </a:bodyPr>
          <a:lstStyle/>
          <a:p>
            <a:r>
              <a:rPr lang="en-US" dirty="0">
                <a:solidFill>
                  <a:srgbClr val="003BB7"/>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isabelle.rao@utoronto.ca</a:t>
            </a:r>
            <a:r>
              <a:rPr lang="en-US" dirty="0">
                <a:solidFill>
                  <a:srgbClr val="003BB7"/>
                </a:solidFill>
                <a:latin typeface="Arial" panose="020B0604020202020204" pitchFamily="34" charset="0"/>
                <a:cs typeface="Arial" panose="020B0604020202020204" pitchFamily="34" charset="0"/>
              </a:rPr>
              <a:t>   |   </a:t>
            </a:r>
            <a:r>
              <a:rPr lang="en-US" u="sng" dirty="0" err="1">
                <a:solidFill>
                  <a:srgbClr val="003BB7"/>
                </a:solidFill>
                <a:latin typeface="Arial" panose="020B0604020202020204" pitchFamily="34" charset="0"/>
                <a:cs typeface="Arial" panose="020B0604020202020204" pitchFamily="34" charset="0"/>
              </a:rPr>
              <a:t>isabellerao.com</a:t>
            </a:r>
            <a:endParaRPr lang="en-US" u="sng" dirty="0">
              <a:solidFill>
                <a:srgbClr val="003BB7"/>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11672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A29CB-B6D5-F2C9-408F-E13F22492158}"/>
              </a:ext>
            </a:extLst>
          </p:cNvPr>
          <p:cNvSpPr>
            <a:spLocks noGrp="1"/>
          </p:cNvSpPr>
          <p:nvPr>
            <p:ph type="title"/>
          </p:nvPr>
        </p:nvSpPr>
        <p:spPr/>
        <p:txBody>
          <a:bodyPr/>
          <a:lstStyle/>
          <a:p>
            <a:r>
              <a:rPr lang="en-US" dirty="0"/>
              <a:t>Today’s talk</a:t>
            </a:r>
          </a:p>
        </p:txBody>
      </p:sp>
      <p:sp>
        <p:nvSpPr>
          <p:cNvPr id="3" name="Content Placeholder 2">
            <a:extLst>
              <a:ext uri="{FF2B5EF4-FFF2-40B4-BE49-F238E27FC236}">
                <a16:creationId xmlns:a16="http://schemas.microsoft.com/office/drawing/2014/main" id="{40682416-3D48-0F45-3E6A-9FDB37B78833}"/>
              </a:ext>
            </a:extLst>
          </p:cNvPr>
          <p:cNvSpPr>
            <a:spLocks noGrp="1"/>
          </p:cNvSpPr>
          <p:nvPr>
            <p:ph sz="quarter" idx="10"/>
          </p:nvPr>
        </p:nvSpPr>
        <p:spPr/>
        <p:txBody>
          <a:bodyPr>
            <a:normAutofit/>
          </a:bodyPr>
          <a:lstStyle/>
          <a:p>
            <a:pPr lvl="1">
              <a:spcBef>
                <a:spcPts val="432"/>
              </a:spcBef>
              <a:spcAft>
                <a:spcPts val="432"/>
              </a:spcAft>
              <a:buFont typeface="Arial" panose="020B0604020202020204" pitchFamily="34" charset="0"/>
              <a:buChar char="•"/>
            </a:pPr>
            <a:r>
              <a:rPr lang="en-US" dirty="0">
                <a:solidFill>
                  <a:schemeClr val="tx1"/>
                </a:solidFill>
              </a:rPr>
              <a:t>Interpretable approach to allocate limited vaccines</a:t>
            </a:r>
          </a:p>
          <a:p>
            <a:pPr>
              <a:spcBef>
                <a:spcPts val="432"/>
              </a:spcBef>
              <a:spcAft>
                <a:spcPts val="432"/>
              </a:spcAft>
              <a:buFont typeface="Arial" panose="020B0604020202020204" pitchFamily="34" charset="0"/>
              <a:buChar char="•"/>
            </a:pPr>
            <a:endParaRPr lang="en-US" sz="2000" dirty="0"/>
          </a:p>
          <a:p>
            <a:pPr>
              <a:spcBef>
                <a:spcPts val="432"/>
              </a:spcBef>
              <a:spcAft>
                <a:spcPts val="432"/>
              </a:spcAft>
              <a:buFont typeface="Arial" panose="020B0604020202020204" pitchFamily="34" charset="0"/>
              <a:buChar char="•"/>
            </a:pPr>
            <a:endParaRPr lang="en-US" sz="2800" dirty="0"/>
          </a:p>
          <a:p>
            <a:pPr>
              <a:spcBef>
                <a:spcPts val="432"/>
              </a:spcBef>
              <a:spcAft>
                <a:spcPts val="432"/>
              </a:spcAft>
              <a:buFont typeface="Arial" panose="020B0604020202020204" pitchFamily="34" charset="0"/>
              <a:buChar char="•"/>
            </a:pPr>
            <a:endParaRPr lang="en-US" sz="2400" dirty="0"/>
          </a:p>
          <a:p>
            <a:pPr marL="0" indent="0">
              <a:spcBef>
                <a:spcPts val="432"/>
              </a:spcBef>
              <a:spcAft>
                <a:spcPts val="432"/>
              </a:spcAft>
            </a:pPr>
            <a:endParaRPr lang="en-US" dirty="0"/>
          </a:p>
          <a:p>
            <a:pPr>
              <a:spcBef>
                <a:spcPts val="432"/>
              </a:spcBef>
              <a:spcAft>
                <a:spcPts val="432"/>
              </a:spcAft>
              <a:buFont typeface="Arial" panose="020B0604020202020204" pitchFamily="34" charset="0"/>
              <a:buChar char="•"/>
            </a:pPr>
            <a:endParaRPr lang="en-US" dirty="0"/>
          </a:p>
        </p:txBody>
      </p:sp>
      <p:sp>
        <p:nvSpPr>
          <p:cNvPr id="8" name="TextBox 7">
            <a:extLst>
              <a:ext uri="{FF2B5EF4-FFF2-40B4-BE49-F238E27FC236}">
                <a16:creationId xmlns:a16="http://schemas.microsoft.com/office/drawing/2014/main" id="{600E9051-DEA5-163F-F720-5C6A4367A2D4}"/>
              </a:ext>
            </a:extLst>
          </p:cNvPr>
          <p:cNvSpPr txBox="1"/>
          <p:nvPr/>
        </p:nvSpPr>
        <p:spPr>
          <a:xfrm>
            <a:off x="1407799" y="1393672"/>
            <a:ext cx="6328401" cy="1400383"/>
          </a:xfrm>
          <a:prstGeom prst="rect">
            <a:avLst/>
          </a:prstGeom>
          <a:solidFill>
            <a:srgbClr val="DBDCDD"/>
          </a:solidFill>
        </p:spPr>
        <p:txBody>
          <a:bodyPr wrap="square">
            <a:spAutoFit/>
          </a:bodyPr>
          <a:lstStyle/>
          <a:p>
            <a:pPr>
              <a:spcAft>
                <a:spcPts val="600"/>
              </a:spcAft>
            </a:pPr>
            <a:r>
              <a:rPr lang="en-US" sz="1600" dirty="0">
                <a:solidFill>
                  <a:schemeClr val="tx1"/>
                </a:solidFill>
                <a:latin typeface="Arial" panose="020B0604020202020204" pitchFamily="34" charset="0"/>
                <a:cs typeface="Arial" panose="020B0604020202020204" pitchFamily="34" charset="0"/>
              </a:rPr>
              <a:t>Optimal allocation of limited vaccine to control an infectious disease</a:t>
            </a:r>
            <a:r>
              <a:rPr lang="en-US" sz="1600" dirty="0">
                <a:latin typeface="Arial" panose="020B0604020202020204" pitchFamily="34" charset="0"/>
                <a:cs typeface="Arial" panose="020B0604020202020204" pitchFamily="34" charset="0"/>
              </a:rPr>
              <a:t>.</a:t>
            </a:r>
            <a:r>
              <a:rPr lang="en-US" sz="1600" dirty="0">
                <a:solidFill>
                  <a:schemeClr val="tx1"/>
                </a:solidFill>
                <a:latin typeface="Arial" panose="020B0604020202020204" pitchFamily="34" charset="0"/>
                <a:cs typeface="Arial" panose="020B0604020202020204" pitchFamily="34" charset="0"/>
              </a:rPr>
              <a:t> </a:t>
            </a:r>
            <a:r>
              <a:rPr lang="en-US" sz="1600" i="1" dirty="0">
                <a:solidFill>
                  <a:schemeClr val="tx1"/>
                </a:solidFill>
                <a:latin typeface="Arial" panose="020B0604020202020204" pitchFamily="34" charset="0"/>
                <a:cs typeface="Arial" panose="020B0604020202020204" pitchFamily="34" charset="0"/>
              </a:rPr>
              <a:t>Mathematical Biosciences</a:t>
            </a:r>
            <a:r>
              <a:rPr lang="en-US" sz="1600" dirty="0">
                <a:solidFill>
                  <a:schemeClr val="tx1"/>
                </a:solidFill>
                <a:latin typeface="Arial" panose="020B0604020202020204" pitchFamily="34" charset="0"/>
                <a:cs typeface="Arial" panose="020B0604020202020204" pitchFamily="34" charset="0"/>
              </a:rPr>
              <a:t>, 2021</a:t>
            </a:r>
            <a:endParaRPr lang="en-US" sz="800" dirty="0">
              <a:solidFill>
                <a:schemeClr val="tx1"/>
              </a:solidFill>
              <a:latin typeface="Arial" panose="020B0604020202020204" pitchFamily="34" charset="0"/>
              <a:cs typeface="Arial" panose="020B0604020202020204" pitchFamily="34" charset="0"/>
            </a:endParaRPr>
          </a:p>
          <a:p>
            <a:pPr>
              <a:spcAft>
                <a:spcPts val="600"/>
              </a:spcAft>
            </a:pPr>
            <a:r>
              <a:rPr lang="en-US" sz="1600" dirty="0">
                <a:solidFill>
                  <a:schemeClr val="tx1"/>
                </a:solidFill>
                <a:latin typeface="Arial" panose="020B0604020202020204" pitchFamily="34" charset="0"/>
                <a:cs typeface="Arial" panose="020B0604020202020204" pitchFamily="34" charset="0"/>
              </a:rPr>
              <a:t>Vaccination for communicable endemic diseases: optimal allocation of initial and booster vaccine doses, </a:t>
            </a:r>
            <a:r>
              <a:rPr lang="en-US" sz="1600" i="1" dirty="0">
                <a:latin typeface="Arial" panose="020B0604020202020204" pitchFamily="34" charset="0"/>
                <a:cs typeface="Arial" panose="020B0604020202020204" pitchFamily="34" charset="0"/>
              </a:rPr>
              <a:t>Journal of Mathematical Biology</a:t>
            </a:r>
            <a:r>
              <a:rPr lang="en-US" sz="1600" dirty="0">
                <a:latin typeface="Arial" panose="020B0604020202020204" pitchFamily="34" charset="0"/>
                <a:cs typeface="Arial" panose="020B0604020202020204" pitchFamily="34" charset="0"/>
              </a:rPr>
              <a:t>, 2024</a:t>
            </a:r>
            <a:endParaRPr lang="en-US" sz="16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441039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a:extLst>
              <a:ext uri="{FF2B5EF4-FFF2-40B4-BE49-F238E27FC236}">
                <a16:creationId xmlns:a16="http://schemas.microsoft.com/office/drawing/2014/main" id="{3DF6CEFB-3540-36C0-8ADA-2405806A3EBD}"/>
              </a:ext>
            </a:extLst>
          </p:cNvPr>
          <p:cNvSpPr>
            <a:spLocks noGrp="1"/>
          </p:cNvSpPr>
          <p:nvPr>
            <p:ph type="title"/>
          </p:nvPr>
        </p:nvSpPr>
        <p:spPr>
          <a:xfrm>
            <a:off x="1247775" y="1538288"/>
            <a:ext cx="3309938" cy="927100"/>
          </a:xfrm>
        </p:spPr>
        <p:txBody>
          <a:bodyPr/>
          <a:lstStyle/>
          <a:p>
            <a:pPr eaLnBrk="1" hangingPunct="1"/>
            <a:r>
              <a:rPr lang="en-US" altLang="en-US" dirty="0">
                <a:latin typeface="Arial" panose="020B0604020202020204" pitchFamily="34" charset="0"/>
                <a:ea typeface="ＭＳ Ｐゴシック" panose="020B0600070205080204" pitchFamily="34" charset="-128"/>
              </a:rPr>
              <a:t>Appendix</a:t>
            </a:r>
          </a:p>
        </p:txBody>
      </p:sp>
      <p:sp>
        <p:nvSpPr>
          <p:cNvPr id="3" name="Text Placeholder 2">
            <a:extLst>
              <a:ext uri="{FF2B5EF4-FFF2-40B4-BE49-F238E27FC236}">
                <a16:creationId xmlns:a16="http://schemas.microsoft.com/office/drawing/2014/main" id="{AB4A9240-DA3D-41B0-2180-F9B767DFB165}"/>
              </a:ext>
            </a:extLst>
          </p:cNvPr>
          <p:cNvSpPr>
            <a:spLocks noGrp="1"/>
          </p:cNvSpPr>
          <p:nvPr>
            <p:ph type="body" sz="half" idx="2"/>
          </p:nvPr>
        </p:nvSpPr>
        <p:spPr>
          <a:xfrm>
            <a:off x="1247775" y="2571750"/>
            <a:ext cx="3268663" cy="933450"/>
          </a:xfrm>
        </p:spPr>
        <p:txBody>
          <a:bodyPr>
            <a:normAutofit/>
          </a:bodyPr>
          <a:lstStyle/>
          <a:p>
            <a:pPr eaLnBrk="1" fontAlgn="auto" hangingPunct="1">
              <a:spcAft>
                <a:spcPts val="0"/>
              </a:spcAft>
              <a:buFont typeface="Wingdings" charset="0"/>
              <a:buNone/>
              <a:defRPr/>
            </a:pPr>
            <a:endParaRPr lang="en-US" dirty="0">
              <a:ea typeface="+mn-ea"/>
              <a:cs typeface="+mn-cs"/>
            </a:endParaRPr>
          </a:p>
        </p:txBody>
      </p:sp>
      <p:sp>
        <p:nvSpPr>
          <p:cNvPr id="4" name="Picture Placeholder 3">
            <a:extLst>
              <a:ext uri="{FF2B5EF4-FFF2-40B4-BE49-F238E27FC236}">
                <a16:creationId xmlns:a16="http://schemas.microsoft.com/office/drawing/2014/main" id="{BBFB0BAB-B970-0CA7-E65C-4E729EF3BAA5}"/>
              </a:ext>
            </a:extLst>
          </p:cNvPr>
          <p:cNvSpPr>
            <a:spLocks noGrp="1"/>
          </p:cNvSpPr>
          <p:nvPr>
            <p:ph type="pic" sz="quarter" idx="13"/>
          </p:nvPr>
        </p:nvSpPr>
        <p:spPr bwMode="auto">
          <a:xfrm>
            <a:off x="4665663" y="1535113"/>
            <a:ext cx="1951037" cy="1951037"/>
          </a:xfrm>
          <a:blipFill dpi="0">
            <a:srcRect/>
          </a:blipFill>
          <a:ln>
            <a:solidFill>
              <a:schemeClr val="bg1"/>
            </a:solidFill>
            <a:miter lim="800000"/>
            <a:headEnd/>
            <a:tailEnd/>
          </a:ln>
          <a:effectLst>
            <a:outerShdw blurRad="50800" dist="25401" dir="2700000" algn="tl" rotWithShape="0">
              <a:srgbClr val="000000">
                <a:alpha val="35999"/>
              </a:srgbClr>
            </a:outerShdw>
          </a:effectLst>
        </p:spPr>
        <p:txBody>
          <a:bodyPr/>
          <a:lstStyle/>
          <a:p>
            <a:endParaRPr lang="en-US"/>
          </a:p>
        </p:txBody>
      </p:sp>
    </p:spTree>
    <p:extLst>
      <p:ext uri="{BB962C8B-B14F-4D97-AF65-F5344CB8AC3E}">
        <p14:creationId xmlns:p14="http://schemas.microsoft.com/office/powerpoint/2010/main" val="10710746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F3CDE3-F2E3-3F1F-A286-D8CF41BF9036}"/>
              </a:ext>
            </a:extLst>
          </p:cNvPr>
          <p:cNvSpPr>
            <a:spLocks noGrp="1"/>
          </p:cNvSpPr>
          <p:nvPr>
            <p:ph type="title"/>
          </p:nvPr>
        </p:nvSpPr>
        <p:spPr/>
        <p:txBody>
          <a:bodyPr/>
          <a:lstStyle/>
          <a:p>
            <a:r>
              <a:rPr lang="en-US" dirty="0"/>
              <a:t>My research</a:t>
            </a:r>
          </a:p>
        </p:txBody>
      </p:sp>
      <p:pic>
        <p:nvPicPr>
          <p:cNvPr id="3" name="Picture 2">
            <a:extLst>
              <a:ext uri="{FF2B5EF4-FFF2-40B4-BE49-F238E27FC236}">
                <a16:creationId xmlns:a16="http://schemas.microsoft.com/office/drawing/2014/main" id="{12378A05-044D-27D5-08AA-A3DE00891D29}"/>
              </a:ext>
            </a:extLst>
          </p:cNvPr>
          <p:cNvPicPr>
            <a:picLocks noChangeAspect="1"/>
          </p:cNvPicPr>
          <p:nvPr/>
        </p:nvPicPr>
        <p:blipFill rotWithShape="1">
          <a:blip r:embed="rId3"/>
          <a:srcRect t="15656"/>
          <a:stretch/>
        </p:blipFill>
        <p:spPr>
          <a:xfrm>
            <a:off x="2846502" y="1075706"/>
            <a:ext cx="3450996" cy="55376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6" name="Picture 25">
            <a:extLst>
              <a:ext uri="{FF2B5EF4-FFF2-40B4-BE49-F238E27FC236}">
                <a16:creationId xmlns:a16="http://schemas.microsoft.com/office/drawing/2014/main" id="{6BEBD445-EBC0-E7AE-6011-B2E66E0E3C2B}"/>
              </a:ext>
            </a:extLst>
          </p:cNvPr>
          <p:cNvPicPr>
            <a:picLocks noChangeAspect="1"/>
          </p:cNvPicPr>
          <p:nvPr/>
        </p:nvPicPr>
        <p:blipFill rotWithShape="1">
          <a:blip r:embed="rId4"/>
          <a:srcRect t="3349" b="-6921"/>
          <a:stretch/>
        </p:blipFill>
        <p:spPr>
          <a:xfrm>
            <a:off x="2758646" y="2586692"/>
            <a:ext cx="3626710" cy="55012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0" name="Picture 29">
            <a:extLst>
              <a:ext uri="{FF2B5EF4-FFF2-40B4-BE49-F238E27FC236}">
                <a16:creationId xmlns:a16="http://schemas.microsoft.com/office/drawing/2014/main" id="{B6960775-3ADB-1B0B-B9E8-B875E5EFF76C}"/>
              </a:ext>
            </a:extLst>
          </p:cNvPr>
          <p:cNvPicPr>
            <a:picLocks noChangeAspect="1"/>
          </p:cNvPicPr>
          <p:nvPr/>
        </p:nvPicPr>
        <p:blipFill>
          <a:blip r:embed="rId5"/>
          <a:stretch>
            <a:fillRect/>
          </a:stretch>
        </p:blipFill>
        <p:spPr>
          <a:xfrm>
            <a:off x="1955559" y="4137889"/>
            <a:ext cx="5232885" cy="55012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1" name="Picture 30">
            <a:extLst>
              <a:ext uri="{FF2B5EF4-FFF2-40B4-BE49-F238E27FC236}">
                <a16:creationId xmlns:a16="http://schemas.microsoft.com/office/drawing/2014/main" id="{878F6819-D93D-FC87-B081-2E64C3B38EC3}"/>
              </a:ext>
            </a:extLst>
          </p:cNvPr>
          <p:cNvPicPr>
            <a:picLocks noChangeAspect="1"/>
          </p:cNvPicPr>
          <p:nvPr/>
        </p:nvPicPr>
        <p:blipFill>
          <a:blip r:embed="rId6"/>
          <a:stretch>
            <a:fillRect/>
          </a:stretch>
        </p:blipFill>
        <p:spPr>
          <a:xfrm>
            <a:off x="3078796" y="3340811"/>
            <a:ext cx="2986408" cy="59308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4" name="Picture 33">
            <a:extLst>
              <a:ext uri="{FF2B5EF4-FFF2-40B4-BE49-F238E27FC236}">
                <a16:creationId xmlns:a16="http://schemas.microsoft.com/office/drawing/2014/main" id="{9386EF7B-4CA3-1BCB-95F8-7ECADE2623E7}"/>
              </a:ext>
            </a:extLst>
          </p:cNvPr>
          <p:cNvPicPr>
            <a:picLocks noChangeAspect="1"/>
          </p:cNvPicPr>
          <p:nvPr/>
        </p:nvPicPr>
        <p:blipFill rotWithShape="1">
          <a:blip r:embed="rId7"/>
          <a:srcRect t="14278" b="13824"/>
          <a:stretch/>
        </p:blipFill>
        <p:spPr>
          <a:xfrm>
            <a:off x="2146606" y="1833467"/>
            <a:ext cx="4850788" cy="54923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0561327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C18B140B-8DE9-43C9-B25C-884BB9449508}"/>
              </a:ext>
            </a:extLst>
          </p:cNvPr>
          <p:cNvSpPr>
            <a:spLocks noGrp="1"/>
          </p:cNvSpPr>
          <p:nvPr>
            <p:ph type="title"/>
          </p:nvPr>
        </p:nvSpPr>
        <p:spPr>
          <a:xfrm>
            <a:off x="948776" y="359541"/>
            <a:ext cx="7707862" cy="488024"/>
          </a:xfrm>
        </p:spPr>
        <p:txBody>
          <a:bodyPr/>
          <a:lstStyle/>
          <a:p>
            <a:r>
              <a:rPr lang="en-US" dirty="0"/>
              <a:t>Complexities of vaccine allocation problem</a:t>
            </a:r>
          </a:p>
        </p:txBody>
      </p:sp>
      <p:sp>
        <p:nvSpPr>
          <p:cNvPr id="10" name="Content Placeholder 2">
            <a:extLst>
              <a:ext uri="{FF2B5EF4-FFF2-40B4-BE49-F238E27FC236}">
                <a16:creationId xmlns:a16="http://schemas.microsoft.com/office/drawing/2014/main" id="{76E5AC55-A4F1-064A-9E82-3DA1B06F6F83}"/>
              </a:ext>
            </a:extLst>
          </p:cNvPr>
          <p:cNvSpPr txBox="1">
            <a:spLocks/>
          </p:cNvSpPr>
          <p:nvPr/>
        </p:nvSpPr>
        <p:spPr>
          <a:xfrm>
            <a:off x="5714336" y="1557431"/>
            <a:ext cx="3310217" cy="2826638"/>
          </a:xfrm>
          <a:prstGeom prst="rect">
            <a:avLst/>
          </a:prstGeom>
        </p:spPr>
        <p:txBody>
          <a:bodyPr vert="horz" lIns="0" tIns="45720" rIns="0" bIns="45720" rtlCol="0">
            <a:normAutofit/>
          </a:bodyPr>
          <a:lstStyle>
            <a:lvl1pPr marL="342900" indent="-342900" algn="l" defTabSz="457200" rtl="0" eaLnBrk="1" fontAlgn="base" hangingPunct="1">
              <a:spcBef>
                <a:spcPct val="20000"/>
              </a:spcBef>
              <a:spcAft>
                <a:spcPct val="0"/>
              </a:spcAft>
              <a:buClr>
                <a:schemeClr val="bg2"/>
              </a:buClr>
              <a:buFont typeface="Wingdings" pitchFamily="2" charset="2"/>
              <a:defRPr kern="1200" spc="20">
                <a:solidFill>
                  <a:schemeClr val="tx1"/>
                </a:solidFill>
                <a:latin typeface="Arial"/>
                <a:ea typeface="ＭＳ Ｐゴシック" charset="0"/>
                <a:cs typeface="ＭＳ Ｐゴシック" charset="0"/>
              </a:defRPr>
            </a:lvl1pPr>
            <a:lvl2pPr marL="288925" indent="-288925" algn="l" defTabSz="457200" rtl="0" eaLnBrk="1" fontAlgn="base" hangingPunct="1">
              <a:spcBef>
                <a:spcPct val="20000"/>
              </a:spcBef>
              <a:spcAft>
                <a:spcPct val="0"/>
              </a:spcAft>
              <a:buClr>
                <a:schemeClr val="bg2"/>
              </a:buClr>
              <a:buFont typeface="Wingdings" pitchFamily="2" charset="2"/>
              <a:buChar char="§"/>
              <a:defRPr kern="1200">
                <a:solidFill>
                  <a:srgbClr val="595959"/>
                </a:solidFill>
                <a:latin typeface="Arial"/>
                <a:ea typeface="ＭＳ Ｐゴシック" charset="0"/>
                <a:cs typeface="+mn-cs"/>
              </a:defRPr>
            </a:lvl2pPr>
            <a:lvl3pPr marL="569913" indent="-225425" algn="l" defTabSz="457200" rtl="0" eaLnBrk="1" fontAlgn="base" hangingPunct="1">
              <a:spcBef>
                <a:spcPct val="20000"/>
              </a:spcBef>
              <a:spcAft>
                <a:spcPct val="0"/>
              </a:spcAft>
              <a:buClr>
                <a:schemeClr val="bg2"/>
              </a:buClr>
              <a:buSzPct val="102000"/>
              <a:buFont typeface="Source Sans Pro" panose="020F0502020204030204" pitchFamily="34" charset="0"/>
              <a:buChar char="›"/>
              <a:defRPr kern="1200">
                <a:solidFill>
                  <a:srgbClr val="595959"/>
                </a:solidFill>
                <a:latin typeface="Arial"/>
                <a:ea typeface="ＭＳ Ｐゴシック" charset="0"/>
                <a:cs typeface="+mn-cs"/>
              </a:defRPr>
            </a:lvl3pPr>
            <a:lvl4pPr marL="914400" indent="-227013" algn="l" defTabSz="457200" rtl="0" eaLnBrk="1" fontAlgn="base" hangingPunct="1">
              <a:spcBef>
                <a:spcPct val="20000"/>
              </a:spcBef>
              <a:spcAft>
                <a:spcPct val="0"/>
              </a:spcAft>
              <a:buClr>
                <a:schemeClr val="bg2"/>
              </a:buClr>
              <a:buFont typeface="Arial" panose="020B0604020202020204" pitchFamily="34" charset="0"/>
              <a:buChar char="•"/>
              <a:defRPr kern="1200">
                <a:solidFill>
                  <a:srgbClr val="595959"/>
                </a:solidFill>
                <a:latin typeface="Arial"/>
                <a:ea typeface="ＭＳ Ｐゴシック" charset="0"/>
                <a:cs typeface="+mn-cs"/>
              </a:defRPr>
            </a:lvl4pPr>
            <a:lvl5pPr marL="1258888" indent="-227013" algn="l" defTabSz="457200" rtl="0" eaLnBrk="1" fontAlgn="base" hangingPunct="1">
              <a:spcBef>
                <a:spcPct val="20000"/>
              </a:spcBef>
              <a:spcAft>
                <a:spcPct val="0"/>
              </a:spcAft>
              <a:buClr>
                <a:schemeClr val="bg2"/>
              </a:buClr>
              <a:buFont typeface="Source Sans Pro" panose="020F0502020204030204" pitchFamily="34" charset="0"/>
              <a:buChar char="–"/>
              <a:defRPr kern="1200">
                <a:solidFill>
                  <a:srgbClr val="595959"/>
                </a:solidFill>
                <a:latin typeface="Arial"/>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92608" indent="-292608">
              <a:spcAft>
                <a:spcPts val="450"/>
              </a:spcAft>
              <a:buClr>
                <a:srgbClr val="25355A"/>
              </a:buClr>
              <a:buFont typeface="Arial" panose="020B0604020202020204" pitchFamily="34" charset="0"/>
              <a:buChar char="•"/>
            </a:pPr>
            <a:r>
              <a:rPr lang="en-US" sz="1600" dirty="0"/>
              <a:t>Epidemics are dynamic</a:t>
            </a:r>
          </a:p>
          <a:p>
            <a:pPr marL="292608" indent="-292608">
              <a:spcAft>
                <a:spcPts val="450"/>
              </a:spcAft>
              <a:buClr>
                <a:srgbClr val="25355A"/>
              </a:buClr>
              <a:buFont typeface="Arial" panose="020B0604020202020204" pitchFamily="34" charset="0"/>
              <a:buChar char="•"/>
            </a:pPr>
            <a:r>
              <a:rPr lang="en-US" sz="1600" dirty="0"/>
              <a:t>Epidemics are stochastic</a:t>
            </a:r>
          </a:p>
          <a:p>
            <a:pPr marL="292608" indent="-292608">
              <a:spcAft>
                <a:spcPts val="450"/>
              </a:spcAft>
              <a:buClr>
                <a:srgbClr val="25355A"/>
              </a:buClr>
              <a:buFont typeface="Arial" panose="020B0604020202020204" pitchFamily="34" charset="0"/>
              <a:buChar char="•"/>
            </a:pPr>
            <a:r>
              <a:rPr lang="en-US" sz="1600" dirty="0"/>
              <a:t>Epidemics grow nonlinearly</a:t>
            </a:r>
          </a:p>
          <a:p>
            <a:pPr marL="292608" indent="-292608">
              <a:spcAft>
                <a:spcPts val="450"/>
              </a:spcAft>
              <a:buClr>
                <a:srgbClr val="25355A"/>
              </a:buClr>
              <a:buFont typeface="Arial" panose="020B0604020202020204" pitchFamily="34" charset="0"/>
              <a:buChar char="•"/>
            </a:pPr>
            <a:r>
              <a:rPr lang="en-US" sz="1600" dirty="0"/>
              <a:t>Limited vaccine supply</a:t>
            </a:r>
          </a:p>
          <a:p>
            <a:pPr marL="292608" indent="-292608">
              <a:spcAft>
                <a:spcPts val="450"/>
              </a:spcAft>
              <a:buClr>
                <a:srgbClr val="25355A"/>
              </a:buClr>
              <a:buFont typeface="Arial" panose="020B0604020202020204" pitchFamily="34" charset="0"/>
              <a:buChar char="•"/>
            </a:pPr>
            <a:r>
              <a:rPr lang="en-US" sz="1600" dirty="0"/>
              <a:t>Vaccination not instantaneous</a:t>
            </a:r>
          </a:p>
          <a:p>
            <a:pPr marL="292608" indent="-292608">
              <a:spcAft>
                <a:spcPts val="450"/>
              </a:spcAft>
              <a:buClr>
                <a:srgbClr val="25355A"/>
              </a:buClr>
              <a:buFont typeface="Arial" panose="020B0604020202020204" pitchFamily="34" charset="0"/>
              <a:buChar char="•"/>
            </a:pPr>
            <a:r>
              <a:rPr lang="en-US" sz="1600" dirty="0"/>
              <a:t>Limited vaccine demand</a:t>
            </a:r>
          </a:p>
          <a:p>
            <a:pPr marL="292608" indent="-292608">
              <a:spcAft>
                <a:spcPts val="450"/>
              </a:spcAft>
              <a:buClr>
                <a:srgbClr val="25355A"/>
              </a:buClr>
              <a:buFont typeface="Arial" panose="020B0604020202020204" pitchFamily="34" charset="0"/>
              <a:buChar char="•"/>
            </a:pPr>
            <a:endParaRPr lang="en-US" sz="1600" dirty="0"/>
          </a:p>
        </p:txBody>
      </p:sp>
      <p:pic>
        <p:nvPicPr>
          <p:cNvPr id="7" name="Picture 6">
            <a:extLst>
              <a:ext uri="{FF2B5EF4-FFF2-40B4-BE49-F238E27FC236}">
                <a16:creationId xmlns:a16="http://schemas.microsoft.com/office/drawing/2014/main" id="{FE17CDDA-0917-7A91-ED28-2B7679A8C642}"/>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5900"/>
                    </a14:imgEffect>
                    <a14:imgEffect>
                      <a14:saturation sat="66000"/>
                    </a14:imgEffect>
                  </a14:imgLayer>
                </a14:imgProps>
              </a:ext>
            </a:extLst>
          </a:blip>
          <a:stretch>
            <a:fillRect/>
          </a:stretch>
        </p:blipFill>
        <p:spPr>
          <a:xfrm>
            <a:off x="948776" y="1299475"/>
            <a:ext cx="4516953" cy="2544550"/>
          </a:xfrm>
          <a:prstGeom prst="rect">
            <a:avLst/>
          </a:prstGeom>
        </p:spPr>
      </p:pic>
    </p:spTree>
    <p:extLst>
      <p:ext uri="{BB962C8B-B14F-4D97-AF65-F5344CB8AC3E}">
        <p14:creationId xmlns:p14="http://schemas.microsoft.com/office/powerpoint/2010/main" val="429247966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EBD2E-C3C2-53A4-1140-B29A207DEEAA}"/>
              </a:ext>
            </a:extLst>
          </p:cNvPr>
          <p:cNvSpPr>
            <a:spLocks noGrp="1"/>
          </p:cNvSpPr>
          <p:nvPr>
            <p:ph type="title"/>
          </p:nvPr>
        </p:nvSpPr>
        <p:spPr/>
        <p:txBody>
          <a:bodyPr/>
          <a:lstStyle/>
          <a:p>
            <a:r>
              <a:rPr lang="en-US" dirty="0"/>
              <a:t>Extensions to the model</a:t>
            </a:r>
          </a:p>
        </p:txBody>
      </p:sp>
      <p:sp>
        <p:nvSpPr>
          <p:cNvPr id="3" name="Content Placeholder 2">
            <a:extLst>
              <a:ext uri="{FF2B5EF4-FFF2-40B4-BE49-F238E27FC236}">
                <a16:creationId xmlns:a16="http://schemas.microsoft.com/office/drawing/2014/main" id="{6CD16652-85D9-31A7-AA93-041A7DF907CC}"/>
              </a:ext>
            </a:extLst>
          </p:cNvPr>
          <p:cNvSpPr>
            <a:spLocks noGrp="1"/>
          </p:cNvSpPr>
          <p:nvPr>
            <p:ph sz="quarter" idx="10"/>
          </p:nvPr>
        </p:nvSpPr>
        <p:spPr>
          <a:xfrm>
            <a:off x="949327" y="908685"/>
            <a:ext cx="7707311" cy="3759042"/>
          </a:xfrm>
        </p:spPr>
        <p:txBody>
          <a:bodyPr/>
          <a:lstStyle/>
          <a:p>
            <a:pPr>
              <a:buClr>
                <a:srgbClr val="25355A"/>
              </a:buClr>
              <a:buFont typeface="Arial" panose="020B0604020202020204" pitchFamily="34" charset="0"/>
              <a:buChar char="•"/>
            </a:pPr>
            <a:r>
              <a:rPr lang="en-US" dirty="0"/>
              <a:t>Birth and natural deaths:  </a:t>
            </a:r>
          </a:p>
          <a:p>
            <a:pPr marL="0" indent="0">
              <a:buClr>
                <a:srgbClr val="25355A"/>
              </a:buClr>
            </a:pPr>
            <a:endParaRPr lang="en-US" dirty="0"/>
          </a:p>
          <a:p>
            <a:pPr marL="0" indent="0">
              <a:buClr>
                <a:srgbClr val="25355A"/>
              </a:buClr>
            </a:pPr>
            <a:endParaRPr lang="en-US" dirty="0"/>
          </a:p>
          <a:p>
            <a:pPr marL="0" indent="0">
              <a:buClr>
                <a:srgbClr val="25355A"/>
              </a:buClr>
            </a:pPr>
            <a:endParaRPr lang="en-US" dirty="0"/>
          </a:p>
          <a:p>
            <a:pPr marL="0" indent="0">
              <a:buClr>
                <a:srgbClr val="25355A"/>
              </a:buClr>
            </a:pPr>
            <a:endParaRPr lang="en-US" sz="1100" dirty="0"/>
          </a:p>
          <a:p>
            <a:pPr>
              <a:spcAft>
                <a:spcPts val="600"/>
              </a:spcAft>
              <a:buClr>
                <a:srgbClr val="25355A"/>
              </a:buClr>
              <a:buFont typeface="Arial" panose="020B0604020202020204" pitchFamily="34" charset="0"/>
              <a:buChar char="•"/>
            </a:pPr>
            <a:r>
              <a:rPr lang="en-US" dirty="0"/>
              <a:t>Equity constraints: </a:t>
            </a:r>
          </a:p>
          <a:p>
            <a:pPr>
              <a:spcAft>
                <a:spcPts val="600"/>
              </a:spcAft>
              <a:buClr>
                <a:srgbClr val="25355A"/>
              </a:buClr>
              <a:buFont typeface="Arial" panose="020B0604020202020204" pitchFamily="34" charset="0"/>
              <a:buChar char="•"/>
            </a:pPr>
            <a:r>
              <a:rPr lang="en-US" dirty="0"/>
              <a:t>Vaccine hesitancy: </a:t>
            </a:r>
          </a:p>
          <a:p>
            <a:pPr>
              <a:spcAft>
                <a:spcPts val="600"/>
              </a:spcAft>
              <a:buClr>
                <a:srgbClr val="25355A"/>
              </a:buClr>
              <a:buFont typeface="Arial" panose="020B0604020202020204" pitchFamily="34" charset="0"/>
              <a:buChar char="•"/>
            </a:pPr>
            <a:r>
              <a:rPr lang="en-US" dirty="0"/>
              <a:t>Exposed compartment (SEIS): </a:t>
            </a:r>
          </a:p>
        </p:txBody>
      </p:sp>
      <p:grpSp>
        <p:nvGrpSpPr>
          <p:cNvPr id="103" name="Group 102">
            <a:extLst>
              <a:ext uri="{FF2B5EF4-FFF2-40B4-BE49-F238E27FC236}">
                <a16:creationId xmlns:a16="http://schemas.microsoft.com/office/drawing/2014/main" id="{2AF8B33D-4C87-D7EE-8643-D396669CE282}"/>
              </a:ext>
            </a:extLst>
          </p:cNvPr>
          <p:cNvGrpSpPr/>
          <p:nvPr/>
        </p:nvGrpSpPr>
        <p:grpSpPr>
          <a:xfrm>
            <a:off x="1454463" y="1357671"/>
            <a:ext cx="3723500" cy="934526"/>
            <a:chOff x="4201648" y="988831"/>
            <a:chExt cx="4043700" cy="1014890"/>
          </a:xfrm>
        </p:grpSpPr>
        <p:sp>
          <p:nvSpPr>
            <p:cNvPr id="42" name="Oval 41">
              <a:extLst>
                <a:ext uri="{FF2B5EF4-FFF2-40B4-BE49-F238E27FC236}">
                  <a16:creationId xmlns:a16="http://schemas.microsoft.com/office/drawing/2014/main" id="{F9D24AC1-5CCF-F2C5-F897-2384670A6437}"/>
                </a:ext>
              </a:extLst>
            </p:cNvPr>
            <p:cNvSpPr/>
            <p:nvPr/>
          </p:nvSpPr>
          <p:spPr>
            <a:xfrm>
              <a:off x="5384342" y="1526193"/>
              <a:ext cx="61420" cy="478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2"/>
            </a:p>
          </p:txBody>
        </p:sp>
        <mc:AlternateContent xmlns:mc="http://schemas.openxmlformats.org/markup-compatibility/2006" xmlns:a14="http://schemas.microsoft.com/office/drawing/2010/main">
          <mc:Choice Requires="a14">
            <p:sp>
              <p:nvSpPr>
                <p:cNvPr id="43" name="Rounded Rectangle 42">
                  <a:extLst>
                    <a:ext uri="{FF2B5EF4-FFF2-40B4-BE49-F238E27FC236}">
                      <a16:creationId xmlns:a16="http://schemas.microsoft.com/office/drawing/2014/main" id="{ABAAA325-434B-BACE-B916-E0BB7A63D606}"/>
                    </a:ext>
                  </a:extLst>
                </p:cNvPr>
                <p:cNvSpPr/>
                <p:nvPr/>
              </p:nvSpPr>
              <p:spPr>
                <a:xfrm>
                  <a:off x="4656464" y="1344530"/>
                  <a:ext cx="607195" cy="419998"/>
                </a:xfrm>
                <a:prstGeom prst="roundRect">
                  <a:avLst>
                    <a:gd name="adj" fmla="val 10000"/>
                  </a:avLst>
                </a:prstGeom>
                <a:solidFill>
                  <a:srgbClr val="174E7D"/>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algn="ctr"/>
                  <a14:m>
                    <m:oMathPara xmlns:m="http://schemas.openxmlformats.org/officeDocument/2006/math">
                      <m:oMathParaPr>
                        <m:jc m:val="centerGroup"/>
                      </m:oMathParaPr>
                      <m:oMath xmlns:m="http://schemas.openxmlformats.org/officeDocument/2006/math">
                        <m:r>
                          <a:rPr lang="en-US" sz="1012" b="0" i="1" smtClean="0">
                            <a:latin typeface="Cambria Math" panose="02040503050406030204" pitchFamily="18" charset="0"/>
                          </a:rPr>
                          <m:t>𝑆</m:t>
                        </m:r>
                      </m:oMath>
                    </m:oMathPara>
                  </a14:m>
                  <a:endParaRPr lang="en-US" sz="1012" dirty="0"/>
                </a:p>
              </p:txBody>
            </p:sp>
          </mc:Choice>
          <mc:Fallback xmlns="">
            <p:sp>
              <p:nvSpPr>
                <p:cNvPr id="43" name="Rounded Rectangle 42">
                  <a:extLst>
                    <a:ext uri="{FF2B5EF4-FFF2-40B4-BE49-F238E27FC236}">
                      <a16:creationId xmlns:a16="http://schemas.microsoft.com/office/drawing/2014/main" id="{ABAAA325-434B-BACE-B916-E0BB7A63D606}"/>
                    </a:ext>
                  </a:extLst>
                </p:cNvPr>
                <p:cNvSpPr>
                  <a:spLocks noRot="1" noChangeAspect="1" noMove="1" noResize="1" noEditPoints="1" noAdjustHandles="1" noChangeArrowheads="1" noChangeShapeType="1" noTextEdit="1"/>
                </p:cNvSpPr>
                <p:nvPr/>
              </p:nvSpPr>
              <p:spPr>
                <a:xfrm>
                  <a:off x="4656464" y="1344530"/>
                  <a:ext cx="607195" cy="419998"/>
                </a:xfrm>
                <a:prstGeom prst="roundRect">
                  <a:avLst>
                    <a:gd name="adj" fmla="val 10000"/>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 name="Rounded Rectangle 43">
                  <a:extLst>
                    <a:ext uri="{FF2B5EF4-FFF2-40B4-BE49-F238E27FC236}">
                      <a16:creationId xmlns:a16="http://schemas.microsoft.com/office/drawing/2014/main" id="{23047615-743F-9DDB-636D-DC3E566F4C3F}"/>
                    </a:ext>
                  </a:extLst>
                </p:cNvPr>
                <p:cNvSpPr/>
                <p:nvPr/>
              </p:nvSpPr>
              <p:spPr>
                <a:xfrm>
                  <a:off x="7581163" y="1583723"/>
                  <a:ext cx="664185" cy="419998"/>
                </a:xfrm>
                <a:prstGeom prst="roundRect">
                  <a:avLst>
                    <a:gd name="adj" fmla="val 10000"/>
                  </a:avLst>
                </a:prstGeom>
                <a:solidFill>
                  <a:srgbClr val="181717"/>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algn="ctr"/>
                  <a14:m>
                    <m:oMathPara xmlns:m="http://schemas.openxmlformats.org/officeDocument/2006/math">
                      <m:oMathParaPr>
                        <m:jc m:val="centerGroup"/>
                      </m:oMathParaPr>
                      <m:oMath xmlns:m="http://schemas.openxmlformats.org/officeDocument/2006/math">
                        <m:r>
                          <a:rPr lang="en-US" sz="1012" b="0" i="1" dirty="0" smtClean="0">
                            <a:latin typeface="Cambria Math" panose="02040503050406030204" pitchFamily="18" charset="0"/>
                          </a:rPr>
                          <m:t>𝐷</m:t>
                        </m:r>
                      </m:oMath>
                    </m:oMathPara>
                  </a14:m>
                  <a:endParaRPr lang="en-US" sz="676" dirty="0"/>
                </a:p>
              </p:txBody>
            </p:sp>
          </mc:Choice>
          <mc:Fallback xmlns="">
            <p:sp>
              <p:nvSpPr>
                <p:cNvPr id="44" name="Rounded Rectangle 43">
                  <a:extLst>
                    <a:ext uri="{FF2B5EF4-FFF2-40B4-BE49-F238E27FC236}">
                      <a16:creationId xmlns:a16="http://schemas.microsoft.com/office/drawing/2014/main" id="{23047615-743F-9DDB-636D-DC3E566F4C3F}"/>
                    </a:ext>
                  </a:extLst>
                </p:cNvPr>
                <p:cNvSpPr>
                  <a:spLocks noRot="1" noChangeAspect="1" noMove="1" noResize="1" noEditPoints="1" noAdjustHandles="1" noChangeArrowheads="1" noChangeShapeType="1" noTextEdit="1"/>
                </p:cNvSpPr>
                <p:nvPr/>
              </p:nvSpPr>
              <p:spPr>
                <a:xfrm>
                  <a:off x="7581163" y="1583723"/>
                  <a:ext cx="664185" cy="419998"/>
                </a:xfrm>
                <a:prstGeom prst="roundRect">
                  <a:avLst>
                    <a:gd name="adj" fmla="val 10000"/>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TextBox 44">
                  <a:extLst>
                    <a:ext uri="{FF2B5EF4-FFF2-40B4-BE49-F238E27FC236}">
                      <a16:creationId xmlns:a16="http://schemas.microsoft.com/office/drawing/2014/main" id="{5E56F957-CFB8-7CAB-2B49-CA33C915D8E8}"/>
                    </a:ext>
                  </a:extLst>
                </p:cNvPr>
                <p:cNvSpPr txBox="1"/>
                <p:nvPr/>
              </p:nvSpPr>
              <p:spPr>
                <a:xfrm>
                  <a:off x="6910166" y="1229538"/>
                  <a:ext cx="226184" cy="21345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787" b="0" i="1" smtClean="0">
                            <a:latin typeface="Cambria Math" panose="02040503050406030204" pitchFamily="18" charset="0"/>
                          </a:rPr>
                          <m:t>𝛾</m:t>
                        </m:r>
                      </m:oMath>
                    </m:oMathPara>
                  </a14:m>
                  <a:endParaRPr lang="en-US" sz="787" dirty="0"/>
                </a:p>
              </p:txBody>
            </p:sp>
          </mc:Choice>
          <mc:Fallback xmlns="">
            <p:sp>
              <p:nvSpPr>
                <p:cNvPr id="45" name="TextBox 44">
                  <a:extLst>
                    <a:ext uri="{FF2B5EF4-FFF2-40B4-BE49-F238E27FC236}">
                      <a16:creationId xmlns:a16="http://schemas.microsoft.com/office/drawing/2014/main" id="{5E56F957-CFB8-7CAB-2B49-CA33C915D8E8}"/>
                    </a:ext>
                  </a:extLst>
                </p:cNvPr>
                <p:cNvSpPr txBox="1">
                  <a:spLocks noRot="1" noChangeAspect="1" noMove="1" noResize="1" noEditPoints="1" noAdjustHandles="1" noChangeArrowheads="1" noChangeShapeType="1" noTextEdit="1"/>
                </p:cNvSpPr>
                <p:nvPr/>
              </p:nvSpPr>
              <p:spPr>
                <a:xfrm>
                  <a:off x="6910166" y="1229538"/>
                  <a:ext cx="226184" cy="213456"/>
                </a:xfrm>
                <a:prstGeom prst="rect">
                  <a:avLst/>
                </a:prstGeom>
                <a:blipFill>
                  <a:blip r:embed="rId5"/>
                  <a:stretch>
                    <a:fillRect b="-625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6" name="TextBox 45">
                  <a:extLst>
                    <a:ext uri="{FF2B5EF4-FFF2-40B4-BE49-F238E27FC236}">
                      <a16:creationId xmlns:a16="http://schemas.microsoft.com/office/drawing/2014/main" id="{3FC2F8AE-BBF3-E8E0-FADB-FED8E303F1A9}"/>
                    </a:ext>
                  </a:extLst>
                </p:cNvPr>
                <p:cNvSpPr txBox="1"/>
                <p:nvPr/>
              </p:nvSpPr>
              <p:spPr>
                <a:xfrm>
                  <a:off x="5821094" y="988831"/>
                  <a:ext cx="329536" cy="23096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901" b="0" i="1" smtClean="0">
                            <a:latin typeface="Cambria Math" panose="02040503050406030204" pitchFamily="18" charset="0"/>
                          </a:rPr>
                          <m:t>𝛽</m:t>
                        </m:r>
                      </m:oMath>
                    </m:oMathPara>
                  </a14:m>
                  <a:endParaRPr lang="en-US" sz="901" dirty="0"/>
                </a:p>
              </p:txBody>
            </p:sp>
          </mc:Choice>
          <mc:Fallback xmlns="">
            <p:sp>
              <p:nvSpPr>
                <p:cNvPr id="46" name="TextBox 45">
                  <a:extLst>
                    <a:ext uri="{FF2B5EF4-FFF2-40B4-BE49-F238E27FC236}">
                      <a16:creationId xmlns:a16="http://schemas.microsoft.com/office/drawing/2014/main" id="{3FC2F8AE-BBF3-E8E0-FADB-FED8E303F1A9}"/>
                    </a:ext>
                  </a:extLst>
                </p:cNvPr>
                <p:cNvSpPr txBox="1">
                  <a:spLocks noRot="1" noChangeAspect="1" noMove="1" noResize="1" noEditPoints="1" noAdjustHandles="1" noChangeArrowheads="1" noChangeShapeType="1" noTextEdit="1"/>
                </p:cNvSpPr>
                <p:nvPr/>
              </p:nvSpPr>
              <p:spPr>
                <a:xfrm>
                  <a:off x="5821094" y="988831"/>
                  <a:ext cx="329536" cy="230961"/>
                </a:xfrm>
                <a:prstGeom prst="rect">
                  <a:avLst/>
                </a:prstGeom>
                <a:blipFill>
                  <a:blip r:embed="rId6"/>
                  <a:stretch>
                    <a:fillRect b="-588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7" name="Rounded Rectangle 46">
                  <a:extLst>
                    <a:ext uri="{FF2B5EF4-FFF2-40B4-BE49-F238E27FC236}">
                      <a16:creationId xmlns:a16="http://schemas.microsoft.com/office/drawing/2014/main" id="{0B7B8726-88C7-CDBF-3D07-44ABEB9196A5}"/>
                    </a:ext>
                  </a:extLst>
                </p:cNvPr>
                <p:cNvSpPr/>
                <p:nvPr/>
              </p:nvSpPr>
              <p:spPr>
                <a:xfrm>
                  <a:off x="6139256" y="1344530"/>
                  <a:ext cx="607195" cy="419998"/>
                </a:xfrm>
                <a:prstGeom prst="roundRect">
                  <a:avLst>
                    <a:gd name="adj" fmla="val 10000"/>
                  </a:avLst>
                </a:prstGeom>
                <a:solidFill>
                  <a:srgbClr val="94C4EA"/>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algn="ctr"/>
                  <a14:m>
                    <m:oMathPara xmlns:m="http://schemas.openxmlformats.org/officeDocument/2006/math">
                      <m:oMathParaPr>
                        <m:jc m:val="centerGroup"/>
                      </m:oMathParaPr>
                      <m:oMath xmlns:m="http://schemas.openxmlformats.org/officeDocument/2006/math">
                        <m:r>
                          <a:rPr lang="en-US" sz="1012" b="0" i="1" dirty="0" smtClean="0">
                            <a:latin typeface="Cambria Math" panose="02040503050406030204" pitchFamily="18" charset="0"/>
                          </a:rPr>
                          <m:t>𝐼</m:t>
                        </m:r>
                      </m:oMath>
                    </m:oMathPara>
                  </a14:m>
                  <a:endParaRPr lang="en-US" sz="1012" dirty="0"/>
                </a:p>
              </p:txBody>
            </p:sp>
          </mc:Choice>
          <mc:Fallback xmlns="">
            <p:sp>
              <p:nvSpPr>
                <p:cNvPr id="47" name="Rounded Rectangle 46">
                  <a:extLst>
                    <a:ext uri="{FF2B5EF4-FFF2-40B4-BE49-F238E27FC236}">
                      <a16:creationId xmlns:a16="http://schemas.microsoft.com/office/drawing/2014/main" id="{0B7B8726-88C7-CDBF-3D07-44ABEB9196A5}"/>
                    </a:ext>
                  </a:extLst>
                </p:cNvPr>
                <p:cNvSpPr>
                  <a:spLocks noRot="1" noChangeAspect="1" noMove="1" noResize="1" noEditPoints="1" noAdjustHandles="1" noChangeArrowheads="1" noChangeShapeType="1" noTextEdit="1"/>
                </p:cNvSpPr>
                <p:nvPr/>
              </p:nvSpPr>
              <p:spPr>
                <a:xfrm>
                  <a:off x="6139256" y="1344530"/>
                  <a:ext cx="607195" cy="419998"/>
                </a:xfrm>
                <a:prstGeom prst="roundRect">
                  <a:avLst>
                    <a:gd name="adj" fmla="val 10000"/>
                  </a:avLst>
                </a:prstGeom>
                <a:blipFill>
                  <a:blip r:embed="rId7"/>
                  <a:stretch>
                    <a:fillRect/>
                  </a:stretch>
                </a:blipFill>
              </p:spPr>
              <p:txBody>
                <a:bodyPr/>
                <a:lstStyle/>
                <a:p>
                  <a:r>
                    <a:rPr lang="en-US">
                      <a:noFill/>
                    </a:rPr>
                    <a:t> </a:t>
                  </a:r>
                </a:p>
              </p:txBody>
            </p:sp>
          </mc:Fallback>
        </mc:AlternateContent>
        <p:cxnSp>
          <p:nvCxnSpPr>
            <p:cNvPr id="48" name="Curved Connector 47">
              <a:extLst>
                <a:ext uri="{FF2B5EF4-FFF2-40B4-BE49-F238E27FC236}">
                  <a16:creationId xmlns:a16="http://schemas.microsoft.com/office/drawing/2014/main" id="{E670278C-9EE5-CCE7-9337-8BDF86F1CE43}"/>
                </a:ext>
              </a:extLst>
            </p:cNvPr>
            <p:cNvCxnSpPr>
              <a:cxnSpLocks/>
              <a:stCxn id="47" idx="0"/>
              <a:endCxn id="42" idx="7"/>
            </p:cNvCxnSpPr>
            <p:nvPr/>
          </p:nvCxnSpPr>
          <p:spPr>
            <a:xfrm rot="16200000" flipH="1" flipV="1">
              <a:off x="5845477" y="935819"/>
              <a:ext cx="188666" cy="1006086"/>
            </a:xfrm>
            <a:prstGeom prst="curvedConnector3">
              <a:avLst>
                <a:gd name="adj1" fmla="val -65797"/>
              </a:avLst>
            </a:prstGeom>
            <a:ln>
              <a:solidFill>
                <a:schemeClr val="bg1">
                  <a:lumMod val="50000"/>
                </a:schemeClr>
              </a:solidFill>
              <a:prstDash val="lgDash"/>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49" name="Rounded Rectangle 48">
                  <a:extLst>
                    <a:ext uri="{FF2B5EF4-FFF2-40B4-BE49-F238E27FC236}">
                      <a16:creationId xmlns:a16="http://schemas.microsoft.com/office/drawing/2014/main" id="{A8B84617-C5CA-77DA-D4A2-0175BF8DB7A6}"/>
                    </a:ext>
                  </a:extLst>
                </p:cNvPr>
                <p:cNvSpPr/>
                <p:nvPr/>
              </p:nvSpPr>
              <p:spPr>
                <a:xfrm>
                  <a:off x="7581162" y="1085189"/>
                  <a:ext cx="664185" cy="419998"/>
                </a:xfrm>
                <a:prstGeom prst="roundRect">
                  <a:avLst>
                    <a:gd name="adj" fmla="val 10000"/>
                  </a:avLst>
                </a:prstGeom>
                <a:solidFill>
                  <a:srgbClr val="7C7C7C"/>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algn="ctr"/>
                  <a14:m>
                    <m:oMathPara xmlns:m="http://schemas.openxmlformats.org/officeDocument/2006/math">
                      <m:oMathParaPr>
                        <m:jc m:val="centerGroup"/>
                      </m:oMathParaPr>
                      <m:oMath xmlns:m="http://schemas.openxmlformats.org/officeDocument/2006/math">
                        <m:r>
                          <a:rPr lang="en-US" sz="1012" b="0" i="1" dirty="0" smtClean="0">
                            <a:latin typeface="Cambria Math" panose="02040503050406030204" pitchFamily="18" charset="0"/>
                          </a:rPr>
                          <m:t>𝑅</m:t>
                        </m:r>
                      </m:oMath>
                    </m:oMathPara>
                  </a14:m>
                  <a:endParaRPr lang="en-US" sz="676" dirty="0"/>
                </a:p>
              </p:txBody>
            </p:sp>
          </mc:Choice>
          <mc:Fallback xmlns="">
            <p:sp>
              <p:nvSpPr>
                <p:cNvPr id="49" name="Rounded Rectangle 48">
                  <a:extLst>
                    <a:ext uri="{FF2B5EF4-FFF2-40B4-BE49-F238E27FC236}">
                      <a16:creationId xmlns:a16="http://schemas.microsoft.com/office/drawing/2014/main" id="{A8B84617-C5CA-77DA-D4A2-0175BF8DB7A6}"/>
                    </a:ext>
                  </a:extLst>
                </p:cNvPr>
                <p:cNvSpPr>
                  <a:spLocks noRot="1" noChangeAspect="1" noMove="1" noResize="1" noEditPoints="1" noAdjustHandles="1" noChangeArrowheads="1" noChangeShapeType="1" noTextEdit="1"/>
                </p:cNvSpPr>
                <p:nvPr/>
              </p:nvSpPr>
              <p:spPr>
                <a:xfrm>
                  <a:off x="7581162" y="1085189"/>
                  <a:ext cx="664185" cy="419998"/>
                </a:xfrm>
                <a:prstGeom prst="roundRect">
                  <a:avLst>
                    <a:gd name="adj" fmla="val 10000"/>
                  </a:avLst>
                </a:prstGeom>
                <a:blipFill>
                  <a:blip r:embed="rId8"/>
                  <a:stretch>
                    <a:fillRect/>
                  </a:stretch>
                </a:blipFill>
              </p:spPr>
              <p:txBody>
                <a:bodyPr/>
                <a:lstStyle/>
                <a:p>
                  <a:r>
                    <a:rPr lang="en-US">
                      <a:noFill/>
                    </a:rPr>
                    <a:t> </a:t>
                  </a:r>
                </a:p>
              </p:txBody>
            </p:sp>
          </mc:Fallback>
        </mc:AlternateContent>
        <p:cxnSp>
          <p:nvCxnSpPr>
            <p:cNvPr id="50" name="Straight Arrow Connector 49">
              <a:extLst>
                <a:ext uri="{FF2B5EF4-FFF2-40B4-BE49-F238E27FC236}">
                  <a16:creationId xmlns:a16="http://schemas.microsoft.com/office/drawing/2014/main" id="{DC94D635-75CF-F921-44AE-C6ACADA82A14}"/>
                </a:ext>
              </a:extLst>
            </p:cNvPr>
            <p:cNvCxnSpPr>
              <a:cxnSpLocks/>
              <a:stCxn id="43" idx="0"/>
            </p:cNvCxnSpPr>
            <p:nvPr/>
          </p:nvCxnSpPr>
          <p:spPr>
            <a:xfrm flipV="1">
              <a:off x="4960062" y="1012727"/>
              <a:ext cx="297693" cy="331803"/>
            </a:xfrm>
            <a:prstGeom prst="straightConnector1">
              <a:avLst/>
            </a:prstGeom>
            <a:ln w="38100">
              <a:solidFill>
                <a:schemeClr val="accent6">
                  <a:lumMod val="75000"/>
                </a:schemeClr>
              </a:solidFill>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921593B6-B52C-8715-029D-4B716EDAF074}"/>
                    </a:ext>
                  </a:extLst>
                </p:cNvPr>
                <p:cNvSpPr txBox="1"/>
                <p:nvPr/>
              </p:nvSpPr>
              <p:spPr>
                <a:xfrm>
                  <a:off x="6908329" y="1680961"/>
                  <a:ext cx="226184" cy="21345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787" b="0" i="1" smtClean="0">
                            <a:latin typeface="Cambria Math" panose="02040503050406030204" pitchFamily="18" charset="0"/>
                          </a:rPr>
                          <m:t>𝜇</m:t>
                        </m:r>
                      </m:oMath>
                    </m:oMathPara>
                  </a14:m>
                  <a:endParaRPr lang="en-US" sz="787" dirty="0"/>
                </a:p>
              </p:txBody>
            </p:sp>
          </mc:Choice>
          <mc:Fallback xmlns="">
            <p:sp>
              <p:nvSpPr>
                <p:cNvPr id="51" name="TextBox 50">
                  <a:extLst>
                    <a:ext uri="{FF2B5EF4-FFF2-40B4-BE49-F238E27FC236}">
                      <a16:creationId xmlns:a16="http://schemas.microsoft.com/office/drawing/2014/main" id="{921593B6-B52C-8715-029D-4B716EDAF074}"/>
                    </a:ext>
                  </a:extLst>
                </p:cNvPr>
                <p:cNvSpPr txBox="1">
                  <a:spLocks noRot="1" noChangeAspect="1" noMove="1" noResize="1" noEditPoints="1" noAdjustHandles="1" noChangeArrowheads="1" noChangeShapeType="1" noTextEdit="1"/>
                </p:cNvSpPr>
                <p:nvPr/>
              </p:nvSpPr>
              <p:spPr>
                <a:xfrm>
                  <a:off x="6908329" y="1680961"/>
                  <a:ext cx="226184" cy="213456"/>
                </a:xfrm>
                <a:prstGeom prst="rect">
                  <a:avLst/>
                </a:prstGeom>
                <a:blipFill>
                  <a:blip r:embed="rId9"/>
                  <a:stretch>
                    <a:fillRect/>
                  </a:stretch>
                </a:blipFill>
              </p:spPr>
              <p:txBody>
                <a:bodyPr/>
                <a:lstStyle/>
                <a:p>
                  <a:r>
                    <a:rPr lang="en-US">
                      <a:noFill/>
                    </a:rPr>
                    <a:t> </a:t>
                  </a:r>
                </a:p>
              </p:txBody>
            </p:sp>
          </mc:Fallback>
        </mc:AlternateContent>
        <p:cxnSp>
          <p:nvCxnSpPr>
            <p:cNvPr id="53" name="Straight Arrow Connector 52">
              <a:extLst>
                <a:ext uri="{FF2B5EF4-FFF2-40B4-BE49-F238E27FC236}">
                  <a16:creationId xmlns:a16="http://schemas.microsoft.com/office/drawing/2014/main" id="{126DB3DC-CC86-1EBC-ABF9-F359C9C76594}"/>
                </a:ext>
              </a:extLst>
            </p:cNvPr>
            <p:cNvCxnSpPr>
              <a:cxnSpLocks/>
              <a:endCxn id="43" idx="1"/>
            </p:cNvCxnSpPr>
            <p:nvPr/>
          </p:nvCxnSpPr>
          <p:spPr>
            <a:xfrm>
              <a:off x="4201648" y="1554529"/>
              <a:ext cx="454816" cy="0"/>
            </a:xfrm>
            <a:prstGeom prst="straightConnector1">
              <a:avLst/>
            </a:prstGeom>
            <a:ln w="38100">
              <a:solidFill>
                <a:schemeClr val="accent1">
                  <a:lumMod val="60000"/>
                  <a:lumOff val="40000"/>
                </a:schemeClr>
              </a:solidFill>
              <a:tailEnd type="triangle"/>
            </a:ln>
          </p:spPr>
          <p:style>
            <a:lnRef idx="1">
              <a:schemeClr val="dk1"/>
            </a:lnRef>
            <a:fillRef idx="0">
              <a:schemeClr val="dk1"/>
            </a:fillRef>
            <a:effectRef idx="0">
              <a:schemeClr val="dk1"/>
            </a:effectRef>
            <a:fontRef idx="minor">
              <a:schemeClr val="tx1"/>
            </a:fontRef>
          </p:style>
        </p:cxnSp>
        <p:cxnSp>
          <p:nvCxnSpPr>
            <p:cNvPr id="54" name="Straight Arrow Connector 53">
              <a:extLst>
                <a:ext uri="{FF2B5EF4-FFF2-40B4-BE49-F238E27FC236}">
                  <a16:creationId xmlns:a16="http://schemas.microsoft.com/office/drawing/2014/main" id="{2C679C8C-FC44-61D8-03F9-68F91472CE43}"/>
                </a:ext>
              </a:extLst>
            </p:cNvPr>
            <p:cNvCxnSpPr>
              <a:cxnSpLocks/>
              <a:stCxn id="43" idx="3"/>
              <a:endCxn id="47" idx="1"/>
            </p:cNvCxnSpPr>
            <p:nvPr/>
          </p:nvCxnSpPr>
          <p:spPr>
            <a:xfrm>
              <a:off x="5263659" y="1554529"/>
              <a:ext cx="875597" cy="0"/>
            </a:xfrm>
            <a:prstGeom prst="straightConnector1">
              <a:avLst/>
            </a:prstGeom>
            <a:ln w="9525">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55" name="Straight Arrow Connector 54">
              <a:extLst>
                <a:ext uri="{FF2B5EF4-FFF2-40B4-BE49-F238E27FC236}">
                  <a16:creationId xmlns:a16="http://schemas.microsoft.com/office/drawing/2014/main" id="{C86DFA7B-8DDE-2051-BB7D-FCE15CA499B8}"/>
                </a:ext>
              </a:extLst>
            </p:cNvPr>
            <p:cNvCxnSpPr>
              <a:cxnSpLocks/>
            </p:cNvCxnSpPr>
            <p:nvPr/>
          </p:nvCxnSpPr>
          <p:spPr>
            <a:xfrm flipV="1">
              <a:off x="6738537" y="1279924"/>
              <a:ext cx="834711" cy="259341"/>
            </a:xfrm>
            <a:prstGeom prst="straightConnector1">
              <a:avLst/>
            </a:prstGeom>
            <a:ln w="9525">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56" name="Straight Arrow Connector 55">
              <a:extLst>
                <a:ext uri="{FF2B5EF4-FFF2-40B4-BE49-F238E27FC236}">
                  <a16:creationId xmlns:a16="http://schemas.microsoft.com/office/drawing/2014/main" id="{82AF7823-4A85-CB79-DED2-F12721906F4B}"/>
                </a:ext>
              </a:extLst>
            </p:cNvPr>
            <p:cNvCxnSpPr>
              <a:cxnSpLocks/>
            </p:cNvCxnSpPr>
            <p:nvPr/>
          </p:nvCxnSpPr>
          <p:spPr>
            <a:xfrm>
              <a:off x="6738537" y="1550102"/>
              <a:ext cx="834712" cy="239193"/>
            </a:xfrm>
            <a:prstGeom prst="straightConnector1">
              <a:avLst/>
            </a:prstGeom>
            <a:ln w="9525">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61" name="Straight Arrow Connector 60">
              <a:extLst>
                <a:ext uri="{FF2B5EF4-FFF2-40B4-BE49-F238E27FC236}">
                  <a16:creationId xmlns:a16="http://schemas.microsoft.com/office/drawing/2014/main" id="{5ACE6BA1-069D-FD6E-9B29-E6BDFD05D0FA}"/>
                </a:ext>
              </a:extLst>
            </p:cNvPr>
            <p:cNvCxnSpPr>
              <a:cxnSpLocks/>
            </p:cNvCxnSpPr>
            <p:nvPr/>
          </p:nvCxnSpPr>
          <p:spPr>
            <a:xfrm flipV="1">
              <a:off x="6443069" y="1017039"/>
              <a:ext cx="297693" cy="331803"/>
            </a:xfrm>
            <a:prstGeom prst="straightConnector1">
              <a:avLst/>
            </a:prstGeom>
            <a:ln w="38100">
              <a:solidFill>
                <a:schemeClr val="accent6">
                  <a:lumMod val="75000"/>
                </a:schemeClr>
              </a:solidFill>
              <a:tailEnd type="triangle"/>
            </a:ln>
          </p:spPr>
          <p:style>
            <a:lnRef idx="1">
              <a:schemeClr val="dk1"/>
            </a:lnRef>
            <a:fillRef idx="0">
              <a:schemeClr val="dk1"/>
            </a:fillRef>
            <a:effectRef idx="0">
              <a:schemeClr val="dk1"/>
            </a:effectRef>
            <a:fontRef idx="minor">
              <a:schemeClr val="tx1"/>
            </a:fontRef>
          </p:style>
        </p:cxnSp>
      </p:grpSp>
      <p:pic>
        <p:nvPicPr>
          <p:cNvPr id="81" name="Picture 80">
            <a:extLst>
              <a:ext uri="{FF2B5EF4-FFF2-40B4-BE49-F238E27FC236}">
                <a16:creationId xmlns:a16="http://schemas.microsoft.com/office/drawing/2014/main" id="{C8C2DBCB-F9F6-F8F9-EA45-FB6A264EF8A0}"/>
              </a:ext>
            </a:extLst>
          </p:cNvPr>
          <p:cNvPicPr>
            <a:picLocks noChangeAspect="1"/>
          </p:cNvPicPr>
          <p:nvPr/>
        </p:nvPicPr>
        <p:blipFill>
          <a:blip r:embed="rId10"/>
          <a:stretch>
            <a:fillRect/>
          </a:stretch>
        </p:blipFill>
        <p:spPr>
          <a:xfrm>
            <a:off x="3489054" y="2494646"/>
            <a:ext cx="1997346" cy="249668"/>
          </a:xfrm>
          <a:prstGeom prst="rect">
            <a:avLst/>
          </a:prstGeom>
        </p:spPr>
      </p:pic>
      <p:grpSp>
        <p:nvGrpSpPr>
          <p:cNvPr id="104" name="Group 103">
            <a:extLst>
              <a:ext uri="{FF2B5EF4-FFF2-40B4-BE49-F238E27FC236}">
                <a16:creationId xmlns:a16="http://schemas.microsoft.com/office/drawing/2014/main" id="{C9619F4F-A825-10CE-8ECD-A1B38A500B26}"/>
              </a:ext>
            </a:extLst>
          </p:cNvPr>
          <p:cNvGrpSpPr/>
          <p:nvPr/>
        </p:nvGrpSpPr>
        <p:grpSpPr>
          <a:xfrm>
            <a:off x="3489054" y="2882913"/>
            <a:ext cx="2482406" cy="301813"/>
            <a:chOff x="3489054" y="2871029"/>
            <a:chExt cx="2580152" cy="313697"/>
          </a:xfrm>
        </p:grpSpPr>
        <p:pic>
          <p:nvPicPr>
            <p:cNvPr id="82" name="Picture 81">
              <a:extLst>
                <a:ext uri="{FF2B5EF4-FFF2-40B4-BE49-F238E27FC236}">
                  <a16:creationId xmlns:a16="http://schemas.microsoft.com/office/drawing/2014/main" id="{A9918FB1-7B89-9FD5-88C7-2A22AEF0EB0B}"/>
                </a:ext>
              </a:extLst>
            </p:cNvPr>
            <p:cNvPicPr>
              <a:picLocks noChangeAspect="1"/>
            </p:cNvPicPr>
            <p:nvPr/>
          </p:nvPicPr>
          <p:blipFill>
            <a:blip r:embed="rId11"/>
            <a:stretch>
              <a:fillRect/>
            </a:stretch>
          </p:blipFill>
          <p:spPr>
            <a:xfrm>
              <a:off x="3489054" y="2892886"/>
              <a:ext cx="2580152" cy="266912"/>
            </a:xfrm>
            <a:prstGeom prst="rect">
              <a:avLst/>
            </a:prstGeom>
          </p:spPr>
        </p:pic>
        <p:sp>
          <p:nvSpPr>
            <p:cNvPr id="83" name="Rounded Rectangle 82">
              <a:extLst>
                <a:ext uri="{FF2B5EF4-FFF2-40B4-BE49-F238E27FC236}">
                  <a16:creationId xmlns:a16="http://schemas.microsoft.com/office/drawing/2014/main" id="{17E1FB44-00F2-DB1A-F608-A25A7CF0BC57}"/>
                </a:ext>
              </a:extLst>
            </p:cNvPr>
            <p:cNvSpPr/>
            <p:nvPr/>
          </p:nvSpPr>
          <p:spPr>
            <a:xfrm>
              <a:off x="4175734" y="2871029"/>
              <a:ext cx="329536" cy="313697"/>
            </a:xfrm>
            <a:prstGeom prst="roundRect">
              <a:avLst/>
            </a:prstGeom>
            <a:solidFill>
              <a:srgbClr val="FF0000">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102" name="Group 101">
            <a:extLst>
              <a:ext uri="{FF2B5EF4-FFF2-40B4-BE49-F238E27FC236}">
                <a16:creationId xmlns:a16="http://schemas.microsoft.com/office/drawing/2014/main" id="{1331A4E9-BB6F-0A73-9701-9627D8B556BB}"/>
              </a:ext>
            </a:extLst>
          </p:cNvPr>
          <p:cNvGrpSpPr/>
          <p:nvPr/>
        </p:nvGrpSpPr>
        <p:grpSpPr>
          <a:xfrm>
            <a:off x="1969313" y="3698271"/>
            <a:ext cx="4464754" cy="1066688"/>
            <a:chOff x="2785610" y="3675435"/>
            <a:chExt cx="4665111" cy="1114556"/>
          </a:xfrm>
        </p:grpSpPr>
        <p:sp>
          <p:nvSpPr>
            <p:cNvPr id="66" name="Oval 65">
              <a:extLst>
                <a:ext uri="{FF2B5EF4-FFF2-40B4-BE49-F238E27FC236}">
                  <a16:creationId xmlns:a16="http://schemas.microsoft.com/office/drawing/2014/main" id="{1969DDCA-FD40-4A68-74F7-0D8B2A57D5F0}"/>
                </a:ext>
              </a:extLst>
            </p:cNvPr>
            <p:cNvSpPr/>
            <p:nvPr/>
          </p:nvSpPr>
          <p:spPr>
            <a:xfrm>
              <a:off x="3513488" y="4291432"/>
              <a:ext cx="61420" cy="478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2"/>
            </a:p>
          </p:txBody>
        </p:sp>
        <mc:AlternateContent xmlns:mc="http://schemas.openxmlformats.org/markup-compatibility/2006" xmlns:a14="http://schemas.microsoft.com/office/drawing/2010/main">
          <mc:Choice Requires="a14">
            <p:sp>
              <p:nvSpPr>
                <p:cNvPr id="67" name="Rounded Rectangle 66">
                  <a:extLst>
                    <a:ext uri="{FF2B5EF4-FFF2-40B4-BE49-F238E27FC236}">
                      <a16:creationId xmlns:a16="http://schemas.microsoft.com/office/drawing/2014/main" id="{E01D2001-3B6C-B7E5-1824-7A8677587AC0}"/>
                    </a:ext>
                  </a:extLst>
                </p:cNvPr>
                <p:cNvSpPr/>
                <p:nvPr/>
              </p:nvSpPr>
              <p:spPr>
                <a:xfrm>
                  <a:off x="2785610" y="4109769"/>
                  <a:ext cx="607195" cy="419998"/>
                </a:xfrm>
                <a:prstGeom prst="roundRect">
                  <a:avLst>
                    <a:gd name="adj" fmla="val 10000"/>
                  </a:avLst>
                </a:prstGeom>
                <a:solidFill>
                  <a:srgbClr val="174E7D"/>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algn="ctr"/>
                  <a14:m>
                    <m:oMathPara xmlns:m="http://schemas.openxmlformats.org/officeDocument/2006/math">
                      <m:oMathParaPr>
                        <m:jc m:val="centerGroup"/>
                      </m:oMathParaPr>
                      <m:oMath xmlns:m="http://schemas.openxmlformats.org/officeDocument/2006/math">
                        <m:r>
                          <a:rPr lang="en-US" sz="1012" b="0" i="1" smtClean="0">
                            <a:latin typeface="Cambria Math" panose="02040503050406030204" pitchFamily="18" charset="0"/>
                          </a:rPr>
                          <m:t>𝑆</m:t>
                        </m:r>
                      </m:oMath>
                    </m:oMathPara>
                  </a14:m>
                  <a:endParaRPr lang="en-US" sz="1012" dirty="0"/>
                </a:p>
              </p:txBody>
            </p:sp>
          </mc:Choice>
          <mc:Fallback xmlns="">
            <p:sp>
              <p:nvSpPr>
                <p:cNvPr id="67" name="Rounded Rectangle 66">
                  <a:extLst>
                    <a:ext uri="{FF2B5EF4-FFF2-40B4-BE49-F238E27FC236}">
                      <a16:creationId xmlns:a16="http://schemas.microsoft.com/office/drawing/2014/main" id="{E01D2001-3B6C-B7E5-1824-7A8677587AC0}"/>
                    </a:ext>
                  </a:extLst>
                </p:cNvPr>
                <p:cNvSpPr>
                  <a:spLocks noRot="1" noChangeAspect="1" noMove="1" noResize="1" noEditPoints="1" noAdjustHandles="1" noChangeArrowheads="1" noChangeShapeType="1" noTextEdit="1"/>
                </p:cNvSpPr>
                <p:nvPr/>
              </p:nvSpPr>
              <p:spPr>
                <a:xfrm>
                  <a:off x="2785610" y="4109769"/>
                  <a:ext cx="607195" cy="419998"/>
                </a:xfrm>
                <a:prstGeom prst="roundRect">
                  <a:avLst>
                    <a:gd name="adj" fmla="val 10000"/>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0" name="TextBox 69">
                  <a:extLst>
                    <a:ext uri="{FF2B5EF4-FFF2-40B4-BE49-F238E27FC236}">
                      <a16:creationId xmlns:a16="http://schemas.microsoft.com/office/drawing/2014/main" id="{C1C8C753-54AB-9783-0645-BB661DEDD42F}"/>
                    </a:ext>
                  </a:extLst>
                </p:cNvPr>
                <p:cNvSpPr txBox="1"/>
                <p:nvPr/>
              </p:nvSpPr>
              <p:spPr>
                <a:xfrm>
                  <a:off x="4028185" y="3675435"/>
                  <a:ext cx="329536" cy="23096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901" b="0" i="1" smtClean="0">
                            <a:latin typeface="Cambria Math" panose="02040503050406030204" pitchFamily="18" charset="0"/>
                          </a:rPr>
                          <m:t>𝛽</m:t>
                        </m:r>
                      </m:oMath>
                    </m:oMathPara>
                  </a14:m>
                  <a:endParaRPr lang="en-US" sz="901" dirty="0"/>
                </a:p>
              </p:txBody>
            </p:sp>
          </mc:Choice>
          <mc:Fallback xmlns="">
            <p:sp>
              <p:nvSpPr>
                <p:cNvPr id="70" name="TextBox 69">
                  <a:extLst>
                    <a:ext uri="{FF2B5EF4-FFF2-40B4-BE49-F238E27FC236}">
                      <a16:creationId xmlns:a16="http://schemas.microsoft.com/office/drawing/2014/main" id="{C1C8C753-54AB-9783-0645-BB661DEDD42F}"/>
                    </a:ext>
                  </a:extLst>
                </p:cNvPr>
                <p:cNvSpPr txBox="1">
                  <a:spLocks noRot="1" noChangeAspect="1" noMove="1" noResize="1" noEditPoints="1" noAdjustHandles="1" noChangeArrowheads="1" noChangeShapeType="1" noTextEdit="1"/>
                </p:cNvSpPr>
                <p:nvPr/>
              </p:nvSpPr>
              <p:spPr>
                <a:xfrm>
                  <a:off x="4028185" y="3675435"/>
                  <a:ext cx="329536" cy="230961"/>
                </a:xfrm>
                <a:prstGeom prst="rect">
                  <a:avLst/>
                </a:prstGeom>
                <a:blipFill>
                  <a:blip r:embed="rId13"/>
                  <a:stretch>
                    <a:fillRect b="-555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1" name="Rounded Rectangle 70">
                  <a:extLst>
                    <a:ext uri="{FF2B5EF4-FFF2-40B4-BE49-F238E27FC236}">
                      <a16:creationId xmlns:a16="http://schemas.microsoft.com/office/drawing/2014/main" id="{771237EA-79B7-B67F-1839-44D00D0CACBA}"/>
                    </a:ext>
                  </a:extLst>
                </p:cNvPr>
                <p:cNvSpPr/>
                <p:nvPr/>
              </p:nvSpPr>
              <p:spPr>
                <a:xfrm>
                  <a:off x="4101265" y="4116395"/>
                  <a:ext cx="607195" cy="419998"/>
                </a:xfrm>
                <a:prstGeom prst="roundRect">
                  <a:avLst>
                    <a:gd name="adj" fmla="val 10000"/>
                  </a:avLst>
                </a:prstGeom>
                <a:solidFill>
                  <a:schemeClr val="accent1">
                    <a:lumMod val="40000"/>
                    <a:lumOff val="6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algn="ctr"/>
                  <a14:m>
                    <m:oMathPara xmlns:m="http://schemas.openxmlformats.org/officeDocument/2006/math">
                      <m:oMathParaPr>
                        <m:jc m:val="centerGroup"/>
                      </m:oMathParaPr>
                      <m:oMath xmlns:m="http://schemas.openxmlformats.org/officeDocument/2006/math">
                        <m:r>
                          <a:rPr lang="en-US" sz="1012" b="0" i="1" smtClean="0">
                            <a:latin typeface="Cambria Math" panose="02040503050406030204" pitchFamily="18" charset="0"/>
                          </a:rPr>
                          <m:t>𝐸</m:t>
                        </m:r>
                      </m:oMath>
                    </m:oMathPara>
                  </a14:m>
                  <a:endParaRPr lang="en-US" sz="1012" dirty="0"/>
                </a:p>
              </p:txBody>
            </p:sp>
          </mc:Choice>
          <mc:Fallback xmlns="">
            <p:sp>
              <p:nvSpPr>
                <p:cNvPr id="71" name="Rounded Rectangle 70">
                  <a:extLst>
                    <a:ext uri="{FF2B5EF4-FFF2-40B4-BE49-F238E27FC236}">
                      <a16:creationId xmlns:a16="http://schemas.microsoft.com/office/drawing/2014/main" id="{771237EA-79B7-B67F-1839-44D00D0CACBA}"/>
                    </a:ext>
                  </a:extLst>
                </p:cNvPr>
                <p:cNvSpPr>
                  <a:spLocks noRot="1" noChangeAspect="1" noMove="1" noResize="1" noEditPoints="1" noAdjustHandles="1" noChangeArrowheads="1" noChangeShapeType="1" noTextEdit="1"/>
                </p:cNvSpPr>
                <p:nvPr/>
              </p:nvSpPr>
              <p:spPr>
                <a:xfrm>
                  <a:off x="4101265" y="4116395"/>
                  <a:ext cx="607195" cy="419998"/>
                </a:xfrm>
                <a:prstGeom prst="roundRect">
                  <a:avLst>
                    <a:gd name="adj" fmla="val 10000"/>
                  </a:avLst>
                </a:prstGeom>
                <a:blipFill>
                  <a:blip r:embed="rId14"/>
                  <a:stretch>
                    <a:fillRect/>
                  </a:stretch>
                </a:blipFill>
              </p:spPr>
              <p:txBody>
                <a:bodyPr/>
                <a:lstStyle/>
                <a:p>
                  <a:r>
                    <a:rPr lang="en-US">
                      <a:noFill/>
                    </a:rPr>
                    <a:t> </a:t>
                  </a:r>
                </a:p>
              </p:txBody>
            </p:sp>
          </mc:Fallback>
        </mc:AlternateContent>
        <p:cxnSp>
          <p:nvCxnSpPr>
            <p:cNvPr id="72" name="Curved Connector 71">
              <a:extLst>
                <a:ext uri="{FF2B5EF4-FFF2-40B4-BE49-F238E27FC236}">
                  <a16:creationId xmlns:a16="http://schemas.microsoft.com/office/drawing/2014/main" id="{42E6F36A-96F0-B73E-11DF-64915201757D}"/>
                </a:ext>
              </a:extLst>
            </p:cNvPr>
            <p:cNvCxnSpPr>
              <a:cxnSpLocks/>
              <a:stCxn id="84" idx="0"/>
              <a:endCxn id="66" idx="7"/>
            </p:cNvCxnSpPr>
            <p:nvPr/>
          </p:nvCxnSpPr>
          <p:spPr>
            <a:xfrm rot="16200000" flipH="1" flipV="1">
              <a:off x="4510102" y="3168224"/>
              <a:ext cx="186021" cy="2074399"/>
            </a:xfrm>
            <a:prstGeom prst="curvedConnector3">
              <a:avLst>
                <a:gd name="adj1" fmla="val -128404"/>
              </a:avLst>
            </a:prstGeom>
            <a:ln>
              <a:solidFill>
                <a:schemeClr val="bg1">
                  <a:lumMod val="50000"/>
                </a:schemeClr>
              </a:solidFill>
              <a:prstDash val="lgDash"/>
              <a:tailEnd type="triangle"/>
            </a:ln>
          </p:spPr>
          <p:style>
            <a:lnRef idx="1">
              <a:schemeClr val="dk1"/>
            </a:lnRef>
            <a:fillRef idx="0">
              <a:schemeClr val="dk1"/>
            </a:fillRef>
            <a:effectRef idx="0">
              <a:schemeClr val="dk1"/>
            </a:effectRef>
            <a:fontRef idx="minor">
              <a:schemeClr val="tx1"/>
            </a:fontRef>
          </p:style>
        </p:cxnSp>
        <p:cxnSp>
          <p:nvCxnSpPr>
            <p:cNvPr id="77" name="Straight Arrow Connector 76">
              <a:extLst>
                <a:ext uri="{FF2B5EF4-FFF2-40B4-BE49-F238E27FC236}">
                  <a16:creationId xmlns:a16="http://schemas.microsoft.com/office/drawing/2014/main" id="{04CA7864-52CE-5DE9-B023-A1EC70B1195F}"/>
                </a:ext>
              </a:extLst>
            </p:cNvPr>
            <p:cNvCxnSpPr>
              <a:cxnSpLocks/>
              <a:stCxn id="67" idx="3"/>
              <a:endCxn id="71" idx="1"/>
            </p:cNvCxnSpPr>
            <p:nvPr/>
          </p:nvCxnSpPr>
          <p:spPr>
            <a:xfrm>
              <a:off x="3392805" y="4319768"/>
              <a:ext cx="708460" cy="6626"/>
            </a:xfrm>
            <a:prstGeom prst="straightConnector1">
              <a:avLst/>
            </a:prstGeom>
            <a:ln w="9525">
              <a:solidFill>
                <a:schemeClr val="tx1"/>
              </a:solidFill>
              <a:tailEnd type="triangle"/>
            </a:ln>
          </p:spPr>
          <p:style>
            <a:lnRef idx="1">
              <a:schemeClr val="dk1"/>
            </a:lnRef>
            <a:fillRef idx="0">
              <a:schemeClr val="dk1"/>
            </a:fillRef>
            <a:effectRef idx="0">
              <a:schemeClr val="dk1"/>
            </a:effectRef>
            <a:fontRef idx="minor">
              <a:schemeClr val="tx1"/>
            </a:fontRef>
          </p:style>
        </p:cxnSp>
        <p:grpSp>
          <p:nvGrpSpPr>
            <p:cNvPr id="94" name="Group 93">
              <a:extLst>
                <a:ext uri="{FF2B5EF4-FFF2-40B4-BE49-F238E27FC236}">
                  <a16:creationId xmlns:a16="http://schemas.microsoft.com/office/drawing/2014/main" id="{6EED6E83-94C9-CFB2-D76E-D0046941FCCA}"/>
                </a:ext>
              </a:extLst>
            </p:cNvPr>
            <p:cNvGrpSpPr/>
            <p:nvPr/>
          </p:nvGrpSpPr>
          <p:grpSpPr>
            <a:xfrm>
              <a:off x="5336715" y="3871459"/>
              <a:ext cx="2114006" cy="918532"/>
              <a:chOff x="5751194" y="3868814"/>
              <a:chExt cx="2114006" cy="918532"/>
            </a:xfrm>
          </p:grpSpPr>
          <mc:AlternateContent xmlns:mc="http://schemas.openxmlformats.org/markup-compatibility/2006" xmlns:a14="http://schemas.microsoft.com/office/drawing/2010/main">
            <mc:Choice Requires="a14">
              <p:sp>
                <p:nvSpPr>
                  <p:cNvPr id="68" name="Rounded Rectangle 67">
                    <a:extLst>
                      <a:ext uri="{FF2B5EF4-FFF2-40B4-BE49-F238E27FC236}">
                        <a16:creationId xmlns:a16="http://schemas.microsoft.com/office/drawing/2014/main" id="{93981D7D-B4D4-39B6-CD6D-4FDC93B4D5AA}"/>
                      </a:ext>
                    </a:extLst>
                  </p:cNvPr>
                  <p:cNvSpPr/>
                  <p:nvPr/>
                </p:nvSpPr>
                <p:spPr>
                  <a:xfrm>
                    <a:off x="7201015" y="4367348"/>
                    <a:ext cx="664185" cy="419998"/>
                  </a:xfrm>
                  <a:prstGeom prst="roundRect">
                    <a:avLst>
                      <a:gd name="adj" fmla="val 10000"/>
                    </a:avLst>
                  </a:prstGeom>
                  <a:solidFill>
                    <a:srgbClr val="181717"/>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algn="ctr"/>
                    <a14:m>
                      <m:oMathPara xmlns:m="http://schemas.openxmlformats.org/officeDocument/2006/math">
                        <m:oMathParaPr>
                          <m:jc m:val="centerGroup"/>
                        </m:oMathParaPr>
                        <m:oMath xmlns:m="http://schemas.openxmlformats.org/officeDocument/2006/math">
                          <m:r>
                            <a:rPr lang="en-US" sz="1012" b="0" i="1" dirty="0" smtClean="0">
                              <a:latin typeface="Cambria Math" panose="02040503050406030204" pitchFamily="18" charset="0"/>
                            </a:rPr>
                            <m:t>𝐷</m:t>
                          </m:r>
                        </m:oMath>
                      </m:oMathPara>
                    </a14:m>
                    <a:endParaRPr lang="en-US" sz="676" dirty="0"/>
                  </a:p>
                </p:txBody>
              </p:sp>
            </mc:Choice>
            <mc:Fallback xmlns="">
              <p:sp>
                <p:nvSpPr>
                  <p:cNvPr id="68" name="Rounded Rectangle 67">
                    <a:extLst>
                      <a:ext uri="{FF2B5EF4-FFF2-40B4-BE49-F238E27FC236}">
                        <a16:creationId xmlns:a16="http://schemas.microsoft.com/office/drawing/2014/main" id="{93981D7D-B4D4-39B6-CD6D-4FDC93B4D5AA}"/>
                      </a:ext>
                    </a:extLst>
                  </p:cNvPr>
                  <p:cNvSpPr>
                    <a:spLocks noRot="1" noChangeAspect="1" noMove="1" noResize="1" noEditPoints="1" noAdjustHandles="1" noChangeArrowheads="1" noChangeShapeType="1" noTextEdit="1"/>
                  </p:cNvSpPr>
                  <p:nvPr/>
                </p:nvSpPr>
                <p:spPr>
                  <a:xfrm>
                    <a:off x="7201015" y="4367348"/>
                    <a:ext cx="664185" cy="419998"/>
                  </a:xfrm>
                  <a:prstGeom prst="roundRect">
                    <a:avLst>
                      <a:gd name="adj" fmla="val 10000"/>
                    </a:avLst>
                  </a:prstGeom>
                  <a:blipFill>
                    <a:blip r:embed="rId1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9" name="TextBox 68">
                    <a:extLst>
                      <a:ext uri="{FF2B5EF4-FFF2-40B4-BE49-F238E27FC236}">
                        <a16:creationId xmlns:a16="http://schemas.microsoft.com/office/drawing/2014/main" id="{7A20AC5E-DD48-2065-CA83-98D57A6F6247}"/>
                      </a:ext>
                    </a:extLst>
                  </p:cNvPr>
                  <p:cNvSpPr txBox="1"/>
                  <p:nvPr/>
                </p:nvSpPr>
                <p:spPr>
                  <a:xfrm>
                    <a:off x="6530018" y="4013163"/>
                    <a:ext cx="226184" cy="21345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787" b="0" i="1" smtClean="0">
                              <a:latin typeface="Cambria Math" panose="02040503050406030204" pitchFamily="18" charset="0"/>
                            </a:rPr>
                            <m:t>𝛾</m:t>
                          </m:r>
                        </m:oMath>
                      </m:oMathPara>
                    </a14:m>
                    <a:endParaRPr lang="en-US" sz="787" dirty="0"/>
                  </a:p>
                </p:txBody>
              </p:sp>
            </mc:Choice>
            <mc:Fallback xmlns="">
              <p:sp>
                <p:nvSpPr>
                  <p:cNvPr id="69" name="TextBox 68">
                    <a:extLst>
                      <a:ext uri="{FF2B5EF4-FFF2-40B4-BE49-F238E27FC236}">
                        <a16:creationId xmlns:a16="http://schemas.microsoft.com/office/drawing/2014/main" id="{7A20AC5E-DD48-2065-CA83-98D57A6F6247}"/>
                      </a:ext>
                    </a:extLst>
                  </p:cNvPr>
                  <p:cNvSpPr txBox="1">
                    <a:spLocks noRot="1" noChangeAspect="1" noMove="1" noResize="1" noEditPoints="1" noAdjustHandles="1" noChangeArrowheads="1" noChangeShapeType="1" noTextEdit="1"/>
                  </p:cNvSpPr>
                  <p:nvPr/>
                </p:nvSpPr>
                <p:spPr>
                  <a:xfrm>
                    <a:off x="6530018" y="4013163"/>
                    <a:ext cx="226184" cy="213456"/>
                  </a:xfrm>
                  <a:prstGeom prst="rect">
                    <a:avLst/>
                  </a:prstGeom>
                  <a:blipFill>
                    <a:blip r:embed="rId1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3" name="Rounded Rectangle 72">
                    <a:extLst>
                      <a:ext uri="{FF2B5EF4-FFF2-40B4-BE49-F238E27FC236}">
                        <a16:creationId xmlns:a16="http://schemas.microsoft.com/office/drawing/2014/main" id="{F320D717-DE40-4923-8A93-754E64A957EE}"/>
                      </a:ext>
                    </a:extLst>
                  </p:cNvPr>
                  <p:cNvSpPr/>
                  <p:nvPr/>
                </p:nvSpPr>
                <p:spPr>
                  <a:xfrm>
                    <a:off x="7201014" y="3868814"/>
                    <a:ext cx="664185" cy="419998"/>
                  </a:xfrm>
                  <a:prstGeom prst="roundRect">
                    <a:avLst>
                      <a:gd name="adj" fmla="val 10000"/>
                    </a:avLst>
                  </a:prstGeom>
                  <a:solidFill>
                    <a:srgbClr val="7C7C7C"/>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algn="ctr"/>
                    <a14:m>
                      <m:oMathPara xmlns:m="http://schemas.openxmlformats.org/officeDocument/2006/math">
                        <m:oMathParaPr>
                          <m:jc m:val="centerGroup"/>
                        </m:oMathParaPr>
                        <m:oMath xmlns:m="http://schemas.openxmlformats.org/officeDocument/2006/math">
                          <m:r>
                            <a:rPr lang="en-US" sz="1012" b="0" i="1" dirty="0" smtClean="0">
                              <a:latin typeface="Cambria Math" panose="02040503050406030204" pitchFamily="18" charset="0"/>
                            </a:rPr>
                            <m:t>𝑅</m:t>
                          </m:r>
                        </m:oMath>
                      </m:oMathPara>
                    </a14:m>
                    <a:endParaRPr lang="en-US" sz="676" dirty="0"/>
                  </a:p>
                </p:txBody>
              </p:sp>
            </mc:Choice>
            <mc:Fallback xmlns="">
              <p:sp>
                <p:nvSpPr>
                  <p:cNvPr id="73" name="Rounded Rectangle 72">
                    <a:extLst>
                      <a:ext uri="{FF2B5EF4-FFF2-40B4-BE49-F238E27FC236}">
                        <a16:creationId xmlns:a16="http://schemas.microsoft.com/office/drawing/2014/main" id="{F320D717-DE40-4923-8A93-754E64A957EE}"/>
                      </a:ext>
                    </a:extLst>
                  </p:cNvPr>
                  <p:cNvSpPr>
                    <a:spLocks noRot="1" noChangeAspect="1" noMove="1" noResize="1" noEditPoints="1" noAdjustHandles="1" noChangeArrowheads="1" noChangeShapeType="1" noTextEdit="1"/>
                  </p:cNvSpPr>
                  <p:nvPr/>
                </p:nvSpPr>
                <p:spPr>
                  <a:xfrm>
                    <a:off x="7201014" y="3868814"/>
                    <a:ext cx="664185" cy="419998"/>
                  </a:xfrm>
                  <a:prstGeom prst="roundRect">
                    <a:avLst>
                      <a:gd name="adj" fmla="val 10000"/>
                    </a:avLst>
                  </a:prstGeom>
                  <a:blipFill>
                    <a:blip r:embed="rId1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5" name="TextBox 74">
                    <a:extLst>
                      <a:ext uri="{FF2B5EF4-FFF2-40B4-BE49-F238E27FC236}">
                        <a16:creationId xmlns:a16="http://schemas.microsoft.com/office/drawing/2014/main" id="{CE2DC308-1DFE-022F-66F2-3AFB030A931E}"/>
                      </a:ext>
                    </a:extLst>
                  </p:cNvPr>
                  <p:cNvSpPr txBox="1"/>
                  <p:nvPr/>
                </p:nvSpPr>
                <p:spPr>
                  <a:xfrm>
                    <a:off x="6528181" y="4464586"/>
                    <a:ext cx="226184" cy="21345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787" b="0" i="1" smtClean="0">
                              <a:latin typeface="Cambria Math" panose="02040503050406030204" pitchFamily="18" charset="0"/>
                            </a:rPr>
                            <m:t>𝜇</m:t>
                          </m:r>
                        </m:oMath>
                      </m:oMathPara>
                    </a14:m>
                    <a:endParaRPr lang="en-US" sz="787" dirty="0"/>
                  </a:p>
                </p:txBody>
              </p:sp>
            </mc:Choice>
            <mc:Fallback xmlns="">
              <p:sp>
                <p:nvSpPr>
                  <p:cNvPr id="75" name="TextBox 74">
                    <a:extLst>
                      <a:ext uri="{FF2B5EF4-FFF2-40B4-BE49-F238E27FC236}">
                        <a16:creationId xmlns:a16="http://schemas.microsoft.com/office/drawing/2014/main" id="{CE2DC308-1DFE-022F-66F2-3AFB030A931E}"/>
                      </a:ext>
                    </a:extLst>
                  </p:cNvPr>
                  <p:cNvSpPr txBox="1">
                    <a:spLocks noRot="1" noChangeAspect="1" noMove="1" noResize="1" noEditPoints="1" noAdjustHandles="1" noChangeArrowheads="1" noChangeShapeType="1" noTextEdit="1"/>
                  </p:cNvSpPr>
                  <p:nvPr/>
                </p:nvSpPr>
                <p:spPr>
                  <a:xfrm>
                    <a:off x="6528181" y="4464586"/>
                    <a:ext cx="226184" cy="213456"/>
                  </a:xfrm>
                  <a:prstGeom prst="rect">
                    <a:avLst/>
                  </a:prstGeom>
                  <a:blipFill>
                    <a:blip r:embed="rId18"/>
                    <a:stretch>
                      <a:fillRect/>
                    </a:stretch>
                  </a:blipFill>
                </p:spPr>
                <p:txBody>
                  <a:bodyPr/>
                  <a:lstStyle/>
                  <a:p>
                    <a:r>
                      <a:rPr lang="en-US">
                        <a:noFill/>
                      </a:rPr>
                      <a:t> </a:t>
                    </a:r>
                  </a:p>
                </p:txBody>
              </p:sp>
            </mc:Fallback>
          </mc:AlternateContent>
          <p:cxnSp>
            <p:nvCxnSpPr>
              <p:cNvPr id="78" name="Straight Arrow Connector 77">
                <a:extLst>
                  <a:ext uri="{FF2B5EF4-FFF2-40B4-BE49-F238E27FC236}">
                    <a16:creationId xmlns:a16="http://schemas.microsoft.com/office/drawing/2014/main" id="{8715AE79-1600-30B8-72C4-FB90CBF4AE4B}"/>
                  </a:ext>
                </a:extLst>
              </p:cNvPr>
              <p:cNvCxnSpPr>
                <a:cxnSpLocks/>
                <a:stCxn id="84" idx="3"/>
                <a:endCxn id="73" idx="1"/>
              </p:cNvCxnSpPr>
              <p:nvPr/>
            </p:nvCxnSpPr>
            <p:spPr>
              <a:xfrm flipV="1">
                <a:off x="6358389" y="4078813"/>
                <a:ext cx="842625" cy="240954"/>
              </a:xfrm>
              <a:prstGeom prst="straightConnector1">
                <a:avLst/>
              </a:prstGeom>
              <a:ln w="9525">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79" name="Straight Arrow Connector 78">
                <a:extLst>
                  <a:ext uri="{FF2B5EF4-FFF2-40B4-BE49-F238E27FC236}">
                    <a16:creationId xmlns:a16="http://schemas.microsoft.com/office/drawing/2014/main" id="{9F6C1D9F-F2E8-A03A-97ED-9C49A0C757C5}"/>
                  </a:ext>
                </a:extLst>
              </p:cNvPr>
              <p:cNvCxnSpPr>
                <a:cxnSpLocks/>
                <a:stCxn id="84" idx="3"/>
                <a:endCxn id="68" idx="1"/>
              </p:cNvCxnSpPr>
              <p:nvPr/>
            </p:nvCxnSpPr>
            <p:spPr>
              <a:xfrm>
                <a:off x="6358389" y="4319767"/>
                <a:ext cx="842626" cy="257580"/>
              </a:xfrm>
              <a:prstGeom prst="straightConnector1">
                <a:avLst/>
              </a:prstGeom>
              <a:ln w="9525">
                <a:solidFill>
                  <a:schemeClr val="tx1"/>
                </a:solidFill>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84" name="Rounded Rectangle 83">
                    <a:extLst>
                      <a:ext uri="{FF2B5EF4-FFF2-40B4-BE49-F238E27FC236}">
                        <a16:creationId xmlns:a16="http://schemas.microsoft.com/office/drawing/2014/main" id="{871D02B2-AE4E-62DF-C33E-E9401C095FEB}"/>
                      </a:ext>
                    </a:extLst>
                  </p:cNvPr>
                  <p:cNvSpPr/>
                  <p:nvPr/>
                </p:nvSpPr>
                <p:spPr>
                  <a:xfrm>
                    <a:off x="5751194" y="4109768"/>
                    <a:ext cx="607195" cy="419998"/>
                  </a:xfrm>
                  <a:prstGeom prst="roundRect">
                    <a:avLst>
                      <a:gd name="adj" fmla="val 10000"/>
                    </a:avLst>
                  </a:prstGeom>
                  <a:solidFill>
                    <a:srgbClr val="94C4EA"/>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algn="ctr"/>
                    <a14:m>
                      <m:oMathPara xmlns:m="http://schemas.openxmlformats.org/officeDocument/2006/math">
                        <m:oMathParaPr>
                          <m:jc m:val="centerGroup"/>
                        </m:oMathParaPr>
                        <m:oMath xmlns:m="http://schemas.openxmlformats.org/officeDocument/2006/math">
                          <m:r>
                            <a:rPr lang="en-US" sz="1012" b="0" i="1" smtClean="0">
                              <a:latin typeface="Cambria Math" panose="02040503050406030204" pitchFamily="18" charset="0"/>
                            </a:rPr>
                            <m:t>𝐼</m:t>
                          </m:r>
                        </m:oMath>
                      </m:oMathPara>
                    </a14:m>
                    <a:endParaRPr lang="en-US" sz="1012" dirty="0"/>
                  </a:p>
                </p:txBody>
              </p:sp>
            </mc:Choice>
            <mc:Fallback xmlns="">
              <p:sp>
                <p:nvSpPr>
                  <p:cNvPr id="84" name="Rounded Rectangle 83">
                    <a:extLst>
                      <a:ext uri="{FF2B5EF4-FFF2-40B4-BE49-F238E27FC236}">
                        <a16:creationId xmlns:a16="http://schemas.microsoft.com/office/drawing/2014/main" id="{871D02B2-AE4E-62DF-C33E-E9401C095FEB}"/>
                      </a:ext>
                    </a:extLst>
                  </p:cNvPr>
                  <p:cNvSpPr>
                    <a:spLocks noRot="1" noChangeAspect="1" noMove="1" noResize="1" noEditPoints="1" noAdjustHandles="1" noChangeArrowheads="1" noChangeShapeType="1" noTextEdit="1"/>
                  </p:cNvSpPr>
                  <p:nvPr/>
                </p:nvSpPr>
                <p:spPr>
                  <a:xfrm>
                    <a:off x="5751194" y="4109768"/>
                    <a:ext cx="607195" cy="419998"/>
                  </a:xfrm>
                  <a:prstGeom prst="roundRect">
                    <a:avLst>
                      <a:gd name="adj" fmla="val 10000"/>
                    </a:avLst>
                  </a:prstGeom>
                  <a:blipFill>
                    <a:blip r:embed="rId19"/>
                    <a:stretch>
                      <a:fillRect/>
                    </a:stretch>
                  </a:blipFill>
                </p:spPr>
                <p:txBody>
                  <a:bodyPr/>
                  <a:lstStyle/>
                  <a:p>
                    <a:r>
                      <a:rPr lang="en-US">
                        <a:noFill/>
                      </a:rPr>
                      <a:t> </a:t>
                    </a:r>
                  </a:p>
                </p:txBody>
              </p:sp>
            </mc:Fallback>
          </mc:AlternateContent>
        </p:grpSp>
        <p:cxnSp>
          <p:nvCxnSpPr>
            <p:cNvPr id="88" name="Straight Arrow Connector 87">
              <a:extLst>
                <a:ext uri="{FF2B5EF4-FFF2-40B4-BE49-F238E27FC236}">
                  <a16:creationId xmlns:a16="http://schemas.microsoft.com/office/drawing/2014/main" id="{66C764C7-DCCE-5645-0DC8-8E691D718647}"/>
                </a:ext>
              </a:extLst>
            </p:cNvPr>
            <p:cNvCxnSpPr>
              <a:cxnSpLocks/>
              <a:stCxn id="71" idx="3"/>
              <a:endCxn id="84" idx="1"/>
            </p:cNvCxnSpPr>
            <p:nvPr/>
          </p:nvCxnSpPr>
          <p:spPr>
            <a:xfrm flipV="1">
              <a:off x="4708460" y="4322412"/>
              <a:ext cx="628255" cy="3982"/>
            </a:xfrm>
            <a:prstGeom prst="straightConnector1">
              <a:avLst/>
            </a:prstGeom>
            <a:ln w="9525">
              <a:solidFill>
                <a:schemeClr val="tx1"/>
              </a:solidFill>
              <a:tailEnd type="triangle"/>
            </a:ln>
          </p:spPr>
          <p:style>
            <a:lnRef idx="1">
              <a:schemeClr val="dk1"/>
            </a:lnRef>
            <a:fillRef idx="0">
              <a:schemeClr val="dk1"/>
            </a:fillRef>
            <a:effectRef idx="0">
              <a:schemeClr val="dk1"/>
            </a:effectRef>
            <a:fontRef idx="minor">
              <a:schemeClr val="tx1"/>
            </a:fontRef>
          </p:style>
        </p:cxnSp>
      </p:grpSp>
      <p:cxnSp>
        <p:nvCxnSpPr>
          <p:cNvPr id="4" name="Straight Arrow Connector 3">
            <a:extLst>
              <a:ext uri="{FF2B5EF4-FFF2-40B4-BE49-F238E27FC236}">
                <a16:creationId xmlns:a16="http://schemas.microsoft.com/office/drawing/2014/main" id="{4D008ECB-3FA0-0B22-B410-DFC5EA2A644F}"/>
              </a:ext>
            </a:extLst>
          </p:cNvPr>
          <p:cNvCxnSpPr>
            <a:cxnSpLocks/>
            <a:stCxn id="49" idx="0"/>
          </p:cNvCxnSpPr>
          <p:nvPr/>
        </p:nvCxnSpPr>
        <p:spPr>
          <a:xfrm flipV="1">
            <a:off x="4872167" y="1159854"/>
            <a:ext cx="253345" cy="286545"/>
          </a:xfrm>
          <a:prstGeom prst="straightConnector1">
            <a:avLst/>
          </a:prstGeom>
          <a:ln w="38100">
            <a:solidFill>
              <a:schemeClr val="accent6">
                <a:lumMod val="75000"/>
              </a:schemeClr>
            </a:solidFill>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3188458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F788716A-C289-4CFC-B363-01F382C58FD8}"/>
              </a:ext>
            </a:extLst>
          </p:cNvPr>
          <p:cNvSpPr>
            <a:spLocks noGrp="1"/>
          </p:cNvSpPr>
          <p:nvPr>
            <p:ph type="title"/>
          </p:nvPr>
        </p:nvSpPr>
        <p:spPr>
          <a:xfrm>
            <a:off x="948776" y="359541"/>
            <a:ext cx="7707862" cy="488024"/>
          </a:xfrm>
        </p:spPr>
        <p:txBody>
          <a:bodyPr/>
          <a:lstStyle/>
          <a:p>
            <a:r>
              <a:rPr lang="en-US" dirty="0"/>
              <a:t>Quality of decisions</a:t>
            </a:r>
          </a:p>
        </p:txBody>
      </p:sp>
      <p:sp>
        <p:nvSpPr>
          <p:cNvPr id="5" name="TextBox 4">
            <a:extLst>
              <a:ext uri="{FF2B5EF4-FFF2-40B4-BE49-F238E27FC236}">
                <a16:creationId xmlns:a16="http://schemas.microsoft.com/office/drawing/2014/main" id="{2A302554-BA70-2146-B9C6-2F5B11E733EE}"/>
              </a:ext>
            </a:extLst>
          </p:cNvPr>
          <p:cNvSpPr txBox="1"/>
          <p:nvPr/>
        </p:nvSpPr>
        <p:spPr>
          <a:xfrm>
            <a:off x="2921987" y="1985701"/>
            <a:ext cx="4168556" cy="523220"/>
          </a:xfrm>
          <a:prstGeom prst="rect">
            <a:avLst/>
          </a:prstGeom>
          <a:noFill/>
        </p:spPr>
        <p:txBody>
          <a:bodyPr wrap="square" rtlCol="0">
            <a:spAutoFit/>
          </a:bodyPr>
          <a:lstStyle/>
          <a:p>
            <a:pPr algn="ctr"/>
            <a:r>
              <a:rPr lang="en-US" sz="1400" dirty="0">
                <a:latin typeface="Arial" panose="020B0604020202020204" pitchFamily="34" charset="0"/>
                <a:cs typeface="Arial" panose="020B0604020202020204" pitchFamily="34" charset="0"/>
              </a:rPr>
              <a:t>Difference (%) between the objective function at the numerical and approximated optimal solution</a:t>
            </a:r>
          </a:p>
        </p:txBody>
      </p:sp>
      <p:sp>
        <p:nvSpPr>
          <p:cNvPr id="11" name="Rounded Rectangle 10">
            <a:extLst>
              <a:ext uri="{FF2B5EF4-FFF2-40B4-BE49-F238E27FC236}">
                <a16:creationId xmlns:a16="http://schemas.microsoft.com/office/drawing/2014/main" id="{D5D604FC-8E6D-EE4F-B3D5-21F26AB16486}"/>
              </a:ext>
            </a:extLst>
          </p:cNvPr>
          <p:cNvSpPr/>
          <p:nvPr/>
        </p:nvSpPr>
        <p:spPr>
          <a:xfrm>
            <a:off x="1211563" y="2051444"/>
            <a:ext cx="1195124" cy="403009"/>
          </a:xfrm>
          <a:prstGeom prst="roundRect">
            <a:avLst/>
          </a:prstGeom>
          <a:ln w="19050">
            <a:solidFill>
              <a:schemeClr val="accent1"/>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2D46E56C-CF16-3842-96D3-7C3499C959A4}"/>
                  </a:ext>
                </a:extLst>
              </p:cNvPr>
              <p:cNvSpPr txBox="1"/>
              <p:nvPr/>
            </p:nvSpPr>
            <p:spPr>
              <a:xfrm>
                <a:off x="1210460" y="2099059"/>
                <a:ext cx="1196227" cy="307777"/>
              </a:xfrm>
              <a:prstGeom prst="rect">
                <a:avLst/>
              </a:prstGeom>
              <a:noFill/>
            </p:spPr>
            <p:txBody>
              <a:bodyPr wrap="square">
                <a:spAutoFit/>
              </a:bodyPr>
              <a:lstStyle/>
              <a:p>
                <a:pPr marL="0" indent="0" algn="ctr"/>
                <a14:m>
                  <m:oMath xmlns:m="http://schemas.openxmlformats.org/officeDocument/2006/math">
                    <m:r>
                      <a:rPr lang="en-US" sz="1400" i="1" dirty="0" smtClean="0">
                        <a:latin typeface="Cambria Math" panose="02040503050406030204" pitchFamily="18" charset="0"/>
                        <a:cs typeface="Arial" panose="020B0604020202020204" pitchFamily="34" charset="0"/>
                      </a:rPr>
                      <m:t>𝑇</m:t>
                    </m:r>
                    <m:r>
                      <a:rPr lang="en-US" sz="1400" i="1" dirty="0" smtClean="0">
                        <a:latin typeface="Cambria Math" panose="02040503050406030204" pitchFamily="18" charset="0"/>
                        <a:cs typeface="Arial" panose="020B0604020202020204" pitchFamily="34" charset="0"/>
                      </a:rPr>
                      <m:t> =15 </m:t>
                    </m:r>
                  </m:oMath>
                </a14:m>
                <a:r>
                  <a:rPr lang="en-US" sz="1400" dirty="0">
                    <a:latin typeface="Arial" panose="020B0604020202020204" pitchFamily="34" charset="0"/>
                    <a:cs typeface="Arial" panose="020B0604020202020204" pitchFamily="34" charset="0"/>
                  </a:rPr>
                  <a:t>days </a:t>
                </a:r>
              </a:p>
            </p:txBody>
          </p:sp>
        </mc:Choice>
        <mc:Fallback xmlns="">
          <p:sp>
            <p:nvSpPr>
              <p:cNvPr id="13" name="TextBox 12">
                <a:extLst>
                  <a:ext uri="{FF2B5EF4-FFF2-40B4-BE49-F238E27FC236}">
                    <a16:creationId xmlns:a16="http://schemas.microsoft.com/office/drawing/2014/main" id="{2D46E56C-CF16-3842-96D3-7C3499C959A4}"/>
                  </a:ext>
                </a:extLst>
              </p:cNvPr>
              <p:cNvSpPr txBox="1">
                <a:spLocks noRot="1" noChangeAspect="1" noMove="1" noResize="1" noEditPoints="1" noAdjustHandles="1" noChangeArrowheads="1" noChangeShapeType="1" noTextEdit="1"/>
              </p:cNvSpPr>
              <p:nvPr/>
            </p:nvSpPr>
            <p:spPr>
              <a:xfrm>
                <a:off x="1210460" y="2099059"/>
                <a:ext cx="1196227" cy="307777"/>
              </a:xfrm>
              <a:prstGeom prst="rect">
                <a:avLst/>
              </a:prstGeom>
              <a:blipFill>
                <a:blip r:embed="rId3"/>
                <a:stretch>
                  <a:fillRect t="-4000" r="-4211" b="-20000"/>
                </a:stretch>
              </a:blipFill>
            </p:spPr>
            <p:txBody>
              <a:bodyPr/>
              <a:lstStyle/>
              <a:p>
                <a:r>
                  <a:rPr lang="en-US">
                    <a:noFill/>
                  </a:rPr>
                  <a:t> </a:t>
                </a:r>
              </a:p>
            </p:txBody>
          </p:sp>
        </mc:Fallback>
      </mc:AlternateContent>
      <p:sp>
        <p:nvSpPr>
          <p:cNvPr id="8" name="Content Placeholder 2">
            <a:extLst>
              <a:ext uri="{FF2B5EF4-FFF2-40B4-BE49-F238E27FC236}">
                <a16:creationId xmlns:a16="http://schemas.microsoft.com/office/drawing/2014/main" id="{9A193870-9BC9-CC73-7B39-2F4887BCB27E}"/>
              </a:ext>
            </a:extLst>
          </p:cNvPr>
          <p:cNvSpPr>
            <a:spLocks noGrp="1"/>
          </p:cNvSpPr>
          <p:nvPr>
            <p:ph sz="quarter" idx="10"/>
          </p:nvPr>
        </p:nvSpPr>
        <p:spPr>
          <a:xfrm>
            <a:off x="955679" y="847566"/>
            <a:ext cx="7700963" cy="737784"/>
          </a:xfrm>
        </p:spPr>
        <p:txBody>
          <a:bodyPr>
            <a:noAutofit/>
          </a:bodyPr>
          <a:lstStyle/>
          <a:p>
            <a:pPr lvl="1">
              <a:spcAft>
                <a:spcPts val="0"/>
              </a:spcAft>
              <a:buFont typeface="Arial" panose="020B0604020202020204" pitchFamily="34" charset="0"/>
              <a:buChar char="•"/>
            </a:pPr>
            <a:r>
              <a:rPr lang="en-US" dirty="0">
                <a:solidFill>
                  <a:schemeClr val="tx1"/>
                </a:solidFill>
              </a:rPr>
              <a:t>Determine true optimal solution via exhaustive search</a:t>
            </a:r>
          </a:p>
          <a:p>
            <a:pPr lvl="1">
              <a:spcAft>
                <a:spcPts val="0"/>
              </a:spcAft>
              <a:buFont typeface="Arial" panose="020B0604020202020204" pitchFamily="34" charset="0"/>
              <a:buChar char="•"/>
            </a:pPr>
            <a:r>
              <a:rPr lang="en-US" dirty="0">
                <a:solidFill>
                  <a:schemeClr val="tx1"/>
                </a:solidFill>
                <a:latin typeface="Arial" panose="020B0604020202020204" pitchFamily="34" charset="0"/>
                <a:cs typeface="Arial" panose="020B0604020202020204" pitchFamily="34" charset="0"/>
              </a:rPr>
              <a:t>Approximated solution is near optimal: true numerical and approximated solution differ by </a:t>
            </a:r>
            <a:r>
              <a:rPr lang="en-US" dirty="0">
                <a:solidFill>
                  <a:schemeClr val="bg2"/>
                </a:solidFill>
                <a:latin typeface="Arial" panose="020B0604020202020204" pitchFamily="34" charset="0"/>
                <a:cs typeface="Arial" panose="020B0604020202020204" pitchFamily="34" charset="0"/>
              </a:rPr>
              <a:t>&lt; 1% </a:t>
            </a:r>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0C476272-CA0A-B86E-89BF-A4DEC21AEEAC}"/>
                  </a:ext>
                </a:extLst>
              </p:cNvPr>
              <p:cNvSpPr txBox="1"/>
              <p:nvPr/>
            </p:nvSpPr>
            <p:spPr>
              <a:xfrm>
                <a:off x="1981617" y="4746058"/>
                <a:ext cx="1227082"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𝜏</m:t>
                      </m:r>
                      <m:r>
                        <a:rPr lang="en-US" sz="1400" b="0" i="1" smtClean="0">
                          <a:latin typeface="Cambria Math" panose="02040503050406030204" pitchFamily="18" charset="0"/>
                        </a:rPr>
                        <m:t>=1</m:t>
                      </m:r>
                    </m:oMath>
                  </m:oMathPara>
                </a14:m>
                <a:endParaRPr lang="en-US" sz="1400" dirty="0"/>
              </a:p>
            </p:txBody>
          </p:sp>
        </mc:Choice>
        <mc:Fallback xmlns="">
          <p:sp>
            <p:nvSpPr>
              <p:cNvPr id="16" name="TextBox 15">
                <a:extLst>
                  <a:ext uri="{FF2B5EF4-FFF2-40B4-BE49-F238E27FC236}">
                    <a16:creationId xmlns:a16="http://schemas.microsoft.com/office/drawing/2014/main" id="{0C476272-CA0A-B86E-89BF-A4DEC21AEEAC}"/>
                  </a:ext>
                </a:extLst>
              </p:cNvPr>
              <p:cNvSpPr txBox="1">
                <a:spLocks noRot="1" noChangeAspect="1" noMove="1" noResize="1" noEditPoints="1" noAdjustHandles="1" noChangeArrowheads="1" noChangeShapeType="1" noTextEdit="1"/>
              </p:cNvSpPr>
              <p:nvPr/>
            </p:nvSpPr>
            <p:spPr>
              <a:xfrm>
                <a:off x="1981617" y="4746058"/>
                <a:ext cx="1227082" cy="307777"/>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B2D764D0-8272-7FA2-14C8-717104C81AA5}"/>
                  </a:ext>
                </a:extLst>
              </p:cNvPr>
              <p:cNvSpPr txBox="1"/>
              <p:nvPr/>
            </p:nvSpPr>
            <p:spPr>
              <a:xfrm>
                <a:off x="4823500" y="4741423"/>
                <a:ext cx="1227082"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𝜏</m:t>
                      </m:r>
                      <m:r>
                        <a:rPr lang="en-US" sz="1400" b="0" i="1" smtClean="0">
                          <a:latin typeface="Cambria Math" panose="02040503050406030204" pitchFamily="18" charset="0"/>
                        </a:rPr>
                        <m:t>=2</m:t>
                      </m:r>
                    </m:oMath>
                  </m:oMathPara>
                </a14:m>
                <a:endParaRPr lang="en-US" sz="1400" dirty="0"/>
              </a:p>
            </p:txBody>
          </p:sp>
        </mc:Choice>
        <mc:Fallback xmlns="">
          <p:sp>
            <p:nvSpPr>
              <p:cNvPr id="17" name="TextBox 16">
                <a:extLst>
                  <a:ext uri="{FF2B5EF4-FFF2-40B4-BE49-F238E27FC236}">
                    <a16:creationId xmlns:a16="http://schemas.microsoft.com/office/drawing/2014/main" id="{B2D764D0-8272-7FA2-14C8-717104C81AA5}"/>
                  </a:ext>
                </a:extLst>
              </p:cNvPr>
              <p:cNvSpPr txBox="1">
                <a:spLocks noRot="1" noChangeAspect="1" noMove="1" noResize="1" noEditPoints="1" noAdjustHandles="1" noChangeArrowheads="1" noChangeShapeType="1" noTextEdit="1"/>
              </p:cNvSpPr>
              <p:nvPr/>
            </p:nvSpPr>
            <p:spPr>
              <a:xfrm>
                <a:off x="4823500" y="4741423"/>
                <a:ext cx="1227082" cy="307777"/>
              </a:xfrm>
              <a:prstGeom prst="rect">
                <a:avLst/>
              </a:prstGeom>
              <a:blipFill>
                <a:blip r:embed="rId5"/>
                <a:stretch>
                  <a:fillRect/>
                </a:stretch>
              </a:blipFill>
            </p:spPr>
            <p:txBody>
              <a:bodyPr/>
              <a:lstStyle/>
              <a:p>
                <a:r>
                  <a:rPr lang="en-US">
                    <a:noFill/>
                  </a:rPr>
                  <a:t> </a:t>
                </a:r>
              </a:p>
            </p:txBody>
          </p:sp>
        </mc:Fallback>
      </mc:AlternateContent>
      <p:pic>
        <p:nvPicPr>
          <p:cNvPr id="19" name="Picture 18">
            <a:extLst>
              <a:ext uri="{FF2B5EF4-FFF2-40B4-BE49-F238E27FC236}">
                <a16:creationId xmlns:a16="http://schemas.microsoft.com/office/drawing/2014/main" id="{14FE13AD-4642-5DD6-3C76-C2E78682A30A}"/>
              </a:ext>
            </a:extLst>
          </p:cNvPr>
          <p:cNvPicPr>
            <a:picLocks noChangeAspect="1"/>
          </p:cNvPicPr>
          <p:nvPr/>
        </p:nvPicPr>
        <p:blipFill rotWithShape="1">
          <a:blip r:embed="rId6"/>
          <a:srcRect t="3241" b="-1"/>
          <a:stretch/>
        </p:blipFill>
        <p:spPr>
          <a:xfrm>
            <a:off x="1120065" y="2634579"/>
            <a:ext cx="7772400" cy="2106844"/>
          </a:xfrm>
          <a:prstGeom prst="rect">
            <a:avLst/>
          </a:prstGeom>
        </p:spPr>
      </p:pic>
      <p:sp>
        <p:nvSpPr>
          <p:cNvPr id="2" name="Rounded Rectangle 1">
            <a:extLst>
              <a:ext uri="{FF2B5EF4-FFF2-40B4-BE49-F238E27FC236}">
                <a16:creationId xmlns:a16="http://schemas.microsoft.com/office/drawing/2014/main" id="{CF19B8F7-A2D8-4B43-A7A9-7C81BC13BEF4}"/>
              </a:ext>
            </a:extLst>
          </p:cNvPr>
          <p:cNvSpPr/>
          <p:nvPr/>
        </p:nvSpPr>
        <p:spPr>
          <a:xfrm>
            <a:off x="3939580" y="2599305"/>
            <a:ext cx="2841364" cy="2142118"/>
          </a:xfrm>
          <a:prstGeom prst="roundRect">
            <a:avLst/>
          </a:prstGeom>
          <a:noFill/>
          <a:ln w="19050">
            <a:solidFill>
              <a:srgbClr val="FFC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369224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885DA2-1182-E28A-8C42-A01C0D30D46B}"/>
              </a:ext>
            </a:extLst>
          </p:cNvPr>
          <p:cNvSpPr>
            <a:spLocks noGrp="1"/>
          </p:cNvSpPr>
          <p:nvPr>
            <p:ph type="title"/>
          </p:nvPr>
        </p:nvSpPr>
        <p:spPr/>
        <p:txBody>
          <a:bodyPr/>
          <a:lstStyle/>
          <a:p>
            <a:r>
              <a:rPr lang="en-US" dirty="0"/>
              <a:t>Multiple time periods setting</a:t>
            </a:r>
          </a:p>
        </p:txBody>
      </p:sp>
      <mc:AlternateContent xmlns:mc="http://schemas.openxmlformats.org/markup-compatibility/2006" xmlns:a14="http://schemas.microsoft.com/office/drawing/2010/main">
        <mc:Choice Requires="a14">
          <p:sp>
            <p:nvSpPr>
              <p:cNvPr id="43" name="Content Placeholder 2">
                <a:extLst>
                  <a:ext uri="{FF2B5EF4-FFF2-40B4-BE49-F238E27FC236}">
                    <a16:creationId xmlns:a16="http://schemas.microsoft.com/office/drawing/2014/main" id="{E2A4EC39-7BE9-17EE-E4EA-90C7A79F18C2}"/>
                  </a:ext>
                </a:extLst>
              </p:cNvPr>
              <p:cNvSpPr txBox="1">
                <a:spLocks/>
              </p:cNvSpPr>
              <p:nvPr/>
            </p:nvSpPr>
            <p:spPr>
              <a:xfrm>
                <a:off x="948776" y="928893"/>
                <a:ext cx="7707862" cy="3830761"/>
              </a:xfrm>
              <a:prstGeom prst="rect">
                <a:avLst/>
              </a:prstGeom>
            </p:spPr>
            <p:txBody>
              <a:bodyPr vert="horz" lIns="0" tIns="45720" rIns="0" bIns="45720" rtlCol="0">
                <a:normAutofit/>
              </a:bodyPr>
              <a:lstStyle>
                <a:lvl1pPr marL="342900" indent="-342900" algn="l" defTabSz="457200" rtl="0" eaLnBrk="1" fontAlgn="base" hangingPunct="1">
                  <a:spcBef>
                    <a:spcPct val="20000"/>
                  </a:spcBef>
                  <a:spcAft>
                    <a:spcPct val="0"/>
                  </a:spcAft>
                  <a:buClr>
                    <a:schemeClr val="bg2"/>
                  </a:buClr>
                  <a:buFont typeface="Wingdings" pitchFamily="2" charset="2"/>
                  <a:defRPr kern="1200" spc="20">
                    <a:solidFill>
                      <a:schemeClr val="tx1"/>
                    </a:solidFill>
                    <a:latin typeface="Arial"/>
                    <a:ea typeface="ＭＳ Ｐゴシック" charset="0"/>
                    <a:cs typeface="ＭＳ Ｐゴシック" charset="0"/>
                  </a:defRPr>
                </a:lvl1pPr>
                <a:lvl2pPr marL="288925" indent="-288925" algn="l" defTabSz="457200" rtl="0" eaLnBrk="1" fontAlgn="base" hangingPunct="1">
                  <a:spcBef>
                    <a:spcPct val="20000"/>
                  </a:spcBef>
                  <a:spcAft>
                    <a:spcPct val="0"/>
                  </a:spcAft>
                  <a:buClr>
                    <a:schemeClr val="bg2"/>
                  </a:buClr>
                  <a:buFont typeface="Wingdings" pitchFamily="2" charset="2"/>
                  <a:buChar char="§"/>
                  <a:defRPr kern="1200">
                    <a:solidFill>
                      <a:srgbClr val="595959"/>
                    </a:solidFill>
                    <a:latin typeface="Arial"/>
                    <a:ea typeface="ＭＳ Ｐゴシック" charset="0"/>
                    <a:cs typeface="+mn-cs"/>
                  </a:defRPr>
                </a:lvl2pPr>
                <a:lvl3pPr marL="569913" indent="-225425" algn="l" defTabSz="457200" rtl="0" eaLnBrk="1" fontAlgn="base" hangingPunct="1">
                  <a:spcBef>
                    <a:spcPct val="20000"/>
                  </a:spcBef>
                  <a:spcAft>
                    <a:spcPct val="0"/>
                  </a:spcAft>
                  <a:buClr>
                    <a:schemeClr val="bg2"/>
                  </a:buClr>
                  <a:buSzPct val="102000"/>
                  <a:buFont typeface="Source Sans Pro" panose="020F0502020204030204" pitchFamily="34" charset="0"/>
                  <a:buChar char="›"/>
                  <a:defRPr kern="1200">
                    <a:solidFill>
                      <a:srgbClr val="595959"/>
                    </a:solidFill>
                    <a:latin typeface="Arial"/>
                    <a:ea typeface="ＭＳ Ｐゴシック" charset="0"/>
                    <a:cs typeface="+mn-cs"/>
                  </a:defRPr>
                </a:lvl3pPr>
                <a:lvl4pPr marL="914400" indent="-227013" algn="l" defTabSz="457200" rtl="0" eaLnBrk="1" fontAlgn="base" hangingPunct="1">
                  <a:spcBef>
                    <a:spcPct val="20000"/>
                  </a:spcBef>
                  <a:spcAft>
                    <a:spcPct val="0"/>
                  </a:spcAft>
                  <a:buClr>
                    <a:schemeClr val="bg2"/>
                  </a:buClr>
                  <a:buFont typeface="Arial" panose="020B0604020202020204" pitchFamily="34" charset="0"/>
                  <a:buChar char="•"/>
                  <a:defRPr kern="1200">
                    <a:solidFill>
                      <a:srgbClr val="595959"/>
                    </a:solidFill>
                    <a:latin typeface="Arial"/>
                    <a:ea typeface="ＭＳ Ｐゴシック" charset="0"/>
                    <a:cs typeface="+mn-cs"/>
                  </a:defRPr>
                </a:lvl4pPr>
                <a:lvl5pPr marL="1258888" indent="-227013" algn="l" defTabSz="457200" rtl="0" eaLnBrk="1" fontAlgn="base" hangingPunct="1">
                  <a:spcBef>
                    <a:spcPct val="20000"/>
                  </a:spcBef>
                  <a:spcAft>
                    <a:spcPct val="0"/>
                  </a:spcAft>
                  <a:buClr>
                    <a:schemeClr val="bg2"/>
                  </a:buClr>
                  <a:buFont typeface="Source Sans Pro" panose="020F0502020204030204" pitchFamily="34" charset="0"/>
                  <a:buChar char="–"/>
                  <a:defRPr kern="1200">
                    <a:solidFill>
                      <a:srgbClr val="595959"/>
                    </a:solidFill>
                    <a:latin typeface="Arial"/>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spcBef>
                    <a:spcPts val="432"/>
                  </a:spcBef>
                  <a:spcAft>
                    <a:spcPts val="432"/>
                  </a:spcAft>
                  <a:buClr>
                    <a:srgbClr val="25355A"/>
                  </a:buClr>
                  <a:buFont typeface="Arial" panose="020B0604020202020204" pitchFamily="34" charset="0"/>
                  <a:buChar char="•"/>
                </a:pPr>
                <a:r>
                  <a:rPr lang="en-US" dirty="0">
                    <a:solidFill>
                      <a:schemeClr val="tx1"/>
                    </a:solidFill>
                    <a:latin typeface="Helvetica" pitchFamily="2" charset="0"/>
                  </a:rPr>
                  <a:t>Extend the problem to a dynamic setting </a:t>
                </a:r>
                <a:endParaRPr lang="en-US" b="0" i="1" dirty="0">
                  <a:solidFill>
                    <a:schemeClr val="tx1"/>
                  </a:solidFill>
                  <a:latin typeface="Cambria Math" panose="02040503050406030204" pitchFamily="18" charset="0"/>
                </a:endParaRPr>
              </a:p>
              <a:p>
                <a:pPr lvl="1">
                  <a:spcBef>
                    <a:spcPts val="432"/>
                  </a:spcBef>
                  <a:spcAft>
                    <a:spcPts val="432"/>
                  </a:spcAft>
                  <a:buClr>
                    <a:srgbClr val="25355A"/>
                  </a:buClr>
                  <a:buFont typeface="Arial" panose="020B0604020202020204" pitchFamily="34" charset="0"/>
                  <a:buChar char="•"/>
                </a:pPr>
                <a14:m>
                  <m:oMath xmlns:m="http://schemas.openxmlformats.org/officeDocument/2006/math">
                    <m:r>
                      <a:rPr lang="en-US" b="0" i="1" smtClean="0">
                        <a:solidFill>
                          <a:schemeClr val="tx1"/>
                        </a:solidFill>
                        <a:latin typeface="Cambria Math" panose="02040503050406030204" pitchFamily="18" charset="0"/>
                      </a:rPr>
                      <m:t>𝐾</m:t>
                    </m:r>
                  </m:oMath>
                </a14:m>
                <a:r>
                  <a:rPr lang="en-US" dirty="0">
                    <a:solidFill>
                      <a:schemeClr val="tx1"/>
                    </a:solidFill>
                  </a:rPr>
                  <a:t> time periods</a:t>
                </a:r>
              </a:p>
              <a:p>
                <a:pPr lvl="1">
                  <a:spcBef>
                    <a:spcPts val="432"/>
                  </a:spcBef>
                  <a:spcAft>
                    <a:spcPts val="432"/>
                  </a:spcAft>
                  <a:buClr>
                    <a:srgbClr val="25355A"/>
                  </a:buClr>
                  <a:buFont typeface="Arial" panose="020B0604020202020204" pitchFamily="34" charset="0"/>
                  <a:buChar char="•"/>
                </a:pPr>
                <a:endParaRPr lang="en-US" dirty="0">
                  <a:solidFill>
                    <a:schemeClr val="tx1"/>
                  </a:solidFill>
                </a:endParaRPr>
              </a:p>
              <a:p>
                <a:pPr lvl="1">
                  <a:spcBef>
                    <a:spcPts val="432"/>
                  </a:spcBef>
                  <a:spcAft>
                    <a:spcPts val="432"/>
                  </a:spcAft>
                  <a:buClr>
                    <a:srgbClr val="25355A"/>
                  </a:buClr>
                  <a:buFont typeface="Arial" panose="020B0604020202020204" pitchFamily="34" charset="0"/>
                  <a:buChar char="•"/>
                </a:pPr>
                <a:endParaRPr lang="en-US" dirty="0">
                  <a:solidFill>
                    <a:schemeClr val="tx1"/>
                  </a:solidFill>
                </a:endParaRPr>
              </a:p>
              <a:p>
                <a:pPr marL="0" lvl="1" indent="0">
                  <a:spcBef>
                    <a:spcPts val="432"/>
                  </a:spcBef>
                  <a:spcAft>
                    <a:spcPts val="432"/>
                  </a:spcAft>
                  <a:buClr>
                    <a:srgbClr val="25355A"/>
                  </a:buClr>
                  <a:buNone/>
                </a:pPr>
                <a:endParaRPr lang="en-US" dirty="0">
                  <a:solidFill>
                    <a:schemeClr val="tx1"/>
                  </a:solidFill>
                </a:endParaRPr>
              </a:p>
              <a:p>
                <a:pPr lvl="1">
                  <a:spcBef>
                    <a:spcPts val="432"/>
                  </a:spcBef>
                  <a:spcAft>
                    <a:spcPts val="0"/>
                  </a:spcAft>
                  <a:buClr>
                    <a:srgbClr val="25355A"/>
                  </a:buClr>
                  <a:buFont typeface="Arial" panose="020B0604020202020204" pitchFamily="34" charset="0"/>
                  <a:buChar char="•"/>
                </a:pPr>
                <a:r>
                  <a:rPr lang="en-US" dirty="0">
                    <a:solidFill>
                      <a:schemeClr val="tx1"/>
                    </a:solidFill>
                  </a:rPr>
                  <a:t>SIR model with </a:t>
                </a:r>
                <a14:m>
                  <m:oMath xmlns:m="http://schemas.openxmlformats.org/officeDocument/2006/math">
                    <m:r>
                      <a:rPr lang="en-US" i="1" dirty="0" smtClean="0">
                        <a:solidFill>
                          <a:schemeClr val="tx1"/>
                        </a:solidFill>
                        <a:latin typeface="Cambria Math" panose="02040503050406030204" pitchFamily="18" charset="0"/>
                      </a:rPr>
                      <m:t>𝑛</m:t>
                    </m:r>
                  </m:oMath>
                </a14:m>
                <a:r>
                  <a:rPr lang="en-US" dirty="0">
                    <a:solidFill>
                      <a:schemeClr val="tx1"/>
                    </a:solidFill>
                  </a:rPr>
                  <a:t> interacting population groups</a:t>
                </a:r>
              </a:p>
              <a:p>
                <a:pPr lvl="1">
                  <a:spcBef>
                    <a:spcPts val="432"/>
                  </a:spcBef>
                  <a:spcAft>
                    <a:spcPts val="0"/>
                  </a:spcAft>
                  <a:buClr>
                    <a:srgbClr val="25355A"/>
                  </a:buClr>
                  <a:buFont typeface="Arial" panose="020B0604020202020204" pitchFamily="34" charset="0"/>
                  <a:buChar char="•"/>
                </a:pPr>
                <a:r>
                  <a:rPr lang="en-US" dirty="0">
                    <a:solidFill>
                      <a:schemeClr val="tx1"/>
                    </a:solidFill>
                  </a:rPr>
                  <a:t>Vaccine with effectiveness </a:t>
                </a:r>
                <a14:m>
                  <m:oMath xmlns:m="http://schemas.openxmlformats.org/officeDocument/2006/math">
                    <m:r>
                      <a:rPr lang="en-US" i="1" dirty="0">
                        <a:solidFill>
                          <a:schemeClr val="tx1"/>
                        </a:solidFill>
                        <a:latin typeface="Cambria Math" panose="02040503050406030204" pitchFamily="18" charset="0"/>
                      </a:rPr>
                      <m:t>𝜂</m:t>
                    </m:r>
                  </m:oMath>
                </a14:m>
                <a:endParaRPr lang="en-US" dirty="0">
                  <a:solidFill>
                    <a:schemeClr val="tx1"/>
                  </a:solidFill>
                </a:endParaRPr>
              </a:p>
              <a:p>
                <a:pPr lvl="2">
                  <a:spcBef>
                    <a:spcPts val="432"/>
                  </a:spcBef>
                  <a:spcAft>
                    <a:spcPts val="0"/>
                  </a:spcAft>
                  <a:buClr>
                    <a:srgbClr val="25355A"/>
                  </a:buClr>
                </a:pPr>
                <a:r>
                  <a:rPr lang="en-US" dirty="0">
                    <a:solidFill>
                      <a:schemeClr val="tx1"/>
                    </a:solidFill>
                  </a:rPr>
                  <a:t>Vaccines available at the beginning of each time period </a:t>
                </a:r>
              </a:p>
              <a:p>
                <a:pPr lvl="2">
                  <a:spcBef>
                    <a:spcPts val="432"/>
                  </a:spcBef>
                  <a:spcAft>
                    <a:spcPts val="600"/>
                  </a:spcAft>
                  <a:buClr>
                    <a:srgbClr val="25355A"/>
                  </a:buClr>
                </a:pPr>
                <a:r>
                  <a:rPr lang="en-US" dirty="0">
                    <a:solidFill>
                      <a:schemeClr val="tx1"/>
                    </a:solidFill>
                  </a:rPr>
                  <a:t>Vaccination moves susceptible individuals to recovered state</a:t>
                </a:r>
              </a:p>
            </p:txBody>
          </p:sp>
        </mc:Choice>
        <mc:Fallback xmlns="">
          <p:sp>
            <p:nvSpPr>
              <p:cNvPr id="43" name="Content Placeholder 2">
                <a:extLst>
                  <a:ext uri="{FF2B5EF4-FFF2-40B4-BE49-F238E27FC236}">
                    <a16:creationId xmlns:a16="http://schemas.microsoft.com/office/drawing/2014/main" id="{E2A4EC39-7BE9-17EE-E4EA-90C7A79F18C2}"/>
                  </a:ext>
                </a:extLst>
              </p:cNvPr>
              <p:cNvSpPr txBox="1">
                <a:spLocks noRot="1" noChangeAspect="1" noMove="1" noResize="1" noEditPoints="1" noAdjustHandles="1" noChangeArrowheads="1" noChangeShapeType="1" noTextEdit="1"/>
              </p:cNvSpPr>
              <p:nvPr/>
            </p:nvSpPr>
            <p:spPr>
              <a:xfrm>
                <a:off x="948776" y="928893"/>
                <a:ext cx="7707862" cy="3830761"/>
              </a:xfrm>
              <a:prstGeom prst="rect">
                <a:avLst/>
              </a:prstGeom>
              <a:blipFill>
                <a:blip r:embed="rId3"/>
                <a:stretch>
                  <a:fillRect l="-1645" t="-330"/>
                </a:stretch>
              </a:blipFill>
            </p:spPr>
            <p:txBody>
              <a:bodyPr/>
              <a:lstStyle/>
              <a:p>
                <a:r>
                  <a:rPr lang="en-US">
                    <a:noFill/>
                  </a:rPr>
                  <a:t> </a:t>
                </a:r>
              </a:p>
            </p:txBody>
          </p:sp>
        </mc:Fallback>
      </mc:AlternateContent>
      <p:grpSp>
        <p:nvGrpSpPr>
          <p:cNvPr id="48" name="Group 47">
            <a:extLst>
              <a:ext uri="{FF2B5EF4-FFF2-40B4-BE49-F238E27FC236}">
                <a16:creationId xmlns:a16="http://schemas.microsoft.com/office/drawing/2014/main" id="{34BA7EE3-5330-96D2-D8E8-5767B9B7D273}"/>
              </a:ext>
            </a:extLst>
          </p:cNvPr>
          <p:cNvGrpSpPr/>
          <p:nvPr/>
        </p:nvGrpSpPr>
        <p:grpSpPr>
          <a:xfrm>
            <a:off x="1573518" y="1918157"/>
            <a:ext cx="6103166" cy="680791"/>
            <a:chOff x="1233276" y="1959791"/>
            <a:chExt cx="6103166" cy="680791"/>
          </a:xfrm>
        </p:grpSpPr>
        <p:cxnSp>
          <p:nvCxnSpPr>
            <p:cNvPr id="6" name="Straight Arrow Connector 5">
              <a:extLst>
                <a:ext uri="{FF2B5EF4-FFF2-40B4-BE49-F238E27FC236}">
                  <a16:creationId xmlns:a16="http://schemas.microsoft.com/office/drawing/2014/main" id="{ABB2BDBC-8D57-3771-68B3-C8AAF7D15CA6}"/>
                </a:ext>
              </a:extLst>
            </p:cNvPr>
            <p:cNvCxnSpPr>
              <a:cxnSpLocks/>
            </p:cNvCxnSpPr>
            <p:nvPr/>
          </p:nvCxnSpPr>
          <p:spPr>
            <a:xfrm>
              <a:off x="5713228" y="2149713"/>
              <a:ext cx="1242494" cy="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984A6B41-AF36-FDC4-498A-8B6CB338182E}"/>
                </a:ext>
              </a:extLst>
            </p:cNvPr>
            <p:cNvCxnSpPr/>
            <p:nvPr/>
          </p:nvCxnSpPr>
          <p:spPr>
            <a:xfrm>
              <a:off x="1548577" y="2034099"/>
              <a:ext cx="0" cy="22071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5531DB5B-0DA1-0E4F-D628-6FA941BBFCD3}"/>
                </a:ext>
              </a:extLst>
            </p:cNvPr>
            <p:cNvCxnSpPr/>
            <p:nvPr/>
          </p:nvCxnSpPr>
          <p:spPr>
            <a:xfrm>
              <a:off x="2389305" y="2034099"/>
              <a:ext cx="0" cy="22071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547C6D91-5585-81D8-23E6-F7FA054319F6}"/>
                </a:ext>
              </a:extLst>
            </p:cNvPr>
            <p:cNvCxnSpPr>
              <a:cxnSpLocks/>
            </p:cNvCxnSpPr>
            <p:nvPr/>
          </p:nvCxnSpPr>
          <p:spPr>
            <a:xfrm>
              <a:off x="1233276" y="2149713"/>
              <a:ext cx="257318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34279B74-4ACF-92B3-9813-7D4DD345F782}"/>
                </a:ext>
              </a:extLst>
            </p:cNvPr>
            <p:cNvCxnSpPr>
              <a:cxnSpLocks/>
            </p:cNvCxnSpPr>
            <p:nvPr/>
          </p:nvCxnSpPr>
          <p:spPr>
            <a:xfrm>
              <a:off x="3877340" y="2149713"/>
              <a:ext cx="1835888" cy="0"/>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39EFA93D-EB10-4DA3-FB20-267BA961CA4C}"/>
                    </a:ext>
                  </a:extLst>
                </p:cNvPr>
                <p:cNvSpPr txBox="1"/>
                <p:nvPr/>
              </p:nvSpPr>
              <p:spPr>
                <a:xfrm>
                  <a:off x="7008275" y="1959791"/>
                  <a:ext cx="32816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𝑡</m:t>
                        </m:r>
                      </m:oMath>
                    </m:oMathPara>
                  </a14:m>
                  <a:endParaRPr lang="en-US" dirty="0"/>
                </a:p>
              </p:txBody>
            </p:sp>
          </mc:Choice>
          <mc:Fallback xmlns="">
            <p:sp>
              <p:nvSpPr>
                <p:cNvPr id="30" name="TextBox 29">
                  <a:extLst>
                    <a:ext uri="{FF2B5EF4-FFF2-40B4-BE49-F238E27FC236}">
                      <a16:creationId xmlns:a16="http://schemas.microsoft.com/office/drawing/2014/main" id="{39EFA93D-EB10-4DA3-FB20-267BA961CA4C}"/>
                    </a:ext>
                  </a:extLst>
                </p:cNvPr>
                <p:cNvSpPr txBox="1">
                  <a:spLocks noRot="1" noChangeAspect="1" noMove="1" noResize="1" noEditPoints="1" noAdjustHandles="1" noChangeArrowheads="1" noChangeShapeType="1" noTextEdit="1"/>
                </p:cNvSpPr>
                <p:nvPr/>
              </p:nvSpPr>
              <p:spPr>
                <a:xfrm>
                  <a:off x="7008275" y="1959791"/>
                  <a:ext cx="328167" cy="369332"/>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B63EDDEF-C5E5-7FED-3D8C-69641107A924}"/>
                    </a:ext>
                  </a:extLst>
                </p:cNvPr>
                <p:cNvSpPr txBox="1"/>
                <p:nvPr/>
              </p:nvSpPr>
              <p:spPr>
                <a:xfrm>
                  <a:off x="1368880" y="2254816"/>
                  <a:ext cx="35939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0</m:t>
                        </m:r>
                      </m:oMath>
                    </m:oMathPara>
                  </a14:m>
                  <a:endParaRPr lang="en-US" dirty="0"/>
                </a:p>
              </p:txBody>
            </p:sp>
          </mc:Choice>
          <mc:Fallback xmlns="">
            <p:sp>
              <p:nvSpPr>
                <p:cNvPr id="31" name="TextBox 30">
                  <a:extLst>
                    <a:ext uri="{FF2B5EF4-FFF2-40B4-BE49-F238E27FC236}">
                      <a16:creationId xmlns:a16="http://schemas.microsoft.com/office/drawing/2014/main" id="{B63EDDEF-C5E5-7FED-3D8C-69641107A924}"/>
                    </a:ext>
                  </a:extLst>
                </p:cNvPr>
                <p:cNvSpPr txBox="1">
                  <a:spLocks noRot="1" noChangeAspect="1" noMove="1" noResize="1" noEditPoints="1" noAdjustHandles="1" noChangeArrowheads="1" noChangeShapeType="1" noTextEdit="1"/>
                </p:cNvSpPr>
                <p:nvPr/>
              </p:nvSpPr>
              <p:spPr>
                <a:xfrm>
                  <a:off x="1368880" y="2254816"/>
                  <a:ext cx="359394" cy="369332"/>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C147341E-A3F8-6209-2345-98EFA09FB5CE}"/>
                    </a:ext>
                  </a:extLst>
                </p:cNvPr>
                <p:cNvSpPr txBox="1"/>
                <p:nvPr/>
              </p:nvSpPr>
              <p:spPr>
                <a:xfrm>
                  <a:off x="6107728" y="2254816"/>
                  <a:ext cx="45557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𝑡</m:t>
                            </m:r>
                          </m:e>
                          <m:sub>
                            <m:r>
                              <a:rPr lang="en-US" b="0" i="1" dirty="0" smtClean="0">
                                <a:latin typeface="Cambria Math" panose="02040503050406030204" pitchFamily="18" charset="0"/>
                              </a:rPr>
                              <m:t>𝐾</m:t>
                            </m:r>
                          </m:sub>
                        </m:sSub>
                      </m:oMath>
                    </m:oMathPara>
                  </a14:m>
                  <a:endParaRPr lang="en-US" dirty="0"/>
                </a:p>
              </p:txBody>
            </p:sp>
          </mc:Choice>
          <mc:Fallback xmlns="">
            <p:sp>
              <p:nvSpPr>
                <p:cNvPr id="34" name="TextBox 33">
                  <a:extLst>
                    <a:ext uri="{FF2B5EF4-FFF2-40B4-BE49-F238E27FC236}">
                      <a16:creationId xmlns:a16="http://schemas.microsoft.com/office/drawing/2014/main" id="{C147341E-A3F8-6209-2345-98EFA09FB5CE}"/>
                    </a:ext>
                  </a:extLst>
                </p:cNvPr>
                <p:cNvSpPr txBox="1">
                  <a:spLocks noRot="1" noChangeAspect="1" noMove="1" noResize="1" noEditPoints="1" noAdjustHandles="1" noChangeArrowheads="1" noChangeShapeType="1" noTextEdit="1"/>
                </p:cNvSpPr>
                <p:nvPr/>
              </p:nvSpPr>
              <p:spPr>
                <a:xfrm>
                  <a:off x="6107728" y="2254816"/>
                  <a:ext cx="455574" cy="369332"/>
                </a:xfrm>
                <a:prstGeom prst="rect">
                  <a:avLst/>
                </a:prstGeom>
                <a:blipFill>
                  <a:blip r:embed="rId6"/>
                  <a:stretch>
                    <a:fillRect/>
                  </a:stretch>
                </a:blipFill>
              </p:spPr>
              <p:txBody>
                <a:bodyPr/>
                <a:lstStyle/>
                <a:p>
                  <a:r>
                    <a:rPr lang="en-US">
                      <a:noFill/>
                    </a:rPr>
                    <a:t> </a:t>
                  </a:r>
                </a:p>
              </p:txBody>
            </p:sp>
          </mc:Fallback>
        </mc:AlternateContent>
        <p:cxnSp>
          <p:nvCxnSpPr>
            <p:cNvPr id="37" name="Straight Connector 36">
              <a:extLst>
                <a:ext uri="{FF2B5EF4-FFF2-40B4-BE49-F238E27FC236}">
                  <a16:creationId xmlns:a16="http://schemas.microsoft.com/office/drawing/2014/main" id="{E9FAAEDA-CAE0-294F-5F7C-11FD1349F4AF}"/>
                </a:ext>
              </a:extLst>
            </p:cNvPr>
            <p:cNvCxnSpPr/>
            <p:nvPr/>
          </p:nvCxnSpPr>
          <p:spPr>
            <a:xfrm>
              <a:off x="3229480" y="2034099"/>
              <a:ext cx="0" cy="22071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FD37FD2B-108B-1F38-26A7-849D893AF55B}"/>
                </a:ext>
              </a:extLst>
            </p:cNvPr>
            <p:cNvCxnSpPr/>
            <p:nvPr/>
          </p:nvCxnSpPr>
          <p:spPr>
            <a:xfrm>
              <a:off x="6313476" y="2034099"/>
              <a:ext cx="0" cy="22071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09AAE247-AC1A-78C3-5B17-936DEA654E26}"/>
                    </a:ext>
                  </a:extLst>
                </p:cNvPr>
                <p:cNvSpPr txBox="1"/>
                <p:nvPr/>
              </p:nvSpPr>
              <p:spPr>
                <a:xfrm>
                  <a:off x="2178734" y="2271250"/>
                  <a:ext cx="42114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𝑡</m:t>
                            </m:r>
                          </m:e>
                          <m:sub>
                            <m:r>
                              <a:rPr lang="en-US" b="0" i="1" dirty="0" smtClean="0">
                                <a:latin typeface="Cambria Math" panose="02040503050406030204" pitchFamily="18" charset="0"/>
                              </a:rPr>
                              <m:t>1</m:t>
                            </m:r>
                          </m:sub>
                        </m:sSub>
                      </m:oMath>
                    </m:oMathPara>
                  </a14:m>
                  <a:endParaRPr lang="en-US" dirty="0"/>
                </a:p>
              </p:txBody>
            </p:sp>
          </mc:Choice>
          <mc:Fallback xmlns="">
            <p:sp>
              <p:nvSpPr>
                <p:cNvPr id="5" name="TextBox 4">
                  <a:extLst>
                    <a:ext uri="{FF2B5EF4-FFF2-40B4-BE49-F238E27FC236}">
                      <a16:creationId xmlns:a16="http://schemas.microsoft.com/office/drawing/2014/main" id="{09AAE247-AC1A-78C3-5B17-936DEA654E26}"/>
                    </a:ext>
                  </a:extLst>
                </p:cNvPr>
                <p:cNvSpPr txBox="1">
                  <a:spLocks noRot="1" noChangeAspect="1" noMove="1" noResize="1" noEditPoints="1" noAdjustHandles="1" noChangeArrowheads="1" noChangeShapeType="1" noTextEdit="1"/>
                </p:cNvSpPr>
                <p:nvPr/>
              </p:nvSpPr>
              <p:spPr>
                <a:xfrm>
                  <a:off x="2178734" y="2271250"/>
                  <a:ext cx="421141" cy="369332"/>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9FA6231E-5C99-6351-2B98-C37EF8BF6B06}"/>
                    </a:ext>
                  </a:extLst>
                </p:cNvPr>
                <p:cNvSpPr txBox="1"/>
                <p:nvPr/>
              </p:nvSpPr>
              <p:spPr>
                <a:xfrm>
                  <a:off x="3013586" y="2254816"/>
                  <a:ext cx="426463"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𝑡</m:t>
                            </m:r>
                          </m:e>
                          <m:sub>
                            <m:r>
                              <a:rPr lang="en-US" b="0" i="1" dirty="0" smtClean="0">
                                <a:latin typeface="Cambria Math" panose="02040503050406030204" pitchFamily="18" charset="0"/>
                              </a:rPr>
                              <m:t>2</m:t>
                            </m:r>
                          </m:sub>
                        </m:sSub>
                      </m:oMath>
                    </m:oMathPara>
                  </a14:m>
                  <a:endParaRPr lang="en-US" dirty="0"/>
                </a:p>
              </p:txBody>
            </p:sp>
          </mc:Choice>
          <mc:Fallback xmlns="">
            <p:sp>
              <p:nvSpPr>
                <p:cNvPr id="9" name="TextBox 8">
                  <a:extLst>
                    <a:ext uri="{FF2B5EF4-FFF2-40B4-BE49-F238E27FC236}">
                      <a16:creationId xmlns:a16="http://schemas.microsoft.com/office/drawing/2014/main" id="{9FA6231E-5C99-6351-2B98-C37EF8BF6B06}"/>
                    </a:ext>
                  </a:extLst>
                </p:cNvPr>
                <p:cNvSpPr txBox="1">
                  <a:spLocks noRot="1" noChangeAspect="1" noMove="1" noResize="1" noEditPoints="1" noAdjustHandles="1" noChangeArrowheads="1" noChangeShapeType="1" noTextEdit="1"/>
                </p:cNvSpPr>
                <p:nvPr/>
              </p:nvSpPr>
              <p:spPr>
                <a:xfrm>
                  <a:off x="3013586" y="2254816"/>
                  <a:ext cx="426463" cy="369332"/>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E14A0C97-E547-C6D4-110F-5199576CFC10}"/>
                    </a:ext>
                  </a:extLst>
                </p:cNvPr>
                <p:cNvSpPr txBox="1"/>
                <p:nvPr/>
              </p:nvSpPr>
              <p:spPr>
                <a:xfrm>
                  <a:off x="4464944" y="2254816"/>
                  <a:ext cx="41722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𝑡</m:t>
                            </m:r>
                          </m:e>
                          <m:sub>
                            <m:r>
                              <a:rPr lang="en-US" b="0" i="1" dirty="0" smtClean="0">
                                <a:latin typeface="Cambria Math" panose="02040503050406030204" pitchFamily="18" charset="0"/>
                              </a:rPr>
                              <m:t>𝜏</m:t>
                            </m:r>
                          </m:sub>
                        </m:sSub>
                      </m:oMath>
                    </m:oMathPara>
                  </a14:m>
                  <a:endParaRPr lang="en-US" dirty="0"/>
                </a:p>
              </p:txBody>
            </p:sp>
          </mc:Choice>
          <mc:Fallback xmlns="">
            <p:sp>
              <p:nvSpPr>
                <p:cNvPr id="40" name="TextBox 39">
                  <a:extLst>
                    <a:ext uri="{FF2B5EF4-FFF2-40B4-BE49-F238E27FC236}">
                      <a16:creationId xmlns:a16="http://schemas.microsoft.com/office/drawing/2014/main" id="{E14A0C97-E547-C6D4-110F-5199576CFC10}"/>
                    </a:ext>
                  </a:extLst>
                </p:cNvPr>
                <p:cNvSpPr txBox="1">
                  <a:spLocks noRot="1" noChangeAspect="1" noMove="1" noResize="1" noEditPoints="1" noAdjustHandles="1" noChangeArrowheads="1" noChangeShapeType="1" noTextEdit="1"/>
                </p:cNvSpPr>
                <p:nvPr/>
              </p:nvSpPr>
              <p:spPr>
                <a:xfrm>
                  <a:off x="4464944" y="2254816"/>
                  <a:ext cx="417229" cy="369332"/>
                </a:xfrm>
                <a:prstGeom prst="rect">
                  <a:avLst/>
                </a:prstGeom>
                <a:blipFill>
                  <a:blip r:embed="rId9"/>
                  <a:stretch>
                    <a:fillRect/>
                  </a:stretch>
                </a:blipFill>
              </p:spPr>
              <p:txBody>
                <a:bodyPr/>
                <a:lstStyle/>
                <a:p>
                  <a:r>
                    <a:rPr lang="en-US">
                      <a:noFill/>
                    </a:rPr>
                    <a:t> </a:t>
                  </a:r>
                </a:p>
              </p:txBody>
            </p:sp>
          </mc:Fallback>
        </mc:AlternateContent>
        <p:cxnSp>
          <p:nvCxnSpPr>
            <p:cNvPr id="41" name="Straight Connector 40">
              <a:extLst>
                <a:ext uri="{FF2B5EF4-FFF2-40B4-BE49-F238E27FC236}">
                  <a16:creationId xmlns:a16="http://schemas.microsoft.com/office/drawing/2014/main" id="{C5844B70-50AF-82F2-DEA6-516488840372}"/>
                </a:ext>
              </a:extLst>
            </p:cNvPr>
            <p:cNvCxnSpPr/>
            <p:nvPr/>
          </p:nvCxnSpPr>
          <p:spPr>
            <a:xfrm>
              <a:off x="4670692" y="2034099"/>
              <a:ext cx="0" cy="22071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996088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uiExpand="1" build="allAtOnce"/>
    </p:bld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EA9CE9-B0EA-9440-A9EC-711C367C9A38}"/>
              </a:ext>
            </a:extLst>
          </p:cNvPr>
          <p:cNvSpPr>
            <a:spLocks noGrp="1"/>
          </p:cNvSpPr>
          <p:nvPr>
            <p:ph type="title"/>
          </p:nvPr>
        </p:nvSpPr>
        <p:spPr/>
        <p:txBody>
          <a:bodyPr/>
          <a:lstStyle/>
          <a:p>
            <a:r>
              <a:rPr lang="en-US" dirty="0"/>
              <a:t>Taylor expansions</a:t>
            </a:r>
          </a:p>
        </p:txBody>
      </p:sp>
      <p:sp>
        <p:nvSpPr>
          <p:cNvPr id="3" name="Content Placeholder 2">
            <a:extLst>
              <a:ext uri="{FF2B5EF4-FFF2-40B4-BE49-F238E27FC236}">
                <a16:creationId xmlns:a16="http://schemas.microsoft.com/office/drawing/2014/main" id="{DF298721-4CA6-2743-BF49-E92A861311DE}"/>
              </a:ext>
            </a:extLst>
          </p:cNvPr>
          <p:cNvSpPr>
            <a:spLocks noGrp="1"/>
          </p:cNvSpPr>
          <p:nvPr>
            <p:ph sz="quarter" idx="10"/>
          </p:nvPr>
        </p:nvSpPr>
        <p:spPr>
          <a:xfrm>
            <a:off x="948776" y="847565"/>
            <a:ext cx="7700963" cy="3759042"/>
          </a:xfrm>
        </p:spPr>
        <p:txBody>
          <a:bodyPr>
            <a:normAutofit/>
          </a:bodyPr>
          <a:lstStyle/>
          <a:p>
            <a:pPr lvl="1">
              <a:spcAft>
                <a:spcPts val="600"/>
              </a:spcAft>
              <a:buFont typeface="Arial" panose="020B0604020202020204" pitchFamily="34" charset="0"/>
              <a:buChar char="•"/>
            </a:pPr>
            <a:r>
              <a:rPr lang="en-US" dirty="0">
                <a:solidFill>
                  <a:schemeClr val="tx1"/>
                </a:solidFill>
              </a:rPr>
              <a:t>Deaths</a:t>
            </a:r>
          </a:p>
          <a:p>
            <a:pPr>
              <a:spcAft>
                <a:spcPts val="600"/>
              </a:spcAft>
              <a:buFont typeface="Arial" panose="020B0604020202020204" pitchFamily="34" charset="0"/>
              <a:buChar char="•"/>
            </a:pPr>
            <a:endParaRPr lang="en-US" sz="400" dirty="0">
              <a:solidFill>
                <a:schemeClr val="tx1"/>
              </a:solidFill>
            </a:endParaRPr>
          </a:p>
          <a:p>
            <a:pPr lvl="2">
              <a:spcAft>
                <a:spcPts val="600"/>
              </a:spcAft>
            </a:pPr>
            <a:r>
              <a:rPr lang="en-US" dirty="0">
                <a:solidFill>
                  <a:schemeClr val="tx1"/>
                </a:solidFill>
              </a:rPr>
              <a:t>SIR: </a:t>
            </a:r>
          </a:p>
          <a:p>
            <a:pPr lvl="2">
              <a:spcAft>
                <a:spcPts val="600"/>
              </a:spcAft>
            </a:pPr>
            <a:endParaRPr lang="en-US" sz="1600" dirty="0">
              <a:solidFill>
                <a:schemeClr val="tx1"/>
              </a:solidFill>
            </a:endParaRPr>
          </a:p>
          <a:p>
            <a:pPr lvl="2">
              <a:spcAft>
                <a:spcPts val="600"/>
              </a:spcAft>
            </a:pPr>
            <a:r>
              <a:rPr lang="en-US" dirty="0">
                <a:solidFill>
                  <a:schemeClr val="tx1"/>
                </a:solidFill>
              </a:rPr>
              <a:t>Approximation: </a:t>
            </a:r>
          </a:p>
          <a:p>
            <a:pPr lvl="2">
              <a:spcAft>
                <a:spcPts val="600"/>
              </a:spcAft>
            </a:pPr>
            <a:endParaRPr lang="en-US" sz="1200" dirty="0">
              <a:solidFill>
                <a:schemeClr val="tx1"/>
              </a:solidFill>
            </a:endParaRPr>
          </a:p>
          <a:p>
            <a:pPr lvl="2">
              <a:spcAft>
                <a:spcPts val="600"/>
              </a:spcAft>
            </a:pPr>
            <a:r>
              <a:rPr lang="en-US" dirty="0">
                <a:solidFill>
                  <a:schemeClr val="tx1"/>
                </a:solidFill>
              </a:rPr>
              <a:t>Additional constraint: </a:t>
            </a:r>
            <a:endParaRPr lang="en-US" dirty="0"/>
          </a:p>
          <a:p>
            <a:pPr>
              <a:spcAft>
                <a:spcPts val="600"/>
              </a:spcAft>
              <a:buFont typeface="Arial" panose="020B0604020202020204" pitchFamily="34" charset="0"/>
              <a:buChar char="•"/>
            </a:pPr>
            <a:endParaRPr lang="en-US" sz="2800" dirty="0"/>
          </a:p>
          <a:p>
            <a:pPr>
              <a:spcAft>
                <a:spcPts val="600"/>
              </a:spcAft>
              <a:buFont typeface="Arial" panose="020B0604020202020204" pitchFamily="34" charset="0"/>
              <a:buChar char="•"/>
            </a:pPr>
            <a:endParaRPr lang="en-US" sz="400" dirty="0"/>
          </a:p>
          <a:p>
            <a:pPr marL="0" indent="0">
              <a:spcAft>
                <a:spcPts val="600"/>
              </a:spcAft>
            </a:pPr>
            <a:r>
              <a:rPr lang="en-US" dirty="0"/>
              <a:t>   </a:t>
            </a:r>
          </a:p>
          <a:p>
            <a:pPr marL="0" indent="0">
              <a:spcAft>
                <a:spcPts val="600"/>
              </a:spcAft>
            </a:pPr>
            <a:endParaRPr lang="en-US" sz="1050" dirty="0"/>
          </a:p>
          <a:p>
            <a:pPr>
              <a:buFont typeface="Arial" panose="020B0604020202020204" pitchFamily="34" charset="0"/>
              <a:buChar char="•"/>
            </a:pPr>
            <a:endParaRPr lang="en-US" sz="2400" dirty="0"/>
          </a:p>
          <a:p>
            <a:pPr>
              <a:buFont typeface="Arial" panose="020B0604020202020204" pitchFamily="34" charset="0"/>
              <a:buChar char="•"/>
            </a:pPr>
            <a:endParaRPr lang="en-US" dirty="0"/>
          </a:p>
        </p:txBody>
      </p:sp>
      <p:sp>
        <p:nvSpPr>
          <p:cNvPr id="13" name="Right Arrow 12">
            <a:extLst>
              <a:ext uri="{FF2B5EF4-FFF2-40B4-BE49-F238E27FC236}">
                <a16:creationId xmlns:a16="http://schemas.microsoft.com/office/drawing/2014/main" id="{DB77785E-CA2D-8D4B-6CE1-6D5D3CFA8173}"/>
              </a:ext>
            </a:extLst>
          </p:cNvPr>
          <p:cNvSpPr/>
          <p:nvPr/>
        </p:nvSpPr>
        <p:spPr>
          <a:xfrm>
            <a:off x="3930707" y="3447255"/>
            <a:ext cx="513806" cy="278674"/>
          </a:xfrm>
          <a:prstGeom prst="rightArrow">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30FE6E1C-DDBD-D649-F8A5-89FC1B84426B}"/>
              </a:ext>
            </a:extLst>
          </p:cNvPr>
          <p:cNvSpPr/>
          <p:nvPr/>
        </p:nvSpPr>
        <p:spPr>
          <a:xfrm>
            <a:off x="5945205" y="717458"/>
            <a:ext cx="61420" cy="478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2"/>
          </a:p>
        </p:txBody>
      </p:sp>
      <mc:AlternateContent xmlns:mc="http://schemas.openxmlformats.org/markup-compatibility/2006" xmlns:a14="http://schemas.microsoft.com/office/drawing/2010/main">
        <mc:Choice Requires="a14">
          <p:sp>
            <p:nvSpPr>
              <p:cNvPr id="27" name="Rounded Rectangle 26">
                <a:extLst>
                  <a:ext uri="{FF2B5EF4-FFF2-40B4-BE49-F238E27FC236}">
                    <a16:creationId xmlns:a16="http://schemas.microsoft.com/office/drawing/2014/main" id="{5AA2940A-646B-ADAD-B239-DD9CC4868880}"/>
                  </a:ext>
                </a:extLst>
              </p:cNvPr>
              <p:cNvSpPr/>
              <p:nvPr/>
            </p:nvSpPr>
            <p:spPr>
              <a:xfrm>
                <a:off x="5217327" y="535795"/>
                <a:ext cx="607195" cy="419998"/>
              </a:xfrm>
              <a:prstGeom prst="roundRect">
                <a:avLst>
                  <a:gd name="adj" fmla="val 10000"/>
                </a:avLst>
              </a:prstGeom>
              <a:solidFill>
                <a:srgbClr val="174E7D"/>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algn="ctr"/>
                <a14:m>
                  <m:oMathPara xmlns:m="http://schemas.openxmlformats.org/officeDocument/2006/math">
                    <m:oMathParaPr>
                      <m:jc m:val="centerGroup"/>
                    </m:oMathParaPr>
                    <m:oMath xmlns:m="http://schemas.openxmlformats.org/officeDocument/2006/math">
                      <m:r>
                        <a:rPr lang="en-US" sz="1012" b="0" i="1" smtClean="0">
                          <a:latin typeface="Cambria Math" panose="02040503050406030204" pitchFamily="18" charset="0"/>
                        </a:rPr>
                        <m:t>𝑆</m:t>
                      </m:r>
                    </m:oMath>
                  </m:oMathPara>
                </a14:m>
                <a:endParaRPr lang="en-US" sz="1012" dirty="0"/>
              </a:p>
            </p:txBody>
          </p:sp>
        </mc:Choice>
        <mc:Fallback xmlns="">
          <p:sp>
            <p:nvSpPr>
              <p:cNvPr id="27" name="Rounded Rectangle 26">
                <a:extLst>
                  <a:ext uri="{FF2B5EF4-FFF2-40B4-BE49-F238E27FC236}">
                    <a16:creationId xmlns:a16="http://schemas.microsoft.com/office/drawing/2014/main" id="{5AA2940A-646B-ADAD-B239-DD9CC4868880}"/>
                  </a:ext>
                </a:extLst>
              </p:cNvPr>
              <p:cNvSpPr>
                <a:spLocks noRot="1" noChangeAspect="1" noMove="1" noResize="1" noEditPoints="1" noAdjustHandles="1" noChangeArrowheads="1" noChangeShapeType="1" noTextEdit="1"/>
              </p:cNvSpPr>
              <p:nvPr/>
            </p:nvSpPr>
            <p:spPr>
              <a:xfrm>
                <a:off x="5217327" y="535795"/>
                <a:ext cx="607195" cy="419998"/>
              </a:xfrm>
              <a:prstGeom prst="roundRect">
                <a:avLst>
                  <a:gd name="adj" fmla="val 10000"/>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Rounded Rectangle 27">
                <a:extLst>
                  <a:ext uri="{FF2B5EF4-FFF2-40B4-BE49-F238E27FC236}">
                    <a16:creationId xmlns:a16="http://schemas.microsoft.com/office/drawing/2014/main" id="{217C136A-4D01-50AB-9BAA-1674E748B26F}"/>
                  </a:ext>
                </a:extLst>
              </p:cNvPr>
              <p:cNvSpPr/>
              <p:nvPr/>
            </p:nvSpPr>
            <p:spPr>
              <a:xfrm>
                <a:off x="8142026" y="774988"/>
                <a:ext cx="664185" cy="419998"/>
              </a:xfrm>
              <a:prstGeom prst="roundRect">
                <a:avLst>
                  <a:gd name="adj" fmla="val 10000"/>
                </a:avLst>
              </a:prstGeom>
              <a:solidFill>
                <a:srgbClr val="181717"/>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algn="ctr"/>
                <a14:m>
                  <m:oMathPara xmlns:m="http://schemas.openxmlformats.org/officeDocument/2006/math">
                    <m:oMathParaPr>
                      <m:jc m:val="centerGroup"/>
                    </m:oMathParaPr>
                    <m:oMath xmlns:m="http://schemas.openxmlformats.org/officeDocument/2006/math">
                      <m:r>
                        <a:rPr lang="en-US" sz="1012" b="0" i="1" dirty="0" smtClean="0">
                          <a:latin typeface="Cambria Math" panose="02040503050406030204" pitchFamily="18" charset="0"/>
                        </a:rPr>
                        <m:t>𝐷</m:t>
                      </m:r>
                    </m:oMath>
                  </m:oMathPara>
                </a14:m>
                <a:endParaRPr lang="en-US" sz="676" dirty="0"/>
              </a:p>
            </p:txBody>
          </p:sp>
        </mc:Choice>
        <mc:Fallback xmlns="">
          <p:sp>
            <p:nvSpPr>
              <p:cNvPr id="28" name="Rounded Rectangle 27">
                <a:extLst>
                  <a:ext uri="{FF2B5EF4-FFF2-40B4-BE49-F238E27FC236}">
                    <a16:creationId xmlns:a16="http://schemas.microsoft.com/office/drawing/2014/main" id="{217C136A-4D01-50AB-9BAA-1674E748B26F}"/>
                  </a:ext>
                </a:extLst>
              </p:cNvPr>
              <p:cNvSpPr>
                <a:spLocks noRot="1" noChangeAspect="1" noMove="1" noResize="1" noEditPoints="1" noAdjustHandles="1" noChangeArrowheads="1" noChangeShapeType="1" noTextEdit="1"/>
              </p:cNvSpPr>
              <p:nvPr/>
            </p:nvSpPr>
            <p:spPr>
              <a:xfrm>
                <a:off x="8142026" y="774988"/>
                <a:ext cx="664185" cy="419998"/>
              </a:xfrm>
              <a:prstGeom prst="roundRect">
                <a:avLst>
                  <a:gd name="adj" fmla="val 10000"/>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0D75F0AD-B420-650C-7A6C-3C52723FCD33}"/>
                  </a:ext>
                </a:extLst>
              </p:cNvPr>
              <p:cNvSpPr txBox="1"/>
              <p:nvPr/>
            </p:nvSpPr>
            <p:spPr>
              <a:xfrm>
                <a:off x="7471029" y="420803"/>
                <a:ext cx="226184" cy="21345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787" b="0" i="1" smtClean="0">
                          <a:latin typeface="Cambria Math" panose="02040503050406030204" pitchFamily="18" charset="0"/>
                        </a:rPr>
                        <m:t>𝛾</m:t>
                      </m:r>
                    </m:oMath>
                  </m:oMathPara>
                </a14:m>
                <a:endParaRPr lang="en-US" sz="787" dirty="0"/>
              </a:p>
            </p:txBody>
          </p:sp>
        </mc:Choice>
        <mc:Fallback xmlns="">
          <p:sp>
            <p:nvSpPr>
              <p:cNvPr id="29" name="TextBox 28">
                <a:extLst>
                  <a:ext uri="{FF2B5EF4-FFF2-40B4-BE49-F238E27FC236}">
                    <a16:creationId xmlns:a16="http://schemas.microsoft.com/office/drawing/2014/main" id="{0D75F0AD-B420-650C-7A6C-3C52723FCD33}"/>
                  </a:ext>
                </a:extLst>
              </p:cNvPr>
              <p:cNvSpPr txBox="1">
                <a:spLocks noRot="1" noChangeAspect="1" noMove="1" noResize="1" noEditPoints="1" noAdjustHandles="1" noChangeArrowheads="1" noChangeShapeType="1" noTextEdit="1"/>
              </p:cNvSpPr>
              <p:nvPr/>
            </p:nvSpPr>
            <p:spPr>
              <a:xfrm>
                <a:off x="7471029" y="420803"/>
                <a:ext cx="226184" cy="213456"/>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A8466503-5C70-2121-98CA-7014F92F2AE8}"/>
                  </a:ext>
                </a:extLst>
              </p:cNvPr>
              <p:cNvSpPr txBox="1"/>
              <p:nvPr/>
            </p:nvSpPr>
            <p:spPr>
              <a:xfrm>
                <a:off x="6381957" y="180096"/>
                <a:ext cx="329536" cy="23096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901" b="0" i="1" smtClean="0">
                          <a:latin typeface="Cambria Math" panose="02040503050406030204" pitchFamily="18" charset="0"/>
                        </a:rPr>
                        <m:t>𝛽</m:t>
                      </m:r>
                    </m:oMath>
                  </m:oMathPara>
                </a14:m>
                <a:endParaRPr lang="en-US" sz="901" dirty="0"/>
              </a:p>
            </p:txBody>
          </p:sp>
        </mc:Choice>
        <mc:Fallback xmlns="">
          <p:sp>
            <p:nvSpPr>
              <p:cNvPr id="30" name="TextBox 29">
                <a:extLst>
                  <a:ext uri="{FF2B5EF4-FFF2-40B4-BE49-F238E27FC236}">
                    <a16:creationId xmlns:a16="http://schemas.microsoft.com/office/drawing/2014/main" id="{A8466503-5C70-2121-98CA-7014F92F2AE8}"/>
                  </a:ext>
                </a:extLst>
              </p:cNvPr>
              <p:cNvSpPr txBox="1">
                <a:spLocks noRot="1" noChangeAspect="1" noMove="1" noResize="1" noEditPoints="1" noAdjustHandles="1" noChangeArrowheads="1" noChangeShapeType="1" noTextEdit="1"/>
              </p:cNvSpPr>
              <p:nvPr/>
            </p:nvSpPr>
            <p:spPr>
              <a:xfrm>
                <a:off x="6381957" y="180096"/>
                <a:ext cx="329536" cy="230961"/>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Rounded Rectangle 30">
                <a:extLst>
                  <a:ext uri="{FF2B5EF4-FFF2-40B4-BE49-F238E27FC236}">
                    <a16:creationId xmlns:a16="http://schemas.microsoft.com/office/drawing/2014/main" id="{54CF287A-83D3-5661-6AD3-109D6E551D18}"/>
                  </a:ext>
                </a:extLst>
              </p:cNvPr>
              <p:cNvSpPr/>
              <p:nvPr/>
            </p:nvSpPr>
            <p:spPr>
              <a:xfrm>
                <a:off x="6700119" y="535795"/>
                <a:ext cx="607195" cy="419998"/>
              </a:xfrm>
              <a:prstGeom prst="roundRect">
                <a:avLst>
                  <a:gd name="adj" fmla="val 10000"/>
                </a:avLst>
              </a:prstGeom>
              <a:solidFill>
                <a:srgbClr val="94C4EA"/>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algn="ctr"/>
                <a14:m>
                  <m:oMathPara xmlns:m="http://schemas.openxmlformats.org/officeDocument/2006/math">
                    <m:oMathParaPr>
                      <m:jc m:val="centerGroup"/>
                    </m:oMathParaPr>
                    <m:oMath xmlns:m="http://schemas.openxmlformats.org/officeDocument/2006/math">
                      <m:r>
                        <a:rPr lang="en-US" sz="1012" b="0" i="1" dirty="0" smtClean="0">
                          <a:latin typeface="Cambria Math" panose="02040503050406030204" pitchFamily="18" charset="0"/>
                        </a:rPr>
                        <m:t>𝐼</m:t>
                      </m:r>
                    </m:oMath>
                  </m:oMathPara>
                </a14:m>
                <a:endParaRPr lang="en-US" sz="1012" dirty="0"/>
              </a:p>
            </p:txBody>
          </p:sp>
        </mc:Choice>
        <mc:Fallback xmlns="">
          <p:sp>
            <p:nvSpPr>
              <p:cNvPr id="31" name="Rounded Rectangle 30">
                <a:extLst>
                  <a:ext uri="{FF2B5EF4-FFF2-40B4-BE49-F238E27FC236}">
                    <a16:creationId xmlns:a16="http://schemas.microsoft.com/office/drawing/2014/main" id="{54CF287A-83D3-5661-6AD3-109D6E551D18}"/>
                  </a:ext>
                </a:extLst>
              </p:cNvPr>
              <p:cNvSpPr>
                <a:spLocks noRot="1" noChangeAspect="1" noMove="1" noResize="1" noEditPoints="1" noAdjustHandles="1" noChangeArrowheads="1" noChangeShapeType="1" noTextEdit="1"/>
              </p:cNvSpPr>
              <p:nvPr/>
            </p:nvSpPr>
            <p:spPr>
              <a:xfrm>
                <a:off x="6700119" y="535795"/>
                <a:ext cx="607195" cy="419998"/>
              </a:xfrm>
              <a:prstGeom prst="roundRect">
                <a:avLst>
                  <a:gd name="adj" fmla="val 10000"/>
                </a:avLst>
              </a:prstGeom>
              <a:blipFill>
                <a:blip r:embed="rId7"/>
                <a:stretch>
                  <a:fillRect/>
                </a:stretch>
              </a:blipFill>
            </p:spPr>
            <p:txBody>
              <a:bodyPr/>
              <a:lstStyle/>
              <a:p>
                <a:r>
                  <a:rPr lang="en-US">
                    <a:noFill/>
                  </a:rPr>
                  <a:t> </a:t>
                </a:r>
              </a:p>
            </p:txBody>
          </p:sp>
        </mc:Fallback>
      </mc:AlternateContent>
      <p:cxnSp>
        <p:nvCxnSpPr>
          <p:cNvPr id="32" name="Curved Connector 31">
            <a:extLst>
              <a:ext uri="{FF2B5EF4-FFF2-40B4-BE49-F238E27FC236}">
                <a16:creationId xmlns:a16="http://schemas.microsoft.com/office/drawing/2014/main" id="{0DA05CF6-FE3B-B856-48F9-670946ADF31C}"/>
              </a:ext>
            </a:extLst>
          </p:cNvPr>
          <p:cNvCxnSpPr>
            <a:cxnSpLocks/>
            <a:stCxn id="31" idx="0"/>
            <a:endCxn id="26" idx="7"/>
          </p:cNvCxnSpPr>
          <p:nvPr/>
        </p:nvCxnSpPr>
        <p:spPr>
          <a:xfrm rot="16200000" flipH="1" flipV="1">
            <a:off x="6406340" y="127084"/>
            <a:ext cx="188666" cy="1006086"/>
          </a:xfrm>
          <a:prstGeom prst="curvedConnector3">
            <a:avLst>
              <a:gd name="adj1" fmla="val -65797"/>
            </a:avLst>
          </a:prstGeom>
          <a:ln>
            <a:solidFill>
              <a:schemeClr val="bg1">
                <a:lumMod val="50000"/>
              </a:schemeClr>
            </a:solidFill>
            <a:prstDash val="lgDash"/>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33" name="Rounded Rectangle 32">
                <a:extLst>
                  <a:ext uri="{FF2B5EF4-FFF2-40B4-BE49-F238E27FC236}">
                    <a16:creationId xmlns:a16="http://schemas.microsoft.com/office/drawing/2014/main" id="{E276206E-B7E8-323D-0193-9864D8A4DBD7}"/>
                  </a:ext>
                </a:extLst>
              </p:cNvPr>
              <p:cNvSpPr/>
              <p:nvPr/>
            </p:nvSpPr>
            <p:spPr>
              <a:xfrm>
                <a:off x="8142025" y="276454"/>
                <a:ext cx="664185" cy="419998"/>
              </a:xfrm>
              <a:prstGeom prst="roundRect">
                <a:avLst>
                  <a:gd name="adj" fmla="val 10000"/>
                </a:avLst>
              </a:prstGeom>
              <a:solidFill>
                <a:srgbClr val="7C7C7C"/>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algn="ctr"/>
                <a14:m>
                  <m:oMathPara xmlns:m="http://schemas.openxmlformats.org/officeDocument/2006/math">
                    <m:oMathParaPr>
                      <m:jc m:val="centerGroup"/>
                    </m:oMathParaPr>
                    <m:oMath xmlns:m="http://schemas.openxmlformats.org/officeDocument/2006/math">
                      <m:r>
                        <a:rPr lang="en-US" sz="1012" b="0" i="1" dirty="0" smtClean="0">
                          <a:latin typeface="Cambria Math" panose="02040503050406030204" pitchFamily="18" charset="0"/>
                        </a:rPr>
                        <m:t>𝑅</m:t>
                      </m:r>
                    </m:oMath>
                  </m:oMathPara>
                </a14:m>
                <a:endParaRPr lang="en-US" sz="676" dirty="0"/>
              </a:p>
            </p:txBody>
          </p:sp>
        </mc:Choice>
        <mc:Fallback xmlns="">
          <p:sp>
            <p:nvSpPr>
              <p:cNvPr id="33" name="Rounded Rectangle 32">
                <a:extLst>
                  <a:ext uri="{FF2B5EF4-FFF2-40B4-BE49-F238E27FC236}">
                    <a16:creationId xmlns:a16="http://schemas.microsoft.com/office/drawing/2014/main" id="{E276206E-B7E8-323D-0193-9864D8A4DBD7}"/>
                  </a:ext>
                </a:extLst>
              </p:cNvPr>
              <p:cNvSpPr>
                <a:spLocks noRot="1" noChangeAspect="1" noMove="1" noResize="1" noEditPoints="1" noAdjustHandles="1" noChangeArrowheads="1" noChangeShapeType="1" noTextEdit="1"/>
              </p:cNvSpPr>
              <p:nvPr/>
            </p:nvSpPr>
            <p:spPr>
              <a:xfrm>
                <a:off x="8142025" y="276454"/>
                <a:ext cx="664185" cy="419998"/>
              </a:xfrm>
              <a:prstGeom prst="roundRect">
                <a:avLst>
                  <a:gd name="adj" fmla="val 10000"/>
                </a:avLst>
              </a:prstGeom>
              <a:blipFill>
                <a:blip r:embed="rId8"/>
                <a:stretch>
                  <a:fillRect/>
                </a:stretch>
              </a:blipFill>
            </p:spPr>
            <p:txBody>
              <a:bodyPr/>
              <a:lstStyle/>
              <a:p>
                <a:r>
                  <a:rPr lang="en-US">
                    <a:noFill/>
                  </a:rPr>
                  <a:t> </a:t>
                </a:r>
              </a:p>
            </p:txBody>
          </p:sp>
        </mc:Fallback>
      </mc:AlternateContent>
      <p:cxnSp>
        <p:nvCxnSpPr>
          <p:cNvPr id="34" name="Straight Arrow Connector 33">
            <a:extLst>
              <a:ext uri="{FF2B5EF4-FFF2-40B4-BE49-F238E27FC236}">
                <a16:creationId xmlns:a16="http://schemas.microsoft.com/office/drawing/2014/main" id="{7D82701B-5C6E-4B19-5642-87930934535A}"/>
              </a:ext>
            </a:extLst>
          </p:cNvPr>
          <p:cNvCxnSpPr>
            <a:cxnSpLocks/>
            <a:stCxn id="31" idx="3"/>
            <a:endCxn id="28" idx="1"/>
          </p:cNvCxnSpPr>
          <p:nvPr/>
        </p:nvCxnSpPr>
        <p:spPr>
          <a:xfrm>
            <a:off x="7307314" y="745794"/>
            <a:ext cx="834712" cy="239193"/>
          </a:xfrm>
          <a:prstGeom prst="straightConnector1">
            <a:avLst/>
          </a:prstGeom>
          <a:ln w="38100">
            <a:solidFill>
              <a:schemeClr val="accent6">
                <a:lumMod val="75000"/>
              </a:schemeClr>
            </a:solidFill>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70CF4ED5-1CA0-9F29-027D-4212EEA1B770}"/>
                  </a:ext>
                </a:extLst>
              </p:cNvPr>
              <p:cNvSpPr txBox="1"/>
              <p:nvPr/>
            </p:nvSpPr>
            <p:spPr>
              <a:xfrm>
                <a:off x="7469192" y="872226"/>
                <a:ext cx="226184" cy="21345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787" b="0" i="1" smtClean="0">
                          <a:latin typeface="Cambria Math" panose="02040503050406030204" pitchFamily="18" charset="0"/>
                        </a:rPr>
                        <m:t>𝜇</m:t>
                      </m:r>
                    </m:oMath>
                  </m:oMathPara>
                </a14:m>
                <a:endParaRPr lang="en-US" sz="787" dirty="0"/>
              </a:p>
            </p:txBody>
          </p:sp>
        </mc:Choice>
        <mc:Fallback xmlns="">
          <p:sp>
            <p:nvSpPr>
              <p:cNvPr id="35" name="TextBox 34">
                <a:extLst>
                  <a:ext uri="{FF2B5EF4-FFF2-40B4-BE49-F238E27FC236}">
                    <a16:creationId xmlns:a16="http://schemas.microsoft.com/office/drawing/2014/main" id="{70CF4ED5-1CA0-9F29-027D-4212EEA1B770}"/>
                  </a:ext>
                </a:extLst>
              </p:cNvPr>
              <p:cNvSpPr txBox="1">
                <a:spLocks noRot="1" noChangeAspect="1" noMove="1" noResize="1" noEditPoints="1" noAdjustHandles="1" noChangeArrowheads="1" noChangeShapeType="1" noTextEdit="1"/>
              </p:cNvSpPr>
              <p:nvPr/>
            </p:nvSpPr>
            <p:spPr>
              <a:xfrm>
                <a:off x="7469192" y="872226"/>
                <a:ext cx="226184" cy="213456"/>
              </a:xfrm>
              <a:prstGeom prst="rect">
                <a:avLst/>
              </a:prstGeom>
              <a:blipFill>
                <a:blip r:embed="rId9"/>
                <a:stretch>
                  <a:fillRect/>
                </a:stretch>
              </a:blipFill>
            </p:spPr>
            <p:txBody>
              <a:bodyPr/>
              <a:lstStyle/>
              <a:p>
                <a:r>
                  <a:rPr lang="en-US">
                    <a:noFill/>
                  </a:rPr>
                  <a:t> </a:t>
                </a:r>
              </a:p>
            </p:txBody>
          </p:sp>
        </mc:Fallback>
      </mc:AlternateContent>
      <p:cxnSp>
        <p:nvCxnSpPr>
          <p:cNvPr id="45" name="Straight Arrow Connector 44">
            <a:extLst>
              <a:ext uri="{FF2B5EF4-FFF2-40B4-BE49-F238E27FC236}">
                <a16:creationId xmlns:a16="http://schemas.microsoft.com/office/drawing/2014/main" id="{D58CF4B4-795A-F7DA-F365-9347A1AECE5B}"/>
              </a:ext>
            </a:extLst>
          </p:cNvPr>
          <p:cNvCxnSpPr>
            <a:cxnSpLocks/>
          </p:cNvCxnSpPr>
          <p:nvPr/>
        </p:nvCxnSpPr>
        <p:spPr>
          <a:xfrm>
            <a:off x="5835895" y="749754"/>
            <a:ext cx="875598" cy="0"/>
          </a:xfrm>
          <a:prstGeom prst="straightConnector1">
            <a:avLst/>
          </a:prstGeom>
          <a:ln w="9525">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46" name="Straight Arrow Connector 45">
            <a:extLst>
              <a:ext uri="{FF2B5EF4-FFF2-40B4-BE49-F238E27FC236}">
                <a16:creationId xmlns:a16="http://schemas.microsoft.com/office/drawing/2014/main" id="{82619C28-2299-1A27-D622-BD63F4223D1F}"/>
              </a:ext>
            </a:extLst>
          </p:cNvPr>
          <p:cNvCxnSpPr>
            <a:cxnSpLocks/>
          </p:cNvCxnSpPr>
          <p:nvPr/>
        </p:nvCxnSpPr>
        <p:spPr>
          <a:xfrm flipV="1">
            <a:off x="7307314" y="486452"/>
            <a:ext cx="834711" cy="259341"/>
          </a:xfrm>
          <a:prstGeom prst="straightConnector1">
            <a:avLst/>
          </a:prstGeom>
          <a:ln w="9525">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47" name="Straight Arrow Connector 46">
            <a:extLst>
              <a:ext uri="{FF2B5EF4-FFF2-40B4-BE49-F238E27FC236}">
                <a16:creationId xmlns:a16="http://schemas.microsoft.com/office/drawing/2014/main" id="{FC52C3BD-7823-392D-D123-A8F12A08C9C9}"/>
              </a:ext>
            </a:extLst>
          </p:cNvPr>
          <p:cNvCxnSpPr>
            <a:cxnSpLocks/>
          </p:cNvCxnSpPr>
          <p:nvPr/>
        </p:nvCxnSpPr>
        <p:spPr>
          <a:xfrm>
            <a:off x="7307313" y="745793"/>
            <a:ext cx="834712" cy="239193"/>
          </a:xfrm>
          <a:prstGeom prst="straightConnector1">
            <a:avLst/>
          </a:prstGeom>
          <a:ln w="9525">
            <a:solidFill>
              <a:schemeClr val="tx1"/>
            </a:solidFill>
            <a:tailEnd type="triangle"/>
          </a:ln>
        </p:spPr>
        <p:style>
          <a:lnRef idx="1">
            <a:schemeClr val="dk1"/>
          </a:lnRef>
          <a:fillRef idx="0">
            <a:schemeClr val="dk1"/>
          </a:fillRef>
          <a:effectRef idx="0">
            <a:schemeClr val="dk1"/>
          </a:effectRef>
          <a:fontRef idx="minor">
            <a:schemeClr val="tx1"/>
          </a:fontRef>
        </p:style>
      </p:cxnSp>
      <p:pic>
        <p:nvPicPr>
          <p:cNvPr id="4" name="Picture 3">
            <a:extLst>
              <a:ext uri="{FF2B5EF4-FFF2-40B4-BE49-F238E27FC236}">
                <a16:creationId xmlns:a16="http://schemas.microsoft.com/office/drawing/2014/main" id="{CF4076F0-2FB2-2499-9EC9-25CB4D1DE517}"/>
              </a:ext>
            </a:extLst>
          </p:cNvPr>
          <p:cNvPicPr>
            <a:picLocks noChangeAspect="1"/>
          </p:cNvPicPr>
          <p:nvPr/>
        </p:nvPicPr>
        <p:blipFill>
          <a:blip r:embed="rId10"/>
          <a:stretch>
            <a:fillRect/>
          </a:stretch>
        </p:blipFill>
        <p:spPr>
          <a:xfrm>
            <a:off x="2207171" y="1372189"/>
            <a:ext cx="1402693" cy="414181"/>
          </a:xfrm>
          <a:prstGeom prst="rect">
            <a:avLst/>
          </a:prstGeom>
        </p:spPr>
      </p:pic>
      <p:sp>
        <p:nvSpPr>
          <p:cNvPr id="5" name="Rounded Rectangle 4">
            <a:extLst>
              <a:ext uri="{FF2B5EF4-FFF2-40B4-BE49-F238E27FC236}">
                <a16:creationId xmlns:a16="http://schemas.microsoft.com/office/drawing/2014/main" id="{54800DD1-740B-0F66-6434-917118283003}"/>
              </a:ext>
            </a:extLst>
          </p:cNvPr>
          <p:cNvSpPr/>
          <p:nvPr/>
        </p:nvSpPr>
        <p:spPr>
          <a:xfrm>
            <a:off x="3017136" y="1393171"/>
            <a:ext cx="665253" cy="460754"/>
          </a:xfrm>
          <a:prstGeom prst="roundRect">
            <a:avLst/>
          </a:prstGeom>
          <a:solidFill>
            <a:schemeClr val="accent6">
              <a:lumMod val="75000"/>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E94DE3BD-3661-8189-D9CF-A349BFA22F25}"/>
              </a:ext>
            </a:extLst>
          </p:cNvPr>
          <p:cNvPicPr>
            <a:picLocks noChangeAspect="1"/>
          </p:cNvPicPr>
          <p:nvPr/>
        </p:nvPicPr>
        <p:blipFill>
          <a:blip r:embed="rId11"/>
          <a:stretch>
            <a:fillRect/>
          </a:stretch>
        </p:blipFill>
        <p:spPr>
          <a:xfrm>
            <a:off x="3345985" y="2104585"/>
            <a:ext cx="1391739" cy="454781"/>
          </a:xfrm>
          <a:prstGeom prst="rect">
            <a:avLst/>
          </a:prstGeom>
        </p:spPr>
      </p:pic>
      <p:pic>
        <p:nvPicPr>
          <p:cNvPr id="8" name="Picture 7">
            <a:extLst>
              <a:ext uri="{FF2B5EF4-FFF2-40B4-BE49-F238E27FC236}">
                <a16:creationId xmlns:a16="http://schemas.microsoft.com/office/drawing/2014/main" id="{F1C3FCC3-64B6-6255-776E-0BF6B5B9C96A}"/>
              </a:ext>
            </a:extLst>
          </p:cNvPr>
          <p:cNvPicPr>
            <a:picLocks noChangeAspect="1"/>
          </p:cNvPicPr>
          <p:nvPr/>
        </p:nvPicPr>
        <p:blipFill>
          <a:blip r:embed="rId12"/>
          <a:stretch>
            <a:fillRect/>
          </a:stretch>
        </p:blipFill>
        <p:spPr>
          <a:xfrm>
            <a:off x="2769090" y="3498814"/>
            <a:ext cx="678191" cy="180436"/>
          </a:xfrm>
          <a:prstGeom prst="rect">
            <a:avLst/>
          </a:prstGeom>
        </p:spPr>
      </p:pic>
      <p:pic>
        <p:nvPicPr>
          <p:cNvPr id="11" name="Picture 10">
            <a:extLst>
              <a:ext uri="{FF2B5EF4-FFF2-40B4-BE49-F238E27FC236}">
                <a16:creationId xmlns:a16="http://schemas.microsoft.com/office/drawing/2014/main" id="{DB099D48-B9E4-B8DD-721F-FFEB57BB91DA}"/>
              </a:ext>
            </a:extLst>
          </p:cNvPr>
          <p:cNvPicPr>
            <a:picLocks noChangeAspect="1"/>
          </p:cNvPicPr>
          <p:nvPr/>
        </p:nvPicPr>
        <p:blipFill>
          <a:blip r:embed="rId13"/>
          <a:stretch>
            <a:fillRect/>
          </a:stretch>
        </p:blipFill>
        <p:spPr>
          <a:xfrm>
            <a:off x="4793978" y="3325601"/>
            <a:ext cx="1196964" cy="479942"/>
          </a:xfrm>
          <a:prstGeom prst="rect">
            <a:avLst/>
          </a:prstGeom>
        </p:spPr>
      </p:pic>
      <p:sp>
        <p:nvSpPr>
          <p:cNvPr id="6" name="Rounded Rectangle 5">
            <a:extLst>
              <a:ext uri="{FF2B5EF4-FFF2-40B4-BE49-F238E27FC236}">
                <a16:creationId xmlns:a16="http://schemas.microsoft.com/office/drawing/2014/main" id="{C4E73445-FDE2-A470-30D2-C4F67E7C013D}"/>
              </a:ext>
            </a:extLst>
          </p:cNvPr>
          <p:cNvSpPr/>
          <p:nvPr/>
        </p:nvSpPr>
        <p:spPr>
          <a:xfrm>
            <a:off x="4133658" y="2171189"/>
            <a:ext cx="665253" cy="460754"/>
          </a:xfrm>
          <a:prstGeom prst="roundRect">
            <a:avLst/>
          </a:prstGeom>
          <a:solidFill>
            <a:schemeClr val="accent6">
              <a:lumMod val="75000"/>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5505831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par>
                                <p:cTn id="15" presetID="1" presetClass="exit" presetSubtype="0" fill="hold" nodeType="withEffect">
                                  <p:stCondLst>
                                    <p:cond delay="0"/>
                                  </p:stCondLst>
                                  <p:childTnLst>
                                    <p:set>
                                      <p:cBhvr>
                                        <p:cTn id="16" dur="1" fill="hold">
                                          <p:stCondLst>
                                            <p:cond delay="0"/>
                                          </p:stCondLst>
                                        </p:cTn>
                                        <p:tgtEl>
                                          <p:spTgt spid="47"/>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3" grpId="0" animBg="1"/>
      <p:bldP spid="5" grpId="0" animBg="1"/>
      <p:bldP spid="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16F7B48-C13E-D780-ED8D-F4235ABDE083}"/>
              </a:ext>
            </a:extLst>
          </p:cNvPr>
          <p:cNvPicPr>
            <a:picLocks noChangeAspect="1"/>
          </p:cNvPicPr>
          <p:nvPr/>
        </p:nvPicPr>
        <p:blipFill>
          <a:blip r:embed="rId3"/>
          <a:stretch>
            <a:fillRect/>
          </a:stretch>
        </p:blipFill>
        <p:spPr>
          <a:xfrm>
            <a:off x="1086428" y="1009520"/>
            <a:ext cx="5654957" cy="2219746"/>
          </a:xfrm>
          <a:prstGeom prst="rect">
            <a:avLst/>
          </a:prstGeom>
        </p:spPr>
      </p:pic>
      <p:sp>
        <p:nvSpPr>
          <p:cNvPr id="9" name="Content Placeholder 2">
            <a:extLst>
              <a:ext uri="{FF2B5EF4-FFF2-40B4-BE49-F238E27FC236}">
                <a16:creationId xmlns:a16="http://schemas.microsoft.com/office/drawing/2014/main" id="{7915C8A4-5B27-A24A-88A7-A966FC0C5112}"/>
              </a:ext>
            </a:extLst>
          </p:cNvPr>
          <p:cNvSpPr txBox="1">
            <a:spLocks/>
          </p:cNvSpPr>
          <p:nvPr/>
        </p:nvSpPr>
        <p:spPr>
          <a:xfrm>
            <a:off x="808928" y="847566"/>
            <a:ext cx="7700961" cy="3693954"/>
          </a:xfrm>
          <a:prstGeom prst="rect">
            <a:avLst/>
          </a:prstGeom>
        </p:spPr>
        <p:txBody>
          <a:bodyPr vert="horz" lIns="0" tIns="45720" rIns="0" bIns="45720" rtlCol="0">
            <a:normAutofit/>
          </a:bodyPr>
          <a:lstStyle>
            <a:lvl1pPr marL="342900" indent="-342900" algn="l" defTabSz="457200" rtl="0" eaLnBrk="1" fontAlgn="base" hangingPunct="1">
              <a:spcBef>
                <a:spcPct val="20000"/>
              </a:spcBef>
              <a:spcAft>
                <a:spcPct val="0"/>
              </a:spcAft>
              <a:buClr>
                <a:schemeClr val="bg2"/>
              </a:buClr>
              <a:buFont typeface="Wingdings" pitchFamily="2" charset="2"/>
              <a:defRPr kern="1200" spc="20">
                <a:solidFill>
                  <a:schemeClr val="tx1"/>
                </a:solidFill>
                <a:latin typeface="Arial"/>
                <a:ea typeface="ＭＳ Ｐゴシック" charset="0"/>
                <a:cs typeface="ＭＳ Ｐゴシック" charset="0"/>
              </a:defRPr>
            </a:lvl1pPr>
            <a:lvl2pPr marL="288925" indent="-288925" algn="l" defTabSz="457200" rtl="0" eaLnBrk="1" fontAlgn="base" hangingPunct="1">
              <a:spcBef>
                <a:spcPct val="20000"/>
              </a:spcBef>
              <a:spcAft>
                <a:spcPct val="0"/>
              </a:spcAft>
              <a:buClr>
                <a:schemeClr val="bg2"/>
              </a:buClr>
              <a:buFont typeface="Wingdings" pitchFamily="2" charset="2"/>
              <a:buChar char="§"/>
              <a:defRPr kern="1200">
                <a:solidFill>
                  <a:srgbClr val="595959"/>
                </a:solidFill>
                <a:latin typeface="Arial"/>
                <a:ea typeface="ＭＳ Ｐゴシック" charset="0"/>
                <a:cs typeface="+mn-cs"/>
              </a:defRPr>
            </a:lvl2pPr>
            <a:lvl3pPr marL="569913" indent="-225425" algn="l" defTabSz="457200" rtl="0" eaLnBrk="1" fontAlgn="base" hangingPunct="1">
              <a:spcBef>
                <a:spcPct val="20000"/>
              </a:spcBef>
              <a:spcAft>
                <a:spcPct val="0"/>
              </a:spcAft>
              <a:buClr>
                <a:schemeClr val="bg2"/>
              </a:buClr>
              <a:buSzPct val="102000"/>
              <a:buFont typeface="Source Sans Pro" panose="020F0502020204030204" pitchFamily="34" charset="0"/>
              <a:buChar char="›"/>
              <a:defRPr kern="1200">
                <a:solidFill>
                  <a:srgbClr val="595959"/>
                </a:solidFill>
                <a:latin typeface="Arial"/>
                <a:ea typeface="ＭＳ Ｐゴシック" charset="0"/>
                <a:cs typeface="+mn-cs"/>
              </a:defRPr>
            </a:lvl3pPr>
            <a:lvl4pPr marL="914400" indent="-227013" algn="l" defTabSz="457200" rtl="0" eaLnBrk="1" fontAlgn="base" hangingPunct="1">
              <a:spcBef>
                <a:spcPct val="20000"/>
              </a:spcBef>
              <a:spcAft>
                <a:spcPct val="0"/>
              </a:spcAft>
              <a:buClr>
                <a:schemeClr val="bg2"/>
              </a:buClr>
              <a:buFont typeface="Arial" panose="020B0604020202020204" pitchFamily="34" charset="0"/>
              <a:buChar char="•"/>
              <a:defRPr kern="1200">
                <a:solidFill>
                  <a:srgbClr val="595959"/>
                </a:solidFill>
                <a:latin typeface="Arial"/>
                <a:ea typeface="ＭＳ Ｐゴシック" charset="0"/>
                <a:cs typeface="+mn-cs"/>
              </a:defRPr>
            </a:lvl4pPr>
            <a:lvl5pPr marL="1258888" indent="-227013" algn="l" defTabSz="457200" rtl="0" eaLnBrk="1" fontAlgn="base" hangingPunct="1">
              <a:spcBef>
                <a:spcPct val="20000"/>
              </a:spcBef>
              <a:spcAft>
                <a:spcPct val="0"/>
              </a:spcAft>
              <a:buClr>
                <a:schemeClr val="bg2"/>
              </a:buClr>
              <a:buFont typeface="Source Sans Pro" panose="020F0502020204030204" pitchFamily="34" charset="0"/>
              <a:buChar char="–"/>
              <a:defRPr kern="1200">
                <a:solidFill>
                  <a:srgbClr val="595959"/>
                </a:solidFill>
                <a:latin typeface="Arial"/>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Aft>
                <a:spcPts val="600"/>
              </a:spcAft>
            </a:pPr>
            <a:endParaRPr lang="en-US" dirty="0"/>
          </a:p>
        </p:txBody>
      </p:sp>
      <p:sp>
        <p:nvSpPr>
          <p:cNvPr id="2" name="Title 1">
            <a:extLst>
              <a:ext uri="{FF2B5EF4-FFF2-40B4-BE49-F238E27FC236}">
                <a16:creationId xmlns:a16="http://schemas.microsoft.com/office/drawing/2014/main" id="{66EED292-B329-4B4A-8376-75CEB062F51E}"/>
              </a:ext>
            </a:extLst>
          </p:cNvPr>
          <p:cNvSpPr>
            <a:spLocks noGrp="1"/>
          </p:cNvSpPr>
          <p:nvPr>
            <p:ph type="title"/>
          </p:nvPr>
        </p:nvSpPr>
        <p:spPr/>
        <p:txBody>
          <a:bodyPr/>
          <a:lstStyle/>
          <a:p>
            <a:r>
              <a:rPr lang="en-US" dirty="0"/>
              <a:t>Optimization problem</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CE613970-4991-FD79-E07A-4DCA837E9609}"/>
                  </a:ext>
                </a:extLst>
              </p:cNvPr>
              <p:cNvSpPr txBox="1"/>
              <p:nvPr/>
            </p:nvSpPr>
            <p:spPr>
              <a:xfrm>
                <a:off x="1188685" y="3472368"/>
                <a:ext cx="4683526" cy="1231106"/>
              </a:xfrm>
              <a:prstGeom prst="rect">
                <a:avLst/>
              </a:prstGeom>
              <a:noFill/>
            </p:spPr>
            <p:txBody>
              <a:bodyPr wrap="none" rtlCol="0">
                <a:spAutoFit/>
              </a:bodyPr>
              <a:lstStyle/>
              <a:p>
                <a:pPr>
                  <a:spcBef>
                    <a:spcPts val="432"/>
                  </a:spcBef>
                </a:pPr>
                <a14:m>
                  <m:oMath xmlns:m="http://schemas.openxmlformats.org/officeDocument/2006/math">
                    <m:sSub>
                      <m:sSubPr>
                        <m:ctrlPr>
                          <a:rPr lang="en-US" sz="1600" i="1" dirty="0" smtClean="0">
                            <a:latin typeface="Cambria Math" panose="02040503050406030204" pitchFamily="18" charset="0"/>
                            <a:cs typeface="Arial" panose="020B0604020202020204" pitchFamily="34" charset="0"/>
                          </a:rPr>
                        </m:ctrlPr>
                      </m:sSubPr>
                      <m:e>
                        <m:r>
                          <a:rPr lang="en-US" sz="1600" i="1" dirty="0">
                            <a:latin typeface="Cambria Math" panose="02040503050406030204" pitchFamily="18" charset="0"/>
                            <a:cs typeface="Arial" panose="020B0604020202020204" pitchFamily="34" charset="0"/>
                          </a:rPr>
                          <m:t>𝒗</m:t>
                        </m:r>
                      </m:e>
                      <m:sub>
                        <m:r>
                          <a:rPr lang="en-US" sz="1600" i="1" dirty="0">
                            <a:latin typeface="Cambria Math" panose="02040503050406030204" pitchFamily="18" charset="0"/>
                            <a:cs typeface="Arial" panose="020B0604020202020204" pitchFamily="34" charset="0"/>
                          </a:rPr>
                          <m:t>𝝉</m:t>
                        </m:r>
                      </m:sub>
                    </m:sSub>
                    <m:r>
                      <a:rPr lang="en-US" sz="1600" i="1" dirty="0">
                        <a:latin typeface="Cambria Math" panose="02040503050406030204" pitchFamily="18" charset="0"/>
                        <a:cs typeface="Arial" panose="020B0604020202020204" pitchFamily="34" charset="0"/>
                      </a:rPr>
                      <m:t>={</m:t>
                    </m:r>
                    <m:sSub>
                      <m:sSubPr>
                        <m:ctrlPr>
                          <a:rPr lang="en-US" sz="1600" i="1" dirty="0">
                            <a:latin typeface="Cambria Math" panose="02040503050406030204" pitchFamily="18" charset="0"/>
                            <a:cs typeface="Arial" panose="020B0604020202020204" pitchFamily="34" charset="0"/>
                          </a:rPr>
                        </m:ctrlPr>
                      </m:sSubPr>
                      <m:e>
                        <m:r>
                          <a:rPr lang="en-US" sz="1600" i="1" dirty="0">
                            <a:latin typeface="Cambria Math" panose="02040503050406030204" pitchFamily="18" charset="0"/>
                            <a:cs typeface="Arial" panose="020B0604020202020204" pitchFamily="34" charset="0"/>
                          </a:rPr>
                          <m:t>𝑣</m:t>
                        </m:r>
                      </m:e>
                      <m:sub>
                        <m:r>
                          <a:rPr lang="en-US" sz="1600" i="1" dirty="0">
                            <a:latin typeface="Cambria Math" panose="02040503050406030204" pitchFamily="18" charset="0"/>
                            <a:cs typeface="Arial" panose="020B0604020202020204" pitchFamily="34" charset="0"/>
                          </a:rPr>
                          <m:t>1</m:t>
                        </m:r>
                        <m:r>
                          <a:rPr lang="en-US" sz="1600" i="1" dirty="0">
                            <a:latin typeface="Cambria Math" panose="02040503050406030204" pitchFamily="18" charset="0"/>
                            <a:cs typeface="Arial" panose="020B0604020202020204" pitchFamily="34" charset="0"/>
                          </a:rPr>
                          <m:t>𝜏</m:t>
                        </m:r>
                      </m:sub>
                    </m:sSub>
                    <m:r>
                      <a:rPr lang="en-US" sz="1600" i="1" dirty="0">
                        <a:latin typeface="Cambria Math" panose="02040503050406030204" pitchFamily="18" charset="0"/>
                        <a:cs typeface="Arial" panose="020B0604020202020204" pitchFamily="34" charset="0"/>
                      </a:rPr>
                      <m:t>,</m:t>
                    </m:r>
                    <m:sSub>
                      <m:sSubPr>
                        <m:ctrlPr>
                          <a:rPr lang="en-US" sz="1600" i="1" dirty="0">
                            <a:latin typeface="Cambria Math" panose="02040503050406030204" pitchFamily="18" charset="0"/>
                            <a:cs typeface="Arial" panose="020B0604020202020204" pitchFamily="34" charset="0"/>
                          </a:rPr>
                        </m:ctrlPr>
                      </m:sSubPr>
                      <m:e>
                        <m:r>
                          <a:rPr lang="en-US" sz="1600" i="1" dirty="0">
                            <a:latin typeface="Cambria Math" panose="02040503050406030204" pitchFamily="18" charset="0"/>
                            <a:cs typeface="Arial" panose="020B0604020202020204" pitchFamily="34" charset="0"/>
                          </a:rPr>
                          <m:t>𝑣</m:t>
                        </m:r>
                      </m:e>
                      <m:sub>
                        <m:r>
                          <a:rPr lang="en-US" sz="1600" i="1" dirty="0">
                            <a:latin typeface="Cambria Math" panose="02040503050406030204" pitchFamily="18" charset="0"/>
                            <a:cs typeface="Arial" panose="020B0604020202020204" pitchFamily="34" charset="0"/>
                          </a:rPr>
                          <m:t>2</m:t>
                        </m:r>
                        <m:r>
                          <a:rPr lang="en-US" sz="1600" i="1" dirty="0">
                            <a:latin typeface="Cambria Math" panose="02040503050406030204" pitchFamily="18" charset="0"/>
                            <a:cs typeface="Arial" panose="020B0604020202020204" pitchFamily="34" charset="0"/>
                          </a:rPr>
                          <m:t>𝜏</m:t>
                        </m:r>
                      </m:sub>
                    </m:sSub>
                    <m:r>
                      <a:rPr lang="en-US" sz="1600" i="1" dirty="0">
                        <a:latin typeface="Cambria Math" panose="02040503050406030204" pitchFamily="18" charset="0"/>
                        <a:cs typeface="Arial" panose="020B0604020202020204" pitchFamily="34" charset="0"/>
                      </a:rPr>
                      <m:t>,…,</m:t>
                    </m:r>
                    <m:sSub>
                      <m:sSubPr>
                        <m:ctrlPr>
                          <a:rPr lang="en-US" sz="1600" i="1" dirty="0">
                            <a:latin typeface="Cambria Math" panose="02040503050406030204" pitchFamily="18" charset="0"/>
                            <a:cs typeface="Arial" panose="020B0604020202020204" pitchFamily="34" charset="0"/>
                          </a:rPr>
                        </m:ctrlPr>
                      </m:sSubPr>
                      <m:e>
                        <m:r>
                          <a:rPr lang="en-US" sz="1600" i="1" dirty="0">
                            <a:latin typeface="Cambria Math" panose="02040503050406030204" pitchFamily="18" charset="0"/>
                            <a:cs typeface="Arial" panose="020B0604020202020204" pitchFamily="34" charset="0"/>
                          </a:rPr>
                          <m:t>𝑣</m:t>
                        </m:r>
                      </m:e>
                      <m:sub>
                        <m:r>
                          <a:rPr lang="en-US" sz="1600" i="1" dirty="0">
                            <a:latin typeface="Cambria Math" panose="02040503050406030204" pitchFamily="18" charset="0"/>
                            <a:cs typeface="Arial" panose="020B0604020202020204" pitchFamily="34" charset="0"/>
                          </a:rPr>
                          <m:t>𝑛</m:t>
                        </m:r>
                        <m:r>
                          <a:rPr lang="en-US" sz="1600" i="1" dirty="0">
                            <a:latin typeface="Cambria Math" panose="02040503050406030204" pitchFamily="18" charset="0"/>
                            <a:cs typeface="Arial" panose="020B0604020202020204" pitchFamily="34" charset="0"/>
                          </a:rPr>
                          <m:t>𝜏</m:t>
                        </m:r>
                      </m:sub>
                    </m:sSub>
                    <m:r>
                      <a:rPr lang="en-US" sz="1600" i="1" dirty="0">
                        <a:latin typeface="Cambria Math" panose="02040503050406030204" pitchFamily="18" charset="0"/>
                        <a:cs typeface="Arial" panose="020B0604020202020204" pitchFamily="34" charset="0"/>
                      </a:rPr>
                      <m:t>}</m:t>
                    </m:r>
                  </m:oMath>
                </a14:m>
                <a:r>
                  <a:rPr lang="en-US" sz="1600" dirty="0">
                    <a:latin typeface="Arial" panose="020B0604020202020204" pitchFamily="34" charset="0"/>
                    <a:cs typeface="Arial" panose="020B0604020202020204" pitchFamily="34" charset="0"/>
                  </a:rPr>
                  <a:t>: vaccination at time period </a:t>
                </a:r>
                <a14:m>
                  <m:oMath xmlns:m="http://schemas.openxmlformats.org/officeDocument/2006/math">
                    <m:r>
                      <a:rPr lang="en-US" sz="1600" i="1" dirty="0">
                        <a:latin typeface="Cambria Math" panose="02040503050406030204" pitchFamily="18" charset="0"/>
                        <a:cs typeface="Arial" panose="020B0604020202020204" pitchFamily="34" charset="0"/>
                      </a:rPr>
                      <m:t>𝜏</m:t>
                    </m:r>
                  </m:oMath>
                </a14:m>
                <a:endParaRPr lang="en-US" sz="1600" dirty="0">
                  <a:latin typeface="Arial" panose="020B0604020202020204" pitchFamily="34" charset="0"/>
                  <a:cs typeface="Arial" panose="020B0604020202020204" pitchFamily="34" charset="0"/>
                </a:endParaRPr>
              </a:p>
              <a:p>
                <a:pPr>
                  <a:spcBef>
                    <a:spcPts val="432"/>
                  </a:spcBef>
                </a:pPr>
                <a14:m>
                  <m:oMath xmlns:m="http://schemas.openxmlformats.org/officeDocument/2006/math">
                    <m:r>
                      <a:rPr lang="en-US" sz="1600" b="0" i="1" dirty="0" smtClean="0">
                        <a:latin typeface="Cambria Math" panose="02040503050406030204" pitchFamily="18" charset="0"/>
                        <a:cs typeface="Arial" panose="020B0604020202020204" pitchFamily="34" charset="0"/>
                      </a:rPr>
                      <m:t>𝒱</m:t>
                    </m:r>
                    <m:r>
                      <a:rPr lang="en-US" sz="1600" i="1" dirty="0">
                        <a:latin typeface="Cambria Math" panose="02040503050406030204" pitchFamily="18" charset="0"/>
                        <a:cs typeface="Arial" panose="020B0604020202020204" pitchFamily="34" charset="0"/>
                      </a:rPr>
                      <m:t>=[</m:t>
                    </m:r>
                    <m:sSub>
                      <m:sSubPr>
                        <m:ctrlPr>
                          <a:rPr lang="en-US" sz="1600" i="1" dirty="0">
                            <a:latin typeface="Cambria Math" panose="02040503050406030204" pitchFamily="18" charset="0"/>
                            <a:cs typeface="Arial" panose="020B0604020202020204" pitchFamily="34" charset="0"/>
                          </a:rPr>
                        </m:ctrlPr>
                      </m:sSubPr>
                      <m:e>
                        <m:r>
                          <a:rPr lang="en-US" sz="1600" i="1" dirty="0">
                            <a:latin typeface="Cambria Math" panose="02040503050406030204" pitchFamily="18" charset="0"/>
                            <a:cs typeface="Arial" panose="020B0604020202020204" pitchFamily="34" charset="0"/>
                          </a:rPr>
                          <m:t>𝒗</m:t>
                        </m:r>
                      </m:e>
                      <m:sub>
                        <m:r>
                          <a:rPr lang="en-US" sz="1600" i="1" dirty="0">
                            <a:latin typeface="Cambria Math" panose="02040503050406030204" pitchFamily="18" charset="0"/>
                            <a:cs typeface="Arial" panose="020B0604020202020204" pitchFamily="34" charset="0"/>
                          </a:rPr>
                          <m:t>𝟏</m:t>
                        </m:r>
                      </m:sub>
                    </m:sSub>
                    <m:r>
                      <a:rPr lang="en-US" sz="1600" i="1" dirty="0">
                        <a:latin typeface="Cambria Math" panose="02040503050406030204" pitchFamily="18" charset="0"/>
                        <a:cs typeface="Arial" panose="020B0604020202020204" pitchFamily="34" charset="0"/>
                      </a:rPr>
                      <m:t>,</m:t>
                    </m:r>
                    <m:sSub>
                      <m:sSubPr>
                        <m:ctrlPr>
                          <a:rPr lang="en-US" sz="1600" i="1" dirty="0">
                            <a:latin typeface="Cambria Math" panose="02040503050406030204" pitchFamily="18" charset="0"/>
                            <a:cs typeface="Arial" panose="020B0604020202020204" pitchFamily="34" charset="0"/>
                          </a:rPr>
                        </m:ctrlPr>
                      </m:sSubPr>
                      <m:e>
                        <m:r>
                          <a:rPr lang="en-US" sz="1600" i="1" dirty="0">
                            <a:latin typeface="Cambria Math" panose="02040503050406030204" pitchFamily="18" charset="0"/>
                            <a:cs typeface="Arial" panose="020B0604020202020204" pitchFamily="34" charset="0"/>
                          </a:rPr>
                          <m:t>𝒗</m:t>
                        </m:r>
                      </m:e>
                      <m:sub>
                        <m:r>
                          <a:rPr lang="en-US" sz="1600" i="1" dirty="0">
                            <a:latin typeface="Cambria Math" panose="02040503050406030204" pitchFamily="18" charset="0"/>
                            <a:cs typeface="Arial" panose="020B0604020202020204" pitchFamily="34" charset="0"/>
                          </a:rPr>
                          <m:t>𝟐</m:t>
                        </m:r>
                      </m:sub>
                    </m:sSub>
                    <m:r>
                      <a:rPr lang="en-US" sz="1600" i="1" dirty="0">
                        <a:latin typeface="Cambria Math" panose="02040503050406030204" pitchFamily="18" charset="0"/>
                        <a:cs typeface="Arial" panose="020B0604020202020204" pitchFamily="34" charset="0"/>
                      </a:rPr>
                      <m:t>, …,</m:t>
                    </m:r>
                    <m:sSub>
                      <m:sSubPr>
                        <m:ctrlPr>
                          <a:rPr lang="en-US" sz="1600" i="1" dirty="0">
                            <a:latin typeface="Cambria Math" panose="02040503050406030204" pitchFamily="18" charset="0"/>
                            <a:cs typeface="Arial" panose="020B0604020202020204" pitchFamily="34" charset="0"/>
                          </a:rPr>
                        </m:ctrlPr>
                      </m:sSubPr>
                      <m:e>
                        <m:r>
                          <a:rPr lang="en-US" sz="1600" i="1" dirty="0">
                            <a:latin typeface="Cambria Math" panose="02040503050406030204" pitchFamily="18" charset="0"/>
                            <a:cs typeface="Arial" panose="020B0604020202020204" pitchFamily="34" charset="0"/>
                          </a:rPr>
                          <m:t>𝒗</m:t>
                        </m:r>
                      </m:e>
                      <m:sub>
                        <m:r>
                          <a:rPr lang="en-US" sz="1600" i="1" dirty="0">
                            <a:latin typeface="Cambria Math" panose="02040503050406030204" pitchFamily="18" charset="0"/>
                            <a:cs typeface="Arial" panose="020B0604020202020204" pitchFamily="34" charset="0"/>
                          </a:rPr>
                          <m:t>𝑲</m:t>
                        </m:r>
                      </m:sub>
                    </m:sSub>
                    <m:r>
                      <a:rPr lang="en-US" sz="1600" i="1" dirty="0">
                        <a:latin typeface="Cambria Math" panose="02040503050406030204" pitchFamily="18" charset="0"/>
                        <a:cs typeface="Arial" panose="020B0604020202020204" pitchFamily="34" charset="0"/>
                      </a:rPr>
                      <m:t>]</m:t>
                    </m:r>
                  </m:oMath>
                </a14:m>
                <a:r>
                  <a:rPr lang="en-US" sz="1600" dirty="0">
                    <a:latin typeface="Arial" panose="020B0604020202020204" pitchFamily="34" charset="0"/>
                    <a:cs typeface="Arial" panose="020B0604020202020204" pitchFamily="34" charset="0"/>
                  </a:rPr>
                  <a:t>: full set of vaccine allocations</a:t>
                </a:r>
              </a:p>
              <a:p>
                <a:pPr>
                  <a:spcBef>
                    <a:spcPts val="432"/>
                  </a:spcBef>
                </a:pPr>
                <a14:m>
                  <m:oMath xmlns:m="http://schemas.openxmlformats.org/officeDocument/2006/math">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𝑁</m:t>
                        </m:r>
                      </m:e>
                      <m:sub>
                        <m:r>
                          <a:rPr lang="en-US" sz="1600" b="0" i="1" smtClean="0">
                            <a:latin typeface="Cambria Math" panose="02040503050406030204" pitchFamily="18" charset="0"/>
                          </a:rPr>
                          <m:t>𝜏</m:t>
                        </m:r>
                      </m:sub>
                    </m:sSub>
                  </m:oMath>
                </a14:m>
                <a:r>
                  <a:rPr lang="en-US" sz="1600" dirty="0">
                    <a:latin typeface="Arial" panose="020B0604020202020204" pitchFamily="34" charset="0"/>
                    <a:cs typeface="Arial" panose="020B0604020202020204" pitchFamily="34" charset="0"/>
                  </a:rPr>
                  <a:t>: number of available vaccines at time period </a:t>
                </a:r>
                <a14:m>
                  <m:oMath xmlns:m="http://schemas.openxmlformats.org/officeDocument/2006/math">
                    <m:r>
                      <a:rPr lang="en-US" sz="1600" b="0" i="1" smtClean="0">
                        <a:latin typeface="Cambria Math" panose="02040503050406030204" pitchFamily="18" charset="0"/>
                        <a:cs typeface="Arial" panose="020B0604020202020204" pitchFamily="34" charset="0"/>
                      </a:rPr>
                      <m:t>𝜏</m:t>
                    </m:r>
                  </m:oMath>
                </a14:m>
                <a:endParaRPr lang="en-US" sz="1600" dirty="0">
                  <a:latin typeface="Arial" panose="020B0604020202020204" pitchFamily="34" charset="0"/>
                  <a:cs typeface="Arial" panose="020B0604020202020204" pitchFamily="34" charset="0"/>
                </a:endParaRPr>
              </a:p>
              <a:p>
                <a:pPr>
                  <a:spcBef>
                    <a:spcPts val="432"/>
                  </a:spcBef>
                </a:pPr>
                <a14:m>
                  <m:oMath xmlns:m="http://schemas.openxmlformats.org/officeDocument/2006/math">
                    <m:r>
                      <a:rPr lang="en-US" sz="1600" b="0" i="1" smtClean="0">
                        <a:latin typeface="Cambria Math" panose="02040503050406030204" pitchFamily="18" charset="0"/>
                      </a:rPr>
                      <m:t>𝑃</m:t>
                    </m:r>
                  </m:oMath>
                </a14:m>
                <a:r>
                  <a:rPr lang="en-US" sz="1600" dirty="0">
                    <a:latin typeface="Arial" panose="020B0604020202020204" pitchFamily="34" charset="0"/>
                    <a:cs typeface="Arial" panose="020B0604020202020204" pitchFamily="34" charset="0"/>
                  </a:rPr>
                  <a:t>: population size </a:t>
                </a:r>
              </a:p>
            </p:txBody>
          </p:sp>
        </mc:Choice>
        <mc:Fallback xmlns="">
          <p:sp>
            <p:nvSpPr>
              <p:cNvPr id="3" name="TextBox 2">
                <a:extLst>
                  <a:ext uri="{FF2B5EF4-FFF2-40B4-BE49-F238E27FC236}">
                    <a16:creationId xmlns:a16="http://schemas.microsoft.com/office/drawing/2014/main" id="{CE613970-4991-FD79-E07A-4DCA837E9609}"/>
                  </a:ext>
                </a:extLst>
              </p:cNvPr>
              <p:cNvSpPr txBox="1">
                <a:spLocks noRot="1" noChangeAspect="1" noMove="1" noResize="1" noEditPoints="1" noAdjustHandles="1" noChangeArrowheads="1" noChangeShapeType="1" noTextEdit="1"/>
              </p:cNvSpPr>
              <p:nvPr/>
            </p:nvSpPr>
            <p:spPr>
              <a:xfrm>
                <a:off x="1188685" y="3472368"/>
                <a:ext cx="4683526" cy="1231106"/>
              </a:xfrm>
              <a:prstGeom prst="rect">
                <a:avLst/>
              </a:prstGeom>
              <a:blipFill>
                <a:blip r:embed="rId4"/>
                <a:stretch>
                  <a:fillRect t="-1020" b="-5102"/>
                </a:stretch>
              </a:blipFill>
            </p:spPr>
            <p:txBody>
              <a:bodyPr/>
              <a:lstStyle/>
              <a:p>
                <a:r>
                  <a:rPr lang="en-US">
                    <a:noFill/>
                  </a:rPr>
                  <a:t> </a:t>
                </a:r>
              </a:p>
            </p:txBody>
          </p:sp>
        </mc:Fallback>
      </mc:AlternateContent>
      <p:sp>
        <p:nvSpPr>
          <p:cNvPr id="5" name="Rounded Rectangle 4">
            <a:extLst>
              <a:ext uri="{FF2B5EF4-FFF2-40B4-BE49-F238E27FC236}">
                <a16:creationId xmlns:a16="http://schemas.microsoft.com/office/drawing/2014/main" id="{440A8F37-1616-B7DF-285C-E55EADE3635C}"/>
              </a:ext>
            </a:extLst>
          </p:cNvPr>
          <p:cNvSpPr/>
          <p:nvPr/>
        </p:nvSpPr>
        <p:spPr>
          <a:xfrm>
            <a:off x="2546234" y="1054571"/>
            <a:ext cx="245092" cy="315505"/>
          </a:xfrm>
          <a:prstGeom prst="roundRect">
            <a:avLst/>
          </a:prstGeom>
          <a:solidFill>
            <a:srgbClr val="FFC000">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ounded Rectangle 5">
            <a:extLst>
              <a:ext uri="{FF2B5EF4-FFF2-40B4-BE49-F238E27FC236}">
                <a16:creationId xmlns:a16="http://schemas.microsoft.com/office/drawing/2014/main" id="{3D9F9229-864B-3CC5-00DA-FF6DE5ACE3CA}"/>
              </a:ext>
            </a:extLst>
          </p:cNvPr>
          <p:cNvSpPr/>
          <p:nvPr/>
        </p:nvSpPr>
        <p:spPr>
          <a:xfrm>
            <a:off x="1188685" y="3788893"/>
            <a:ext cx="4494360" cy="315505"/>
          </a:xfrm>
          <a:prstGeom prst="roundRect">
            <a:avLst/>
          </a:prstGeom>
          <a:solidFill>
            <a:srgbClr val="FFC000">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Content Placeholder 2">
            <a:extLst>
              <a:ext uri="{FF2B5EF4-FFF2-40B4-BE49-F238E27FC236}">
                <a16:creationId xmlns:a16="http://schemas.microsoft.com/office/drawing/2014/main" id="{81A460D4-7584-7BA4-F3C5-043F89F17798}"/>
              </a:ext>
            </a:extLst>
          </p:cNvPr>
          <p:cNvSpPr txBox="1">
            <a:spLocks/>
          </p:cNvSpPr>
          <p:nvPr/>
        </p:nvSpPr>
        <p:spPr>
          <a:xfrm>
            <a:off x="6783157" y="3380983"/>
            <a:ext cx="1915253" cy="832013"/>
          </a:xfrm>
          <a:prstGeom prst="rect">
            <a:avLst/>
          </a:prstGeom>
        </p:spPr>
        <p:txBody>
          <a:bodyPr vert="horz" lIns="0" tIns="45720" rIns="0" bIns="45720" rtlCol="0">
            <a:normAutofit fontScale="92500"/>
          </a:bodyPr>
          <a:lstStyle>
            <a:lvl1pPr marL="342900" indent="-342900" algn="l" defTabSz="457200" rtl="0" eaLnBrk="1" fontAlgn="base" hangingPunct="1">
              <a:spcBef>
                <a:spcPct val="20000"/>
              </a:spcBef>
              <a:spcAft>
                <a:spcPct val="0"/>
              </a:spcAft>
              <a:buClr>
                <a:schemeClr val="bg2"/>
              </a:buClr>
              <a:buFont typeface="Wingdings" pitchFamily="2" charset="2"/>
              <a:defRPr kern="1200" spc="20">
                <a:solidFill>
                  <a:schemeClr val="tx1"/>
                </a:solidFill>
                <a:latin typeface="Arial"/>
                <a:ea typeface="ＭＳ Ｐゴシック" charset="0"/>
                <a:cs typeface="ＭＳ Ｐゴシック" charset="0"/>
              </a:defRPr>
            </a:lvl1pPr>
            <a:lvl2pPr marL="288925" indent="-288925" algn="l" defTabSz="457200" rtl="0" eaLnBrk="1" fontAlgn="base" hangingPunct="1">
              <a:spcBef>
                <a:spcPct val="20000"/>
              </a:spcBef>
              <a:spcAft>
                <a:spcPct val="0"/>
              </a:spcAft>
              <a:buClr>
                <a:schemeClr val="bg2"/>
              </a:buClr>
              <a:buFont typeface="Wingdings" pitchFamily="2" charset="2"/>
              <a:buChar char="§"/>
              <a:defRPr kern="1200">
                <a:solidFill>
                  <a:srgbClr val="595959"/>
                </a:solidFill>
                <a:latin typeface="Arial"/>
                <a:ea typeface="ＭＳ Ｐゴシック" charset="0"/>
                <a:cs typeface="+mn-cs"/>
              </a:defRPr>
            </a:lvl2pPr>
            <a:lvl3pPr marL="569913" indent="-225425" algn="l" defTabSz="457200" rtl="0" eaLnBrk="1" fontAlgn="base" hangingPunct="1">
              <a:spcBef>
                <a:spcPct val="20000"/>
              </a:spcBef>
              <a:spcAft>
                <a:spcPct val="0"/>
              </a:spcAft>
              <a:buClr>
                <a:schemeClr val="bg2"/>
              </a:buClr>
              <a:buSzPct val="102000"/>
              <a:buFont typeface="Source Sans Pro" panose="020F0502020204030204" pitchFamily="34" charset="0"/>
              <a:buChar char="›"/>
              <a:defRPr kern="1200">
                <a:solidFill>
                  <a:srgbClr val="595959"/>
                </a:solidFill>
                <a:latin typeface="Arial"/>
                <a:ea typeface="ＭＳ Ｐゴシック" charset="0"/>
                <a:cs typeface="+mn-cs"/>
              </a:defRPr>
            </a:lvl3pPr>
            <a:lvl4pPr marL="914400" indent="-227013" algn="l" defTabSz="457200" rtl="0" eaLnBrk="1" fontAlgn="base" hangingPunct="1">
              <a:spcBef>
                <a:spcPct val="20000"/>
              </a:spcBef>
              <a:spcAft>
                <a:spcPct val="0"/>
              </a:spcAft>
              <a:buClr>
                <a:schemeClr val="bg2"/>
              </a:buClr>
              <a:buFont typeface="Arial" panose="020B0604020202020204" pitchFamily="34" charset="0"/>
              <a:buChar char="•"/>
              <a:defRPr kern="1200">
                <a:solidFill>
                  <a:srgbClr val="595959"/>
                </a:solidFill>
                <a:latin typeface="Arial"/>
                <a:ea typeface="ＭＳ Ｐゴシック" charset="0"/>
                <a:cs typeface="+mn-cs"/>
              </a:defRPr>
            </a:lvl4pPr>
            <a:lvl5pPr marL="1258888" indent="-227013" algn="l" defTabSz="457200" rtl="0" eaLnBrk="1" fontAlgn="base" hangingPunct="1">
              <a:spcBef>
                <a:spcPct val="20000"/>
              </a:spcBef>
              <a:spcAft>
                <a:spcPct val="0"/>
              </a:spcAft>
              <a:buClr>
                <a:schemeClr val="bg2"/>
              </a:buClr>
              <a:buFont typeface="Source Sans Pro" panose="020F0502020204030204" pitchFamily="34" charset="0"/>
              <a:buChar char="–"/>
              <a:defRPr kern="1200">
                <a:solidFill>
                  <a:srgbClr val="595959"/>
                </a:solidFill>
                <a:latin typeface="Arial"/>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Aft>
                <a:spcPts val="600"/>
              </a:spcAft>
            </a:pPr>
            <a:r>
              <a:rPr lang="en-US" sz="1700" dirty="0">
                <a:solidFill>
                  <a:schemeClr val="bg2"/>
                </a:solidFill>
              </a:rPr>
              <a:t>nonlinear impact on epidemic evolution</a:t>
            </a:r>
          </a:p>
          <a:p>
            <a:pPr marL="0" indent="-457200">
              <a:spcAft>
                <a:spcPts val="600"/>
              </a:spcAft>
            </a:pPr>
            <a:endParaRPr lang="en-US" dirty="0"/>
          </a:p>
          <a:p>
            <a:pPr marL="0" indent="-457200">
              <a:spcAft>
                <a:spcPts val="600"/>
              </a:spcAft>
            </a:pPr>
            <a:endParaRPr lang="en-US" dirty="0"/>
          </a:p>
        </p:txBody>
      </p:sp>
      <p:cxnSp>
        <p:nvCxnSpPr>
          <p:cNvPr id="10" name="Straight Arrow Connector 9">
            <a:extLst>
              <a:ext uri="{FF2B5EF4-FFF2-40B4-BE49-F238E27FC236}">
                <a16:creationId xmlns:a16="http://schemas.microsoft.com/office/drawing/2014/main" id="{D4AE75ED-D466-BC07-8579-82711216DAD0}"/>
              </a:ext>
            </a:extLst>
          </p:cNvPr>
          <p:cNvCxnSpPr>
            <a:cxnSpLocks/>
          </p:cNvCxnSpPr>
          <p:nvPr/>
        </p:nvCxnSpPr>
        <p:spPr>
          <a:xfrm flipH="1">
            <a:off x="6001367" y="3669816"/>
            <a:ext cx="464111"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974330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73067AC-1B15-224B-A16D-F3DBFF332748}"/>
                  </a:ext>
                </a:extLst>
              </p:cNvPr>
              <p:cNvSpPr>
                <a:spLocks noGrp="1"/>
              </p:cNvSpPr>
              <p:nvPr>
                <p:ph sz="quarter" idx="10"/>
              </p:nvPr>
            </p:nvSpPr>
            <p:spPr/>
            <p:txBody>
              <a:bodyPr>
                <a:normAutofit/>
              </a:bodyPr>
              <a:lstStyle/>
              <a:p>
                <a:pPr lvl="1">
                  <a:spcAft>
                    <a:spcPts val="0"/>
                  </a:spcAft>
                  <a:buFont typeface="Arial" panose="020B0604020202020204" pitchFamily="34" charset="0"/>
                  <a:buChar char="•"/>
                </a:pPr>
                <a14:m>
                  <m:oMath xmlns:m="http://schemas.openxmlformats.org/officeDocument/2006/math">
                    <m:r>
                      <a:rPr lang="en-US" b="0" i="1" smtClean="0">
                        <a:solidFill>
                          <a:schemeClr val="tx1"/>
                        </a:solidFill>
                        <a:latin typeface="Cambria Math" panose="02040503050406030204" pitchFamily="18" charset="0"/>
                      </a:rPr>
                      <m:t>𝑛</m:t>
                    </m:r>
                    <m:r>
                      <a:rPr lang="en-US" b="0" i="1" smtClean="0">
                        <a:solidFill>
                          <a:schemeClr val="tx1"/>
                        </a:solidFill>
                        <a:latin typeface="Cambria Math" panose="02040503050406030204" pitchFamily="18" charset="0"/>
                      </a:rPr>
                      <m:t>=4</m:t>
                    </m:r>
                  </m:oMath>
                </a14:m>
                <a:r>
                  <a:rPr lang="en-US" dirty="0">
                    <a:solidFill>
                      <a:schemeClr val="tx1"/>
                    </a:solidFill>
                  </a:rPr>
                  <a:t> groups</a:t>
                </a:r>
              </a:p>
              <a:p>
                <a:pPr lvl="2">
                  <a:spcAft>
                    <a:spcPts val="0"/>
                  </a:spcAft>
                </a:pPr>
                <a:r>
                  <a:rPr lang="en-US" dirty="0">
                    <a:solidFill>
                      <a:schemeClr val="tx1"/>
                    </a:solidFill>
                  </a:rPr>
                  <a:t>Group 1: individuals aged 0-19</a:t>
                </a:r>
              </a:p>
              <a:p>
                <a:pPr lvl="2">
                  <a:spcAft>
                    <a:spcPts val="0"/>
                  </a:spcAft>
                </a:pPr>
                <a:r>
                  <a:rPr lang="en-US" dirty="0">
                    <a:solidFill>
                      <a:schemeClr val="tx1"/>
                    </a:solidFill>
                  </a:rPr>
                  <a:t>Group 2: individuals aged 20-39</a:t>
                </a:r>
              </a:p>
              <a:p>
                <a:pPr lvl="2">
                  <a:spcAft>
                    <a:spcPts val="0"/>
                  </a:spcAft>
                </a:pPr>
                <a:r>
                  <a:rPr lang="en-US" dirty="0">
                    <a:solidFill>
                      <a:schemeClr val="tx1"/>
                    </a:solidFill>
                  </a:rPr>
                  <a:t>Group 3: individuals aged 40-65</a:t>
                </a:r>
              </a:p>
              <a:p>
                <a:pPr lvl="2">
                  <a:spcAft>
                    <a:spcPts val="432"/>
                  </a:spcAft>
                </a:pPr>
                <a:r>
                  <a:rPr lang="en-US" dirty="0">
                    <a:solidFill>
                      <a:schemeClr val="tx1"/>
                    </a:solidFill>
                  </a:rPr>
                  <a:t>Group 4: individuals aged 65+</a:t>
                </a:r>
              </a:p>
              <a:p>
                <a:pPr lvl="1">
                  <a:spcAft>
                    <a:spcPts val="432"/>
                  </a:spcAft>
                  <a:buFont typeface="Arial" panose="020B0604020202020204" pitchFamily="34" charset="0"/>
                  <a:buChar char="•"/>
                </a:pPr>
                <a14:m>
                  <m:oMath xmlns:m="http://schemas.openxmlformats.org/officeDocument/2006/math">
                    <m:r>
                      <a:rPr lang="en-US" i="1" dirty="0" smtClean="0">
                        <a:solidFill>
                          <a:schemeClr val="tx1"/>
                        </a:solidFill>
                        <a:latin typeface="Cambria Math" panose="02040503050406030204" pitchFamily="18" charset="0"/>
                      </a:rPr>
                      <m:t>𝐾</m:t>
                    </m:r>
                    <m:r>
                      <a:rPr lang="en-US" i="1" dirty="0" smtClean="0">
                        <a:solidFill>
                          <a:schemeClr val="tx1"/>
                        </a:solidFill>
                        <a:latin typeface="Cambria Math" panose="02040503050406030204" pitchFamily="18" charset="0"/>
                      </a:rPr>
                      <m:t>=3</m:t>
                    </m:r>
                  </m:oMath>
                </a14:m>
                <a:r>
                  <a:rPr lang="en-US" dirty="0">
                    <a:solidFill>
                      <a:schemeClr val="tx1"/>
                    </a:solidFill>
                  </a:rPr>
                  <a:t> time periods of length: </a:t>
                </a:r>
                <a14:m>
                  <m:oMath xmlns:m="http://schemas.openxmlformats.org/officeDocument/2006/math">
                    <m:r>
                      <m:rPr>
                        <m:sty m:val="p"/>
                      </m:rPr>
                      <a:rPr lang="en-US" b="0" i="0" smtClean="0">
                        <a:solidFill>
                          <a:schemeClr val="tx1"/>
                        </a:solidFill>
                        <a:latin typeface="Cambria Math" panose="02040503050406030204" pitchFamily="18" charset="0"/>
                      </a:rPr>
                      <m:t>T</m:t>
                    </m:r>
                    <m:r>
                      <a:rPr lang="en-US" b="0" i="0" smtClean="0">
                        <a:solidFill>
                          <a:schemeClr val="tx1"/>
                        </a:solidFill>
                        <a:latin typeface="Cambria Math" panose="02040503050406030204" pitchFamily="18" charset="0"/>
                      </a:rPr>
                      <m:t>=7,</m:t>
                    </m:r>
                    <m:r>
                      <a:rPr lang="en-US" b="0" i="1" smtClean="0">
                        <a:solidFill>
                          <a:schemeClr val="tx1"/>
                        </a:solidFill>
                        <a:latin typeface="Cambria Math" panose="02040503050406030204" pitchFamily="18" charset="0"/>
                      </a:rPr>
                      <m:t> 15</m:t>
                    </m:r>
                  </m:oMath>
                </a14:m>
                <a:r>
                  <a:rPr lang="en-US" dirty="0">
                    <a:solidFill>
                      <a:schemeClr val="tx1"/>
                    </a:solidFill>
                  </a:rPr>
                  <a:t> or </a:t>
                </a:r>
                <a14:m>
                  <m:oMath xmlns:m="http://schemas.openxmlformats.org/officeDocument/2006/math">
                    <m:r>
                      <a:rPr lang="en-US" b="0" i="1" smtClean="0">
                        <a:solidFill>
                          <a:schemeClr val="tx1"/>
                        </a:solidFill>
                        <a:latin typeface="Cambria Math" panose="02040503050406030204" pitchFamily="18" charset="0"/>
                      </a:rPr>
                      <m:t>30</m:t>
                    </m:r>
                  </m:oMath>
                </a14:m>
                <a:r>
                  <a:rPr lang="en-US" dirty="0">
                    <a:solidFill>
                      <a:schemeClr val="tx1"/>
                    </a:solidFill>
                  </a:rPr>
                  <a:t> days</a:t>
                </a:r>
              </a:p>
              <a:p>
                <a:pPr lvl="1">
                  <a:spcAft>
                    <a:spcPts val="432"/>
                  </a:spcAft>
                  <a:buFont typeface="Arial" panose="020B0604020202020204" pitchFamily="34" charset="0"/>
                  <a:buChar char="•"/>
                </a:pPr>
                <a:r>
                  <a:rPr lang="en-US" dirty="0">
                    <a:solidFill>
                      <a:schemeClr val="tx1"/>
                    </a:solidFill>
                    <a:latin typeface="Arial" panose="020B0604020202020204" pitchFamily="34" charset="0"/>
                    <a:cs typeface="Arial" panose="020B0604020202020204" pitchFamily="34" charset="0"/>
                  </a:rPr>
                  <a:t>Calibrate model for COVID-19 in New York State (September 1 – November 30, 2020)</a:t>
                </a:r>
              </a:p>
              <a:p>
                <a:pPr>
                  <a:spcAft>
                    <a:spcPts val="0"/>
                  </a:spcAft>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a:buFont typeface="Arial" panose="020B0604020202020204" pitchFamily="34" charset="0"/>
                  <a:buChar char="•"/>
                </a:pPr>
                <a:endParaRPr lang="en-US" dirty="0"/>
              </a:p>
            </p:txBody>
          </p:sp>
        </mc:Choice>
        <mc:Fallback xmlns="">
          <p:sp>
            <p:nvSpPr>
              <p:cNvPr id="3" name="Content Placeholder 2">
                <a:extLst>
                  <a:ext uri="{FF2B5EF4-FFF2-40B4-BE49-F238E27FC236}">
                    <a16:creationId xmlns:a16="http://schemas.microsoft.com/office/drawing/2014/main" id="{E73067AC-1B15-224B-A16D-F3DBFF332748}"/>
                  </a:ext>
                </a:extLst>
              </p:cNvPr>
              <p:cNvSpPr>
                <a:spLocks noGrp="1" noRot="1" noChangeAspect="1" noMove="1" noResize="1" noEditPoints="1" noAdjustHandles="1" noChangeArrowheads="1" noChangeShapeType="1" noTextEdit="1"/>
              </p:cNvSpPr>
              <p:nvPr>
                <p:ph sz="quarter" idx="10"/>
              </p:nvPr>
            </p:nvSpPr>
            <p:spPr>
              <a:blipFill>
                <a:blip r:embed="rId3"/>
                <a:stretch>
                  <a:fillRect l="-1812" t="-673"/>
                </a:stretch>
              </a:blipFill>
            </p:spPr>
            <p:txBody>
              <a:bodyPr/>
              <a:lstStyle/>
              <a:p>
                <a:r>
                  <a:rPr lang="en-US">
                    <a:noFill/>
                  </a:rPr>
                  <a:t> </a:t>
                </a:r>
              </a:p>
            </p:txBody>
          </p:sp>
        </mc:Fallback>
      </mc:AlternateContent>
      <p:sp>
        <p:nvSpPr>
          <p:cNvPr id="2" name="Title 1">
            <a:extLst>
              <a:ext uri="{FF2B5EF4-FFF2-40B4-BE49-F238E27FC236}">
                <a16:creationId xmlns:a16="http://schemas.microsoft.com/office/drawing/2014/main" id="{81066BE8-3693-7A44-9007-0A26F07165F4}"/>
              </a:ext>
            </a:extLst>
          </p:cNvPr>
          <p:cNvSpPr>
            <a:spLocks noGrp="1"/>
          </p:cNvSpPr>
          <p:nvPr>
            <p:ph type="title"/>
          </p:nvPr>
        </p:nvSpPr>
        <p:spPr/>
        <p:txBody>
          <a:bodyPr/>
          <a:lstStyle/>
          <a:p>
            <a:r>
              <a:rPr lang="en-US" dirty="0"/>
              <a:t>Example: COVID vaccination</a:t>
            </a:r>
          </a:p>
        </p:txBody>
      </p:sp>
    </p:spTree>
    <p:extLst>
      <p:ext uri="{BB962C8B-B14F-4D97-AF65-F5344CB8AC3E}">
        <p14:creationId xmlns:p14="http://schemas.microsoft.com/office/powerpoint/2010/main" val="17788573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D5505419-5EB2-6E57-6EB2-3FEBEBE40CDA}"/>
              </a:ext>
            </a:extLst>
          </p:cNvPr>
          <p:cNvPicPr>
            <a:picLocks noChangeAspect="1"/>
          </p:cNvPicPr>
          <p:nvPr/>
        </p:nvPicPr>
        <p:blipFill rotWithShape="1">
          <a:blip r:embed="rId3"/>
          <a:srcRect t="-1" b="58775"/>
          <a:stretch/>
        </p:blipFill>
        <p:spPr>
          <a:xfrm>
            <a:off x="1192973" y="999378"/>
            <a:ext cx="6928765" cy="2093674"/>
          </a:xfrm>
          <a:prstGeom prst="rect">
            <a:avLst/>
          </a:prstGeom>
        </p:spPr>
      </p:pic>
      <p:sp>
        <p:nvSpPr>
          <p:cNvPr id="2" name="Title 1">
            <a:extLst>
              <a:ext uri="{FF2B5EF4-FFF2-40B4-BE49-F238E27FC236}">
                <a16:creationId xmlns:a16="http://schemas.microsoft.com/office/drawing/2014/main" id="{81066BE8-3693-7A44-9007-0A26F07165F4}"/>
              </a:ext>
            </a:extLst>
          </p:cNvPr>
          <p:cNvSpPr>
            <a:spLocks noGrp="1"/>
          </p:cNvSpPr>
          <p:nvPr>
            <p:ph type="title"/>
          </p:nvPr>
        </p:nvSpPr>
        <p:spPr/>
        <p:txBody>
          <a:bodyPr/>
          <a:lstStyle/>
          <a:p>
            <a:r>
              <a:rPr lang="en-US" dirty="0"/>
              <a:t>Results</a:t>
            </a:r>
          </a:p>
        </p:txBody>
      </p:sp>
      <p:sp>
        <p:nvSpPr>
          <p:cNvPr id="7" name="Rectangle 6">
            <a:extLst>
              <a:ext uri="{FF2B5EF4-FFF2-40B4-BE49-F238E27FC236}">
                <a16:creationId xmlns:a16="http://schemas.microsoft.com/office/drawing/2014/main" id="{864501D0-4746-9DAA-8880-25E9CE421A3D}"/>
              </a:ext>
            </a:extLst>
          </p:cNvPr>
          <p:cNvSpPr/>
          <p:nvPr/>
        </p:nvSpPr>
        <p:spPr>
          <a:xfrm>
            <a:off x="4620784" y="1917925"/>
            <a:ext cx="1420365" cy="886099"/>
          </a:xfrm>
          <a:prstGeom prst="rect">
            <a:avLst/>
          </a:prstGeom>
          <a:solidFill>
            <a:srgbClr val="00B0F0">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4E923A7-F557-1578-B157-C2FBA98486BE}"/>
              </a:ext>
            </a:extLst>
          </p:cNvPr>
          <p:cNvSpPr/>
          <p:nvPr/>
        </p:nvSpPr>
        <p:spPr>
          <a:xfrm>
            <a:off x="4620782" y="2798016"/>
            <a:ext cx="1420367" cy="300527"/>
          </a:xfrm>
          <a:prstGeom prst="rect">
            <a:avLst/>
          </a:prstGeom>
          <a:solidFill>
            <a:srgbClr val="92D050">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78750BF-53A4-10D3-D6D1-425187547773}"/>
              </a:ext>
            </a:extLst>
          </p:cNvPr>
          <p:cNvSpPr/>
          <p:nvPr/>
        </p:nvSpPr>
        <p:spPr>
          <a:xfrm>
            <a:off x="6057865" y="1925261"/>
            <a:ext cx="1980694" cy="1167791"/>
          </a:xfrm>
          <a:prstGeom prst="rect">
            <a:avLst/>
          </a:prstGeom>
          <a:solidFill>
            <a:srgbClr val="FFC000">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Content Placeholder 2">
            <a:extLst>
              <a:ext uri="{FF2B5EF4-FFF2-40B4-BE49-F238E27FC236}">
                <a16:creationId xmlns:a16="http://schemas.microsoft.com/office/drawing/2014/main" id="{682009CA-3C14-4232-5004-F3D4FED84ADF}"/>
              </a:ext>
            </a:extLst>
          </p:cNvPr>
          <p:cNvSpPr>
            <a:spLocks noGrp="1"/>
          </p:cNvSpPr>
          <p:nvPr>
            <p:ph sz="quarter" idx="10"/>
          </p:nvPr>
        </p:nvSpPr>
        <p:spPr>
          <a:xfrm>
            <a:off x="1299891" y="3419208"/>
            <a:ext cx="3992840" cy="1381802"/>
          </a:xfrm>
        </p:spPr>
        <p:txBody>
          <a:bodyPr>
            <a:normAutofit/>
          </a:bodyPr>
          <a:lstStyle/>
          <a:p>
            <a:pPr marL="106045" lvl="1" indent="-197485">
              <a:buFont typeface="Arial" panose="020B0604020202020204" pitchFamily="34" charset="0"/>
              <a:buChar char="•"/>
            </a:pPr>
            <a:r>
              <a:rPr lang="en-US" sz="1400" dirty="0">
                <a:solidFill>
                  <a:schemeClr val="tx1"/>
                </a:solidFill>
              </a:rPr>
              <a:t>Group 1: individuals aged 0-19</a:t>
            </a:r>
          </a:p>
          <a:p>
            <a:pPr marL="106045" lvl="1" indent="-197485">
              <a:buFont typeface="Arial" panose="020B0604020202020204" pitchFamily="34" charset="0"/>
              <a:buChar char="•"/>
            </a:pPr>
            <a:r>
              <a:rPr lang="en-US" sz="1400" dirty="0">
                <a:solidFill>
                  <a:schemeClr val="tx1"/>
                </a:solidFill>
              </a:rPr>
              <a:t>Group 2: individuals aged 20-39</a:t>
            </a:r>
          </a:p>
          <a:p>
            <a:pPr marL="106045" lvl="1" indent="-197485">
              <a:buFont typeface="Arial" panose="020B0604020202020204" pitchFamily="34" charset="0"/>
              <a:buChar char="•"/>
            </a:pPr>
            <a:r>
              <a:rPr lang="en-US" sz="1400" dirty="0">
                <a:solidFill>
                  <a:schemeClr val="tx1"/>
                </a:solidFill>
              </a:rPr>
              <a:t>Group 3: individuals aged 40-65</a:t>
            </a:r>
          </a:p>
          <a:p>
            <a:pPr marL="106045" lvl="1" indent="-197485">
              <a:spcAft>
                <a:spcPts val="600"/>
              </a:spcAft>
              <a:buFont typeface="Arial" panose="020B0604020202020204" pitchFamily="34" charset="0"/>
              <a:buChar char="•"/>
            </a:pPr>
            <a:r>
              <a:rPr lang="en-US" sz="1400" dirty="0">
                <a:solidFill>
                  <a:schemeClr val="tx1"/>
                </a:solidFill>
              </a:rPr>
              <a:t>Group 4: individuals aged 65+</a:t>
            </a:r>
          </a:p>
          <a:p>
            <a:pPr>
              <a:buFont typeface="Arial" panose="020B0604020202020204" pitchFamily="34" charset="0"/>
              <a:buChar char="•"/>
            </a:pPr>
            <a:endParaRPr lang="en-US" sz="1600" dirty="0"/>
          </a:p>
        </p:txBody>
      </p:sp>
      <p:sp>
        <p:nvSpPr>
          <p:cNvPr id="18" name="Rounded Rectangle 17">
            <a:extLst>
              <a:ext uri="{FF2B5EF4-FFF2-40B4-BE49-F238E27FC236}">
                <a16:creationId xmlns:a16="http://schemas.microsoft.com/office/drawing/2014/main" id="{43C92E8C-174D-4DCC-8198-541F001BFFD0}"/>
              </a:ext>
            </a:extLst>
          </p:cNvPr>
          <p:cNvSpPr/>
          <p:nvPr/>
        </p:nvSpPr>
        <p:spPr>
          <a:xfrm>
            <a:off x="4703272" y="3419208"/>
            <a:ext cx="3248810" cy="1077486"/>
          </a:xfrm>
          <a:prstGeom prst="roundRect">
            <a:avLst/>
          </a:prstGeom>
          <a:solidFill>
            <a:schemeClr val="accent5">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tx1"/>
                </a:solidFill>
                <a:latin typeface="Arial" panose="020B0604020202020204" pitchFamily="34" charset="0"/>
                <a:cs typeface="Arial" panose="020B0604020202020204" pitchFamily="34" charset="0"/>
              </a:rPr>
              <a:t>Minimize new infections:  vaccinate people who are spreading the disease</a:t>
            </a:r>
          </a:p>
        </p:txBody>
      </p:sp>
      <p:sp>
        <p:nvSpPr>
          <p:cNvPr id="19" name="Rounded Rectangle 18">
            <a:extLst>
              <a:ext uri="{FF2B5EF4-FFF2-40B4-BE49-F238E27FC236}">
                <a16:creationId xmlns:a16="http://schemas.microsoft.com/office/drawing/2014/main" id="{02330687-13E2-4644-5919-F5115CDF3EE0}"/>
              </a:ext>
            </a:extLst>
          </p:cNvPr>
          <p:cNvSpPr/>
          <p:nvPr/>
        </p:nvSpPr>
        <p:spPr>
          <a:xfrm>
            <a:off x="4703272" y="3434400"/>
            <a:ext cx="3248810" cy="1077486"/>
          </a:xfrm>
          <a:prstGeom prst="roundRect">
            <a:avLst/>
          </a:prstGeom>
          <a:solidFill>
            <a:schemeClr val="accent5">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tx1"/>
                </a:solidFill>
                <a:latin typeface="Arial" panose="020B0604020202020204" pitchFamily="34" charset="0"/>
                <a:cs typeface="Arial" panose="020B0604020202020204" pitchFamily="34" charset="0"/>
              </a:rPr>
              <a:t>Minimize deaths: consistent </a:t>
            </a:r>
          </a:p>
          <a:p>
            <a:pPr algn="ctr"/>
            <a:r>
              <a:rPr lang="en-US" sz="1600" dirty="0">
                <a:solidFill>
                  <a:schemeClr val="tx1"/>
                </a:solidFill>
                <a:latin typeface="Arial" panose="020B0604020202020204" pitchFamily="34" charset="0"/>
                <a:cs typeface="Arial" panose="020B0604020202020204" pitchFamily="34" charset="0"/>
              </a:rPr>
              <a:t>with CDC recommendations</a:t>
            </a:r>
          </a:p>
        </p:txBody>
      </p:sp>
    </p:spTree>
    <p:extLst>
      <p:ext uri="{BB962C8B-B14F-4D97-AF65-F5344CB8AC3E}">
        <p14:creationId xmlns:p14="http://schemas.microsoft.com/office/powerpoint/2010/main" val="42662873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xit" presetSubtype="0" fill="hold" grpId="1" nodeType="withEffect">
                                  <p:stCondLst>
                                    <p:cond delay="0"/>
                                  </p:stCondLst>
                                  <p:childTnLst>
                                    <p:set>
                                      <p:cBhvr>
                                        <p:cTn id="20" dur="1" fill="hold">
                                          <p:stCondLst>
                                            <p:cond delay="0"/>
                                          </p:stCondLst>
                                        </p:cTn>
                                        <p:tgtEl>
                                          <p:spTgt spid="7"/>
                                        </p:tgtEl>
                                        <p:attrNameLst>
                                          <p:attrName>style.visibility</p:attrName>
                                        </p:attrNameLst>
                                      </p:cBhvr>
                                      <p:to>
                                        <p:strVal val="hidden"/>
                                      </p:to>
                                    </p:set>
                                  </p:childTnLst>
                                </p:cTn>
                              </p:par>
                              <p:par>
                                <p:cTn id="21" presetID="1" presetClass="exit" presetSubtype="0" fill="hold" grpId="1" nodeType="withEffect">
                                  <p:stCondLst>
                                    <p:cond delay="0"/>
                                  </p:stCondLst>
                                  <p:childTnLst>
                                    <p:set>
                                      <p:cBhvr>
                                        <p:cTn id="22" dur="1" fill="hold">
                                          <p:stCondLst>
                                            <p:cond delay="0"/>
                                          </p:stCondLst>
                                        </p:cTn>
                                        <p:tgtEl>
                                          <p:spTgt spid="10"/>
                                        </p:tgtEl>
                                        <p:attrNameLst>
                                          <p:attrName>style.visibility</p:attrName>
                                        </p:attrNameLst>
                                      </p:cBhvr>
                                      <p:to>
                                        <p:strVal val="hidden"/>
                                      </p:to>
                                    </p:set>
                                  </p:childTnLst>
                                </p:cTn>
                              </p:par>
                              <p:par>
                                <p:cTn id="23" presetID="1" presetClass="exit"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10" grpId="0" animBg="1"/>
      <p:bldP spid="10" grpId="1" animBg="1"/>
      <p:bldP spid="14" grpId="0" animBg="1"/>
      <p:bldP spid="18" grpId="0" animBg="1"/>
      <p:bldP spid="18" grpId="1" animBg="1"/>
      <p:bldP spid="1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538BB19-1EAB-4617-88DF-42A702DFD0E3}"/>
              </a:ext>
            </a:extLst>
          </p:cNvPr>
          <p:cNvSpPr>
            <a:spLocks noGrp="1"/>
          </p:cNvSpPr>
          <p:nvPr>
            <p:ph type="title"/>
          </p:nvPr>
        </p:nvSpPr>
        <p:spPr/>
        <p:txBody>
          <a:bodyPr/>
          <a:lstStyle/>
          <a:p>
            <a:r>
              <a:rPr lang="en-US" dirty="0"/>
              <a:t>Allocating COVID-19 vaccines</a:t>
            </a:r>
          </a:p>
        </p:txBody>
      </p:sp>
      <p:sp>
        <p:nvSpPr>
          <p:cNvPr id="9" name="TextBox 8">
            <a:extLst>
              <a:ext uri="{FF2B5EF4-FFF2-40B4-BE49-F238E27FC236}">
                <a16:creationId xmlns:a16="http://schemas.microsoft.com/office/drawing/2014/main" id="{FE551291-3249-4362-B896-3B17C1D369CE}"/>
              </a:ext>
            </a:extLst>
          </p:cNvPr>
          <p:cNvSpPr txBox="1"/>
          <p:nvPr/>
        </p:nvSpPr>
        <p:spPr>
          <a:xfrm>
            <a:off x="2845459" y="2758217"/>
            <a:ext cx="4593998" cy="415498"/>
          </a:xfrm>
          <a:prstGeom prst="rect">
            <a:avLst/>
          </a:prstGeom>
          <a:noFill/>
        </p:spPr>
        <p:txBody>
          <a:bodyPr wrap="square" rtlCol="0">
            <a:spAutoFit/>
          </a:bodyPr>
          <a:lstStyle/>
          <a:p>
            <a:r>
              <a:rPr lang="en-US" sz="1050" dirty="0">
                <a:latin typeface="Arial" panose="020B0604020202020204" pitchFamily="34" charset="0"/>
                <a:cs typeface="Arial" panose="020B0604020202020204" pitchFamily="34" charset="0"/>
              </a:rPr>
              <a:t>-- National Academies of Sciences, Engineering and Medicine. </a:t>
            </a:r>
            <a:r>
              <a:rPr lang="en-US" sz="1050" i="1" dirty="0">
                <a:latin typeface="Arial" panose="020B0604020202020204" pitchFamily="34" charset="0"/>
                <a:cs typeface="Arial" panose="020B0604020202020204" pitchFamily="34" charset="0"/>
              </a:rPr>
              <a:t>Framework for Equitable Allocation of COVID-19 Vaccine</a:t>
            </a:r>
            <a:r>
              <a:rPr lang="en-US" sz="1050" dirty="0">
                <a:latin typeface="Arial" panose="020B0604020202020204" pitchFamily="34" charset="0"/>
                <a:cs typeface="Arial" panose="020B0604020202020204" pitchFamily="34" charset="0"/>
              </a:rPr>
              <a:t>. Washington, DC, 2020</a:t>
            </a:r>
          </a:p>
        </p:txBody>
      </p:sp>
      <p:sp>
        <p:nvSpPr>
          <p:cNvPr id="2" name="Rectangle 1">
            <a:extLst>
              <a:ext uri="{FF2B5EF4-FFF2-40B4-BE49-F238E27FC236}">
                <a16:creationId xmlns:a16="http://schemas.microsoft.com/office/drawing/2014/main" id="{770430EB-E80A-1E4F-727C-76DFABF9F1A6}"/>
              </a:ext>
            </a:extLst>
          </p:cNvPr>
          <p:cNvSpPr/>
          <p:nvPr/>
        </p:nvSpPr>
        <p:spPr>
          <a:xfrm>
            <a:off x="1927123" y="1221261"/>
            <a:ext cx="5512334" cy="1422456"/>
          </a:xfrm>
          <a:prstGeom prst="rect">
            <a:avLst/>
          </a:prstGeom>
          <a:solidFill>
            <a:schemeClr val="accent5">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dirty="0">
                <a:solidFill>
                  <a:schemeClr val="tx1"/>
                </a:solidFill>
                <a:latin typeface="Arial" panose="020B0604020202020204" pitchFamily="34" charset="0"/>
                <a:cs typeface="Arial" panose="020B0604020202020204" pitchFamily="34" charset="0"/>
              </a:rPr>
              <a:t>The goal of the committee’s framework for equitable allocation of COVID-19 vaccine is to </a:t>
            </a:r>
            <a:r>
              <a:rPr lang="en-US" b="1" dirty="0">
                <a:solidFill>
                  <a:schemeClr val="tx1"/>
                </a:solidFill>
                <a:latin typeface="Arial" panose="020B0604020202020204" pitchFamily="34" charset="0"/>
                <a:cs typeface="Arial" panose="020B0604020202020204" pitchFamily="34" charset="0"/>
              </a:rPr>
              <a:t>reduce severe morbidity </a:t>
            </a:r>
            <a:r>
              <a:rPr lang="en-US" dirty="0">
                <a:solidFill>
                  <a:schemeClr val="tx1"/>
                </a:solidFill>
                <a:latin typeface="Arial" panose="020B0604020202020204" pitchFamily="34" charset="0"/>
                <a:cs typeface="Arial" panose="020B0604020202020204" pitchFamily="34" charset="0"/>
              </a:rPr>
              <a:t>and</a:t>
            </a:r>
            <a:r>
              <a:rPr lang="en-US" b="1" dirty="0">
                <a:solidFill>
                  <a:schemeClr val="tx1"/>
                </a:solidFill>
                <a:latin typeface="Arial" panose="020B0604020202020204" pitchFamily="34" charset="0"/>
                <a:cs typeface="Arial" panose="020B0604020202020204" pitchFamily="34" charset="0"/>
              </a:rPr>
              <a:t> mortality and negative societal impact </a:t>
            </a:r>
            <a:r>
              <a:rPr lang="en-US" dirty="0">
                <a:solidFill>
                  <a:schemeClr val="tx1"/>
                </a:solidFill>
                <a:latin typeface="Arial" panose="020B0604020202020204" pitchFamily="34" charset="0"/>
                <a:cs typeface="Arial" panose="020B0604020202020204" pitchFamily="34" charset="0"/>
              </a:rPr>
              <a:t>due to the transmission of SARS-CoV-2.</a:t>
            </a:r>
          </a:p>
        </p:txBody>
      </p:sp>
      <p:sp>
        <p:nvSpPr>
          <p:cNvPr id="4" name="TextBox 3">
            <a:extLst>
              <a:ext uri="{FF2B5EF4-FFF2-40B4-BE49-F238E27FC236}">
                <a16:creationId xmlns:a16="http://schemas.microsoft.com/office/drawing/2014/main" id="{3D695C04-F830-29B3-0052-7F58F6F5A6F7}"/>
              </a:ext>
            </a:extLst>
          </p:cNvPr>
          <p:cNvSpPr txBox="1"/>
          <p:nvPr/>
        </p:nvSpPr>
        <p:spPr>
          <a:xfrm>
            <a:off x="1927123" y="4129548"/>
            <a:ext cx="184731" cy="369332"/>
          </a:xfrm>
          <a:prstGeom prst="rect">
            <a:avLst/>
          </a:prstGeom>
          <a:noFill/>
        </p:spPr>
        <p:txBody>
          <a:bodyPr wrap="none" rtlCol="0">
            <a:spAutoFit/>
          </a:bodyPr>
          <a:lstStyle/>
          <a:p>
            <a:endParaRPr lang="en-US" dirty="0"/>
          </a:p>
        </p:txBody>
      </p:sp>
      <p:sp>
        <p:nvSpPr>
          <p:cNvPr id="5" name="Content Placeholder 2">
            <a:extLst>
              <a:ext uri="{FF2B5EF4-FFF2-40B4-BE49-F238E27FC236}">
                <a16:creationId xmlns:a16="http://schemas.microsoft.com/office/drawing/2014/main" id="{A10B583F-B769-CFAD-7C3C-91D4E07CC0CA}"/>
              </a:ext>
            </a:extLst>
          </p:cNvPr>
          <p:cNvSpPr txBox="1">
            <a:spLocks/>
          </p:cNvSpPr>
          <p:nvPr/>
        </p:nvSpPr>
        <p:spPr>
          <a:xfrm>
            <a:off x="948776" y="3395382"/>
            <a:ext cx="7707862" cy="1289949"/>
          </a:xfrm>
          <a:prstGeom prst="rect">
            <a:avLst/>
          </a:prstGeom>
        </p:spPr>
        <p:txBody>
          <a:bodyPr vert="horz" lIns="0" tIns="45720" rIns="0" bIns="45720" rtlCol="0">
            <a:normAutofit/>
          </a:bodyPr>
          <a:lstStyle>
            <a:lvl1pPr marL="342900" indent="-342900" algn="l" defTabSz="457200" rtl="0" eaLnBrk="1" fontAlgn="base" hangingPunct="1">
              <a:spcBef>
                <a:spcPct val="20000"/>
              </a:spcBef>
              <a:spcAft>
                <a:spcPct val="0"/>
              </a:spcAft>
              <a:buClr>
                <a:schemeClr val="bg2"/>
              </a:buClr>
              <a:buFont typeface="Wingdings" pitchFamily="2" charset="2"/>
              <a:defRPr kern="1200" spc="20">
                <a:solidFill>
                  <a:schemeClr val="tx1"/>
                </a:solidFill>
                <a:latin typeface="Arial"/>
                <a:ea typeface="ＭＳ Ｐゴシック" charset="0"/>
                <a:cs typeface="ＭＳ Ｐゴシック" charset="0"/>
              </a:defRPr>
            </a:lvl1pPr>
            <a:lvl2pPr marL="288925" indent="-288925" algn="l" defTabSz="457200" rtl="0" eaLnBrk="1" fontAlgn="base" hangingPunct="1">
              <a:spcBef>
                <a:spcPct val="20000"/>
              </a:spcBef>
              <a:spcAft>
                <a:spcPct val="0"/>
              </a:spcAft>
              <a:buClr>
                <a:schemeClr val="bg2"/>
              </a:buClr>
              <a:buFont typeface="Wingdings" pitchFamily="2" charset="2"/>
              <a:buChar char="§"/>
              <a:defRPr kern="1200">
                <a:solidFill>
                  <a:srgbClr val="595959"/>
                </a:solidFill>
                <a:latin typeface="Arial"/>
                <a:ea typeface="ＭＳ Ｐゴシック" charset="0"/>
                <a:cs typeface="+mn-cs"/>
              </a:defRPr>
            </a:lvl2pPr>
            <a:lvl3pPr marL="569913" indent="-225425" algn="l" defTabSz="457200" rtl="0" eaLnBrk="1" fontAlgn="base" hangingPunct="1">
              <a:spcBef>
                <a:spcPct val="20000"/>
              </a:spcBef>
              <a:spcAft>
                <a:spcPct val="0"/>
              </a:spcAft>
              <a:buClr>
                <a:schemeClr val="bg2"/>
              </a:buClr>
              <a:buSzPct val="102000"/>
              <a:buFont typeface="Source Sans Pro" panose="020F0502020204030204" pitchFamily="34" charset="0"/>
              <a:buChar char="›"/>
              <a:defRPr kern="1200">
                <a:solidFill>
                  <a:srgbClr val="595959"/>
                </a:solidFill>
                <a:latin typeface="Arial"/>
                <a:ea typeface="ＭＳ Ｐゴシック" charset="0"/>
                <a:cs typeface="+mn-cs"/>
              </a:defRPr>
            </a:lvl3pPr>
            <a:lvl4pPr marL="914400" indent="-227013" algn="l" defTabSz="457200" rtl="0" eaLnBrk="1" fontAlgn="base" hangingPunct="1">
              <a:spcBef>
                <a:spcPct val="20000"/>
              </a:spcBef>
              <a:spcAft>
                <a:spcPct val="0"/>
              </a:spcAft>
              <a:buClr>
                <a:schemeClr val="bg2"/>
              </a:buClr>
              <a:buFont typeface="Arial" panose="020B0604020202020204" pitchFamily="34" charset="0"/>
              <a:buChar char="•"/>
              <a:defRPr kern="1200">
                <a:solidFill>
                  <a:srgbClr val="595959"/>
                </a:solidFill>
                <a:latin typeface="Arial"/>
                <a:ea typeface="ＭＳ Ｐゴシック" charset="0"/>
                <a:cs typeface="+mn-cs"/>
              </a:defRPr>
            </a:lvl4pPr>
            <a:lvl5pPr marL="1258888" indent="-227013" algn="l" defTabSz="457200" rtl="0" eaLnBrk="1" fontAlgn="base" hangingPunct="1">
              <a:spcBef>
                <a:spcPct val="20000"/>
              </a:spcBef>
              <a:spcAft>
                <a:spcPct val="0"/>
              </a:spcAft>
              <a:buClr>
                <a:schemeClr val="bg2"/>
              </a:buClr>
              <a:buFont typeface="Source Sans Pro" panose="020F0502020204030204" pitchFamily="34" charset="0"/>
              <a:buChar char="–"/>
              <a:defRPr kern="1200">
                <a:solidFill>
                  <a:srgbClr val="595959"/>
                </a:solidFill>
                <a:latin typeface="Arial"/>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spcBef>
                <a:spcPts val="432"/>
              </a:spcBef>
              <a:spcAft>
                <a:spcPts val="432"/>
              </a:spcAft>
              <a:buClr>
                <a:srgbClr val="25355A"/>
              </a:buClr>
              <a:buFont typeface="Arial" panose="020B0604020202020204" pitchFamily="34" charset="0"/>
              <a:buChar char="•"/>
            </a:pPr>
            <a:r>
              <a:rPr lang="en-US" dirty="0">
                <a:solidFill>
                  <a:schemeClr val="tx1"/>
                </a:solidFill>
              </a:rPr>
              <a:t>Goals are not necessarily compatible</a:t>
            </a:r>
          </a:p>
          <a:p>
            <a:pPr lvl="2">
              <a:spcBef>
                <a:spcPts val="432"/>
              </a:spcBef>
              <a:spcAft>
                <a:spcPts val="432"/>
              </a:spcAft>
              <a:buClr>
                <a:srgbClr val="25355A"/>
              </a:buClr>
            </a:pPr>
            <a:r>
              <a:rPr lang="en-US" dirty="0">
                <a:solidFill>
                  <a:schemeClr val="tx1"/>
                </a:solidFill>
              </a:rPr>
              <a:t>COVID-19: vaccinate older people to reduce deaths, younger people to reduce transmission </a:t>
            </a:r>
          </a:p>
        </p:txBody>
      </p:sp>
    </p:spTree>
    <p:extLst>
      <p:ext uri="{BB962C8B-B14F-4D97-AF65-F5344CB8AC3E}">
        <p14:creationId xmlns:p14="http://schemas.microsoft.com/office/powerpoint/2010/main" val="40371934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F788716A-C289-4CFC-B363-01F382C58FD8}"/>
              </a:ext>
            </a:extLst>
          </p:cNvPr>
          <p:cNvSpPr>
            <a:spLocks noGrp="1"/>
          </p:cNvSpPr>
          <p:nvPr>
            <p:ph type="title"/>
          </p:nvPr>
        </p:nvSpPr>
        <p:spPr>
          <a:xfrm>
            <a:off x="948776" y="359541"/>
            <a:ext cx="7707862" cy="488024"/>
          </a:xfrm>
        </p:spPr>
        <p:txBody>
          <a:bodyPr/>
          <a:lstStyle/>
          <a:p>
            <a:r>
              <a:rPr lang="en-US" dirty="0"/>
              <a:t>Quality of decisions</a:t>
            </a:r>
          </a:p>
        </p:txBody>
      </p:sp>
      <p:sp>
        <p:nvSpPr>
          <p:cNvPr id="5" name="TextBox 4">
            <a:extLst>
              <a:ext uri="{FF2B5EF4-FFF2-40B4-BE49-F238E27FC236}">
                <a16:creationId xmlns:a16="http://schemas.microsoft.com/office/drawing/2014/main" id="{2A302554-BA70-2146-B9C6-2F5B11E733EE}"/>
              </a:ext>
            </a:extLst>
          </p:cNvPr>
          <p:cNvSpPr txBox="1"/>
          <p:nvPr/>
        </p:nvSpPr>
        <p:spPr>
          <a:xfrm>
            <a:off x="2718429" y="1678196"/>
            <a:ext cx="4168556" cy="523220"/>
          </a:xfrm>
          <a:prstGeom prst="rect">
            <a:avLst/>
          </a:prstGeom>
          <a:noFill/>
        </p:spPr>
        <p:txBody>
          <a:bodyPr wrap="square" rtlCol="0">
            <a:spAutoFit/>
          </a:bodyPr>
          <a:lstStyle/>
          <a:p>
            <a:pPr algn="ctr"/>
            <a:r>
              <a:rPr lang="en-US" sz="1400" dirty="0">
                <a:latin typeface="Arial" panose="020B0604020202020204" pitchFamily="34" charset="0"/>
                <a:cs typeface="Arial" panose="020B0604020202020204" pitchFamily="34" charset="0"/>
              </a:rPr>
              <a:t>Difference (%) between the objective function at the numerical and approximated optimal solution</a:t>
            </a:r>
          </a:p>
        </p:txBody>
      </p:sp>
      <p:sp>
        <p:nvSpPr>
          <p:cNvPr id="11" name="Rounded Rectangle 10">
            <a:extLst>
              <a:ext uri="{FF2B5EF4-FFF2-40B4-BE49-F238E27FC236}">
                <a16:creationId xmlns:a16="http://schemas.microsoft.com/office/drawing/2014/main" id="{D5D604FC-8E6D-EE4F-B3D5-21F26AB16486}"/>
              </a:ext>
            </a:extLst>
          </p:cNvPr>
          <p:cNvSpPr/>
          <p:nvPr/>
        </p:nvSpPr>
        <p:spPr>
          <a:xfrm>
            <a:off x="1211563" y="1713116"/>
            <a:ext cx="1129300" cy="403009"/>
          </a:xfrm>
          <a:prstGeom prst="roundRect">
            <a:avLst/>
          </a:prstGeom>
          <a:ln w="19050">
            <a:solidFill>
              <a:srgbClr val="25355A"/>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2D46E56C-CF16-3842-96D3-7C3499C959A4}"/>
                  </a:ext>
                </a:extLst>
              </p:cNvPr>
              <p:cNvSpPr txBox="1"/>
              <p:nvPr/>
            </p:nvSpPr>
            <p:spPr>
              <a:xfrm>
                <a:off x="1210461" y="1760731"/>
                <a:ext cx="1129300" cy="307777"/>
              </a:xfrm>
              <a:prstGeom prst="rect">
                <a:avLst/>
              </a:prstGeom>
              <a:noFill/>
            </p:spPr>
            <p:txBody>
              <a:bodyPr wrap="square">
                <a:spAutoFit/>
              </a:bodyPr>
              <a:lstStyle/>
              <a:p>
                <a:pPr marL="0" indent="0" algn="ctr"/>
                <a14:m>
                  <m:oMath xmlns:m="http://schemas.openxmlformats.org/officeDocument/2006/math">
                    <m:r>
                      <a:rPr lang="en-US" sz="1400" i="1" dirty="0" smtClean="0">
                        <a:latin typeface="Cambria Math" panose="02040503050406030204" pitchFamily="18" charset="0"/>
                        <a:cs typeface="Arial" panose="020B0604020202020204" pitchFamily="34" charset="0"/>
                      </a:rPr>
                      <m:t>𝑇</m:t>
                    </m:r>
                    <m:r>
                      <a:rPr lang="en-US" sz="1400" i="1" dirty="0" smtClean="0">
                        <a:latin typeface="Cambria Math" panose="02040503050406030204" pitchFamily="18" charset="0"/>
                        <a:cs typeface="Arial" panose="020B0604020202020204" pitchFamily="34" charset="0"/>
                      </a:rPr>
                      <m:t> = 7 </m:t>
                    </m:r>
                  </m:oMath>
                </a14:m>
                <a:r>
                  <a:rPr lang="en-US" sz="1400" dirty="0">
                    <a:latin typeface="Arial" panose="020B0604020202020204" pitchFamily="34" charset="0"/>
                    <a:cs typeface="Arial" panose="020B0604020202020204" pitchFamily="34" charset="0"/>
                  </a:rPr>
                  <a:t>days </a:t>
                </a:r>
              </a:p>
            </p:txBody>
          </p:sp>
        </mc:Choice>
        <mc:Fallback xmlns="">
          <p:sp>
            <p:nvSpPr>
              <p:cNvPr id="13" name="TextBox 12">
                <a:extLst>
                  <a:ext uri="{FF2B5EF4-FFF2-40B4-BE49-F238E27FC236}">
                    <a16:creationId xmlns:a16="http://schemas.microsoft.com/office/drawing/2014/main" id="{2D46E56C-CF16-3842-96D3-7C3499C959A4}"/>
                  </a:ext>
                </a:extLst>
              </p:cNvPr>
              <p:cNvSpPr txBox="1">
                <a:spLocks noRot="1" noChangeAspect="1" noMove="1" noResize="1" noEditPoints="1" noAdjustHandles="1" noChangeArrowheads="1" noChangeShapeType="1" noTextEdit="1"/>
              </p:cNvSpPr>
              <p:nvPr/>
            </p:nvSpPr>
            <p:spPr>
              <a:xfrm>
                <a:off x="1210461" y="1760731"/>
                <a:ext cx="1129300" cy="307777"/>
              </a:xfrm>
              <a:prstGeom prst="rect">
                <a:avLst/>
              </a:prstGeom>
              <a:blipFill>
                <a:blip r:embed="rId3"/>
                <a:stretch>
                  <a:fillRect t="-4000" r="-5556" b="-20000"/>
                </a:stretch>
              </a:blipFill>
            </p:spPr>
            <p:txBody>
              <a:bodyPr/>
              <a:lstStyle/>
              <a:p>
                <a:r>
                  <a:rPr lang="en-US">
                    <a:noFill/>
                  </a:rPr>
                  <a:t> </a:t>
                </a:r>
              </a:p>
            </p:txBody>
          </p:sp>
        </mc:Fallback>
      </mc:AlternateContent>
      <p:sp>
        <p:nvSpPr>
          <p:cNvPr id="2" name="Rounded Rectangle 1">
            <a:extLst>
              <a:ext uri="{FF2B5EF4-FFF2-40B4-BE49-F238E27FC236}">
                <a16:creationId xmlns:a16="http://schemas.microsoft.com/office/drawing/2014/main" id="{CF19B8F7-A2D8-4B43-A7A9-7C81BC13BEF4}"/>
              </a:ext>
            </a:extLst>
          </p:cNvPr>
          <p:cNvSpPr/>
          <p:nvPr/>
        </p:nvSpPr>
        <p:spPr>
          <a:xfrm>
            <a:off x="5078045" y="2258568"/>
            <a:ext cx="2429180" cy="2142118"/>
          </a:xfrm>
          <a:prstGeom prst="roundRect">
            <a:avLst/>
          </a:prstGeom>
          <a:noFill/>
          <a:ln w="19050">
            <a:solidFill>
              <a:srgbClr val="FFC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Content Placeholder 2">
            <a:extLst>
              <a:ext uri="{FF2B5EF4-FFF2-40B4-BE49-F238E27FC236}">
                <a16:creationId xmlns:a16="http://schemas.microsoft.com/office/drawing/2014/main" id="{9A193870-9BC9-CC73-7B39-2F4887BCB27E}"/>
              </a:ext>
            </a:extLst>
          </p:cNvPr>
          <p:cNvSpPr>
            <a:spLocks noGrp="1"/>
          </p:cNvSpPr>
          <p:nvPr>
            <p:ph sz="quarter" idx="10"/>
          </p:nvPr>
        </p:nvSpPr>
        <p:spPr>
          <a:xfrm>
            <a:off x="955679" y="847566"/>
            <a:ext cx="7700963" cy="737784"/>
          </a:xfrm>
        </p:spPr>
        <p:txBody>
          <a:bodyPr>
            <a:noAutofit/>
          </a:bodyPr>
          <a:lstStyle/>
          <a:p>
            <a:pPr lvl="1">
              <a:spcAft>
                <a:spcPts val="0"/>
              </a:spcAft>
              <a:buFont typeface="Arial" panose="020B0604020202020204" pitchFamily="34" charset="0"/>
              <a:buChar char="•"/>
            </a:pPr>
            <a:r>
              <a:rPr lang="en-US" dirty="0">
                <a:solidFill>
                  <a:schemeClr val="tx1"/>
                </a:solidFill>
                <a:latin typeface="Arial" panose="020B0604020202020204" pitchFamily="34" charset="0"/>
                <a:cs typeface="Arial" panose="020B0604020202020204" pitchFamily="34" charset="0"/>
              </a:rPr>
              <a:t>Approximated solution is near optimal: true numerical and approximated solution differ by at most </a:t>
            </a:r>
            <a:r>
              <a:rPr lang="en-US" dirty="0">
                <a:solidFill>
                  <a:srgbClr val="25355A"/>
                </a:solidFill>
                <a:latin typeface="Arial" panose="020B0604020202020204" pitchFamily="34" charset="0"/>
                <a:cs typeface="Arial" panose="020B0604020202020204" pitchFamily="34" charset="0"/>
              </a:rPr>
              <a:t>0.018% </a:t>
            </a:r>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0C476272-CA0A-B86E-89BF-A4DEC21AEEAC}"/>
                  </a:ext>
                </a:extLst>
              </p:cNvPr>
              <p:cNvSpPr txBox="1"/>
              <p:nvPr/>
            </p:nvSpPr>
            <p:spPr>
              <a:xfrm>
                <a:off x="1247881" y="4101685"/>
                <a:ext cx="1227082"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𝜏</m:t>
                      </m:r>
                      <m:r>
                        <a:rPr lang="en-US" sz="1400" b="0" i="1" smtClean="0">
                          <a:latin typeface="Cambria Math" panose="02040503050406030204" pitchFamily="18" charset="0"/>
                        </a:rPr>
                        <m:t>=1</m:t>
                      </m:r>
                    </m:oMath>
                  </m:oMathPara>
                </a14:m>
                <a:endParaRPr lang="en-US" sz="1400" dirty="0"/>
              </a:p>
            </p:txBody>
          </p:sp>
        </mc:Choice>
        <mc:Fallback xmlns="">
          <p:sp>
            <p:nvSpPr>
              <p:cNvPr id="16" name="TextBox 15">
                <a:extLst>
                  <a:ext uri="{FF2B5EF4-FFF2-40B4-BE49-F238E27FC236}">
                    <a16:creationId xmlns:a16="http://schemas.microsoft.com/office/drawing/2014/main" id="{0C476272-CA0A-B86E-89BF-A4DEC21AEEAC}"/>
                  </a:ext>
                </a:extLst>
              </p:cNvPr>
              <p:cNvSpPr txBox="1">
                <a:spLocks noRot="1" noChangeAspect="1" noMove="1" noResize="1" noEditPoints="1" noAdjustHandles="1" noChangeArrowheads="1" noChangeShapeType="1" noTextEdit="1"/>
              </p:cNvSpPr>
              <p:nvPr/>
            </p:nvSpPr>
            <p:spPr>
              <a:xfrm>
                <a:off x="1247881" y="4101685"/>
                <a:ext cx="1227082" cy="307777"/>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B2D764D0-8272-7FA2-14C8-717104C81AA5}"/>
                  </a:ext>
                </a:extLst>
              </p:cNvPr>
              <p:cNvSpPr txBox="1"/>
              <p:nvPr/>
            </p:nvSpPr>
            <p:spPr>
              <a:xfrm>
                <a:off x="3478807" y="4102372"/>
                <a:ext cx="1227082"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𝜏</m:t>
                      </m:r>
                      <m:r>
                        <a:rPr lang="en-US" sz="1400" b="0" i="1" smtClean="0">
                          <a:latin typeface="Cambria Math" panose="02040503050406030204" pitchFamily="18" charset="0"/>
                        </a:rPr>
                        <m:t>=2</m:t>
                      </m:r>
                    </m:oMath>
                  </m:oMathPara>
                </a14:m>
                <a:endParaRPr lang="en-US" sz="1400" dirty="0"/>
              </a:p>
            </p:txBody>
          </p:sp>
        </mc:Choice>
        <mc:Fallback xmlns="">
          <p:sp>
            <p:nvSpPr>
              <p:cNvPr id="17" name="TextBox 16">
                <a:extLst>
                  <a:ext uri="{FF2B5EF4-FFF2-40B4-BE49-F238E27FC236}">
                    <a16:creationId xmlns:a16="http://schemas.microsoft.com/office/drawing/2014/main" id="{B2D764D0-8272-7FA2-14C8-717104C81AA5}"/>
                  </a:ext>
                </a:extLst>
              </p:cNvPr>
              <p:cNvSpPr txBox="1">
                <a:spLocks noRot="1" noChangeAspect="1" noMove="1" noResize="1" noEditPoints="1" noAdjustHandles="1" noChangeArrowheads="1" noChangeShapeType="1" noTextEdit="1"/>
              </p:cNvSpPr>
              <p:nvPr/>
            </p:nvSpPr>
            <p:spPr>
              <a:xfrm>
                <a:off x="3478807" y="4102372"/>
                <a:ext cx="1227082" cy="307777"/>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72F34D54-0B6B-AF77-75C4-075513E8876D}"/>
                  </a:ext>
                </a:extLst>
              </p:cNvPr>
              <p:cNvSpPr txBox="1"/>
              <p:nvPr/>
            </p:nvSpPr>
            <p:spPr>
              <a:xfrm>
                <a:off x="5870753" y="4092814"/>
                <a:ext cx="1227082"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𝜏</m:t>
                      </m:r>
                      <m:r>
                        <a:rPr lang="en-US" sz="1400" b="0" i="1" smtClean="0">
                          <a:latin typeface="Cambria Math" panose="02040503050406030204" pitchFamily="18" charset="0"/>
                        </a:rPr>
                        <m:t>=3</m:t>
                      </m:r>
                    </m:oMath>
                  </m:oMathPara>
                </a14:m>
                <a:endParaRPr lang="en-US" sz="1400" dirty="0"/>
              </a:p>
            </p:txBody>
          </p:sp>
        </mc:Choice>
        <mc:Fallback xmlns="">
          <p:sp>
            <p:nvSpPr>
              <p:cNvPr id="18" name="TextBox 17">
                <a:extLst>
                  <a:ext uri="{FF2B5EF4-FFF2-40B4-BE49-F238E27FC236}">
                    <a16:creationId xmlns:a16="http://schemas.microsoft.com/office/drawing/2014/main" id="{72F34D54-0B6B-AF77-75C4-075513E8876D}"/>
                  </a:ext>
                </a:extLst>
              </p:cNvPr>
              <p:cNvSpPr txBox="1">
                <a:spLocks noRot="1" noChangeAspect="1" noMove="1" noResize="1" noEditPoints="1" noAdjustHandles="1" noChangeArrowheads="1" noChangeShapeType="1" noTextEdit="1"/>
              </p:cNvSpPr>
              <p:nvPr/>
            </p:nvSpPr>
            <p:spPr>
              <a:xfrm>
                <a:off x="5870753" y="4092814"/>
                <a:ext cx="1227082" cy="307777"/>
              </a:xfrm>
              <a:prstGeom prst="rect">
                <a:avLst/>
              </a:prstGeom>
              <a:blipFill>
                <a:blip r:embed="rId6"/>
                <a:stretch>
                  <a:fillRect/>
                </a:stretch>
              </a:blipFill>
            </p:spPr>
            <p:txBody>
              <a:bodyPr/>
              <a:lstStyle/>
              <a:p>
                <a:r>
                  <a:rPr lang="en-US">
                    <a:noFill/>
                  </a:rPr>
                  <a:t> </a:t>
                </a:r>
              </a:p>
            </p:txBody>
          </p:sp>
        </mc:Fallback>
      </mc:AlternateContent>
      <p:pic>
        <p:nvPicPr>
          <p:cNvPr id="21" name="Picture 20">
            <a:extLst>
              <a:ext uri="{FF2B5EF4-FFF2-40B4-BE49-F238E27FC236}">
                <a16:creationId xmlns:a16="http://schemas.microsoft.com/office/drawing/2014/main" id="{125F609B-5902-6984-309C-287658F96AC2}"/>
              </a:ext>
            </a:extLst>
          </p:cNvPr>
          <p:cNvPicPr>
            <a:picLocks noChangeAspect="1"/>
          </p:cNvPicPr>
          <p:nvPr/>
        </p:nvPicPr>
        <p:blipFill rotWithShape="1">
          <a:blip r:embed="rId7"/>
          <a:srcRect l="50000" t="27874" b="26587"/>
          <a:stretch/>
        </p:blipFill>
        <p:spPr>
          <a:xfrm>
            <a:off x="7577335" y="2727792"/>
            <a:ext cx="1498931" cy="737784"/>
          </a:xfrm>
          <a:prstGeom prst="rect">
            <a:avLst/>
          </a:prstGeom>
        </p:spPr>
      </p:pic>
      <p:pic>
        <p:nvPicPr>
          <p:cNvPr id="24" name="Picture 23">
            <a:extLst>
              <a:ext uri="{FF2B5EF4-FFF2-40B4-BE49-F238E27FC236}">
                <a16:creationId xmlns:a16="http://schemas.microsoft.com/office/drawing/2014/main" id="{1166CBAC-1B5B-06D5-2D76-F2CB3E75160F}"/>
              </a:ext>
            </a:extLst>
          </p:cNvPr>
          <p:cNvPicPr>
            <a:picLocks noChangeAspect="1"/>
          </p:cNvPicPr>
          <p:nvPr/>
        </p:nvPicPr>
        <p:blipFill>
          <a:blip r:embed="rId8"/>
          <a:stretch>
            <a:fillRect/>
          </a:stretch>
        </p:blipFill>
        <p:spPr>
          <a:xfrm>
            <a:off x="5217893" y="2513078"/>
            <a:ext cx="2149484" cy="1539611"/>
          </a:xfrm>
          <a:prstGeom prst="rect">
            <a:avLst/>
          </a:prstGeom>
        </p:spPr>
      </p:pic>
      <p:grpSp>
        <p:nvGrpSpPr>
          <p:cNvPr id="7" name="Group 6">
            <a:extLst>
              <a:ext uri="{FF2B5EF4-FFF2-40B4-BE49-F238E27FC236}">
                <a16:creationId xmlns:a16="http://schemas.microsoft.com/office/drawing/2014/main" id="{15724D46-67BB-E279-72BC-E00191B0D2F1}"/>
              </a:ext>
            </a:extLst>
          </p:cNvPr>
          <p:cNvGrpSpPr/>
          <p:nvPr/>
        </p:nvGrpSpPr>
        <p:grpSpPr>
          <a:xfrm>
            <a:off x="616193" y="2513077"/>
            <a:ext cx="2149484" cy="1539611"/>
            <a:chOff x="2745485" y="2435559"/>
            <a:chExt cx="2294688" cy="1643616"/>
          </a:xfrm>
        </p:grpSpPr>
        <p:pic>
          <p:nvPicPr>
            <p:cNvPr id="3" name="Picture 2">
              <a:extLst>
                <a:ext uri="{FF2B5EF4-FFF2-40B4-BE49-F238E27FC236}">
                  <a16:creationId xmlns:a16="http://schemas.microsoft.com/office/drawing/2014/main" id="{E1F35CDC-2F62-310C-CEC8-BDFF561C68E5}"/>
                </a:ext>
              </a:extLst>
            </p:cNvPr>
            <p:cNvPicPr>
              <a:picLocks noChangeAspect="1"/>
            </p:cNvPicPr>
            <p:nvPr/>
          </p:nvPicPr>
          <p:blipFill>
            <a:blip r:embed="rId8"/>
            <a:stretch>
              <a:fillRect/>
            </a:stretch>
          </p:blipFill>
          <p:spPr>
            <a:xfrm>
              <a:off x="2745485" y="2435559"/>
              <a:ext cx="2294688" cy="1643616"/>
            </a:xfrm>
            <a:prstGeom prst="rect">
              <a:avLst/>
            </a:prstGeom>
          </p:spPr>
        </p:pic>
        <p:sp>
          <p:nvSpPr>
            <p:cNvPr id="4" name="Rectangle 3">
              <a:extLst>
                <a:ext uri="{FF2B5EF4-FFF2-40B4-BE49-F238E27FC236}">
                  <a16:creationId xmlns:a16="http://schemas.microsoft.com/office/drawing/2014/main" id="{5186ADDD-D6C6-BB44-A765-2E3AD0FB0C26}"/>
                </a:ext>
              </a:extLst>
            </p:cNvPr>
            <p:cNvSpPr/>
            <p:nvPr/>
          </p:nvSpPr>
          <p:spPr>
            <a:xfrm>
              <a:off x="4426226" y="2503654"/>
              <a:ext cx="145774" cy="13619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12815783-317B-030B-2203-F8293A1B14DD}"/>
                </a:ext>
              </a:extLst>
            </p:cNvPr>
            <p:cNvSpPr/>
            <p:nvPr/>
          </p:nvSpPr>
          <p:spPr>
            <a:xfrm>
              <a:off x="4656933" y="3509802"/>
              <a:ext cx="145774" cy="13619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9" name="Group 8">
            <a:extLst>
              <a:ext uri="{FF2B5EF4-FFF2-40B4-BE49-F238E27FC236}">
                <a16:creationId xmlns:a16="http://schemas.microsoft.com/office/drawing/2014/main" id="{EEA35FCB-C906-BDB5-F48D-77F40B1F85AD}"/>
              </a:ext>
            </a:extLst>
          </p:cNvPr>
          <p:cNvGrpSpPr/>
          <p:nvPr/>
        </p:nvGrpSpPr>
        <p:grpSpPr>
          <a:xfrm>
            <a:off x="2847119" y="2513077"/>
            <a:ext cx="2149484" cy="1539611"/>
            <a:chOff x="2745485" y="2435559"/>
            <a:chExt cx="2294688" cy="1643616"/>
          </a:xfrm>
        </p:grpSpPr>
        <p:pic>
          <p:nvPicPr>
            <p:cNvPr id="10" name="Picture 9">
              <a:extLst>
                <a:ext uri="{FF2B5EF4-FFF2-40B4-BE49-F238E27FC236}">
                  <a16:creationId xmlns:a16="http://schemas.microsoft.com/office/drawing/2014/main" id="{885CE8D4-66A3-D96E-F611-6D8CD5A8018E}"/>
                </a:ext>
              </a:extLst>
            </p:cNvPr>
            <p:cNvPicPr>
              <a:picLocks noChangeAspect="1"/>
            </p:cNvPicPr>
            <p:nvPr/>
          </p:nvPicPr>
          <p:blipFill>
            <a:blip r:embed="rId8"/>
            <a:stretch>
              <a:fillRect/>
            </a:stretch>
          </p:blipFill>
          <p:spPr>
            <a:xfrm>
              <a:off x="2745485" y="2435559"/>
              <a:ext cx="2294688" cy="1643616"/>
            </a:xfrm>
            <a:prstGeom prst="rect">
              <a:avLst/>
            </a:prstGeom>
          </p:spPr>
        </p:pic>
        <p:sp>
          <p:nvSpPr>
            <p:cNvPr id="14" name="Rectangle 13">
              <a:extLst>
                <a:ext uri="{FF2B5EF4-FFF2-40B4-BE49-F238E27FC236}">
                  <a16:creationId xmlns:a16="http://schemas.microsoft.com/office/drawing/2014/main" id="{E39E17F1-1FEA-D6DB-6B86-E7D1BA9562BE}"/>
                </a:ext>
              </a:extLst>
            </p:cNvPr>
            <p:cNvSpPr/>
            <p:nvPr/>
          </p:nvSpPr>
          <p:spPr>
            <a:xfrm>
              <a:off x="4426226" y="2503654"/>
              <a:ext cx="145774" cy="13619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A637C2-E3CE-F683-64F0-351E8CC02B1B}"/>
                </a:ext>
              </a:extLst>
            </p:cNvPr>
            <p:cNvSpPr/>
            <p:nvPr/>
          </p:nvSpPr>
          <p:spPr>
            <a:xfrm>
              <a:off x="4656933" y="3509802"/>
              <a:ext cx="145774" cy="13619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655737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0A805060-F9CD-57E2-5B89-0EAD70A254ED}"/>
              </a:ext>
            </a:extLst>
          </p:cNvPr>
          <p:cNvPicPr>
            <a:picLocks noChangeAspect="1"/>
          </p:cNvPicPr>
          <p:nvPr/>
        </p:nvPicPr>
        <p:blipFill rotWithShape="1">
          <a:blip r:embed="rId3"/>
          <a:srcRect r="38716"/>
          <a:stretch/>
        </p:blipFill>
        <p:spPr>
          <a:xfrm>
            <a:off x="4268001" y="1810606"/>
            <a:ext cx="3070973" cy="2733278"/>
          </a:xfrm>
          <a:prstGeom prst="rect">
            <a:avLst/>
          </a:prstGeom>
        </p:spPr>
      </p:pic>
      <p:sp>
        <p:nvSpPr>
          <p:cNvPr id="12" name="Title 1">
            <a:extLst>
              <a:ext uri="{FF2B5EF4-FFF2-40B4-BE49-F238E27FC236}">
                <a16:creationId xmlns:a16="http://schemas.microsoft.com/office/drawing/2014/main" id="{F788716A-C289-4CFC-B363-01F382C58FD8}"/>
              </a:ext>
            </a:extLst>
          </p:cNvPr>
          <p:cNvSpPr>
            <a:spLocks noGrp="1"/>
          </p:cNvSpPr>
          <p:nvPr>
            <p:ph type="title"/>
          </p:nvPr>
        </p:nvSpPr>
        <p:spPr>
          <a:xfrm>
            <a:off x="948776" y="359541"/>
            <a:ext cx="7707862" cy="488024"/>
          </a:xfrm>
        </p:spPr>
        <p:txBody>
          <a:bodyPr/>
          <a:lstStyle/>
          <a:p>
            <a:r>
              <a:rPr lang="en-US" dirty="0"/>
              <a:t>Quality </a:t>
            </a:r>
            <a:r>
              <a:rPr lang="en-US"/>
              <a:t>of decisions</a:t>
            </a:r>
            <a:endParaRPr lang="en-US" dirty="0"/>
          </a:p>
        </p:txBody>
      </p:sp>
      <p:sp>
        <p:nvSpPr>
          <p:cNvPr id="14" name="Content Placeholder 2">
            <a:extLst>
              <a:ext uri="{FF2B5EF4-FFF2-40B4-BE49-F238E27FC236}">
                <a16:creationId xmlns:a16="http://schemas.microsoft.com/office/drawing/2014/main" id="{F84186D8-8012-9D4D-9CD5-778AD72AB32B}"/>
              </a:ext>
            </a:extLst>
          </p:cNvPr>
          <p:cNvSpPr>
            <a:spLocks noGrp="1"/>
          </p:cNvSpPr>
          <p:nvPr>
            <p:ph sz="quarter" idx="10"/>
          </p:nvPr>
        </p:nvSpPr>
        <p:spPr>
          <a:xfrm>
            <a:off x="955678" y="324223"/>
            <a:ext cx="7700960" cy="623927"/>
          </a:xfrm>
        </p:spPr>
        <p:txBody>
          <a:bodyPr>
            <a:normAutofit/>
          </a:bodyPr>
          <a:lstStyle/>
          <a:p>
            <a:pPr>
              <a:buFont typeface="Arial" panose="020B0604020202020204" pitchFamily="34" charset="0"/>
              <a:buChar char="•"/>
            </a:pPr>
            <a:endParaRPr lang="en-US" sz="900" dirty="0"/>
          </a:p>
          <a:p>
            <a:pPr marL="0" indent="0"/>
            <a:r>
              <a:rPr lang="en-US" dirty="0"/>
              <a:t> </a:t>
            </a:r>
          </a:p>
        </p:txBody>
      </p:sp>
      <mc:AlternateContent xmlns:mc="http://schemas.openxmlformats.org/markup-compatibility/2006" xmlns:a14="http://schemas.microsoft.com/office/drawing/2010/main">
        <mc:Choice Requires="a14">
          <p:sp>
            <p:nvSpPr>
              <p:cNvPr id="10" name="Rounded Rectangle 9">
                <a:extLst>
                  <a:ext uri="{FF2B5EF4-FFF2-40B4-BE49-F238E27FC236}">
                    <a16:creationId xmlns:a16="http://schemas.microsoft.com/office/drawing/2014/main" id="{21ED5628-A36C-D842-9892-952DEE02FDD7}"/>
                  </a:ext>
                </a:extLst>
              </p:cNvPr>
              <p:cNvSpPr/>
              <p:nvPr/>
            </p:nvSpPr>
            <p:spPr>
              <a:xfrm>
                <a:off x="1005014" y="959073"/>
                <a:ext cx="1395167" cy="523221"/>
              </a:xfrm>
              <a:prstGeom prst="roundRect">
                <a:avLst/>
              </a:prstGeom>
              <a:ln w="19050">
                <a:solidFill>
                  <a:srgbClr val="25355A"/>
                </a:solidFill>
              </a:ln>
            </p:spPr>
            <p:style>
              <a:lnRef idx="1">
                <a:schemeClr val="accent6"/>
              </a:lnRef>
              <a:fillRef idx="2">
                <a:schemeClr val="accent6"/>
              </a:fillRef>
              <a:effectRef idx="1">
                <a:schemeClr val="accent6"/>
              </a:effectRef>
              <a:fontRef idx="minor">
                <a:schemeClr val="dk1"/>
              </a:fontRef>
            </p:style>
            <p:txBody>
              <a:bodyPr rtlCol="0" anchor="ctr"/>
              <a:lstStyle/>
              <a:p>
                <a:pPr algn="ctr"/>
                <a14:m>
                  <m:oMath xmlns:m="http://schemas.openxmlformats.org/officeDocument/2006/math">
                    <m:r>
                      <a:rPr lang="en-US" sz="1400" b="0" i="1" smtClean="0">
                        <a:latin typeface="Cambria Math" panose="02040503050406030204" pitchFamily="18" charset="0"/>
                      </a:rPr>
                      <m:t>𝑇</m:t>
                    </m:r>
                    <m:r>
                      <a:rPr lang="en-US" sz="1400" b="0" i="1" smtClean="0">
                        <a:latin typeface="Cambria Math" panose="02040503050406030204" pitchFamily="18" charset="0"/>
                      </a:rPr>
                      <m:t>=7</m:t>
                    </m:r>
                  </m:oMath>
                </a14:m>
                <a:r>
                  <a:rPr lang="en-US" sz="1400" dirty="0"/>
                  <a:t> days</a:t>
                </a:r>
              </a:p>
              <a:p>
                <a:pPr algn="ct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𝜏</m:t>
                      </m:r>
                      <m:r>
                        <a:rPr lang="en-US" sz="1400" b="0" i="1" smtClean="0">
                          <a:latin typeface="Cambria Math" panose="02040503050406030204" pitchFamily="18" charset="0"/>
                        </a:rPr>
                        <m:t>=3</m:t>
                      </m:r>
                    </m:oMath>
                  </m:oMathPara>
                </a14:m>
                <a:endParaRPr lang="en-US" sz="1400" dirty="0"/>
              </a:p>
            </p:txBody>
          </p:sp>
        </mc:Choice>
        <mc:Fallback xmlns="">
          <p:sp>
            <p:nvSpPr>
              <p:cNvPr id="10" name="Rounded Rectangle 9">
                <a:extLst>
                  <a:ext uri="{FF2B5EF4-FFF2-40B4-BE49-F238E27FC236}">
                    <a16:creationId xmlns:a16="http://schemas.microsoft.com/office/drawing/2014/main" id="{21ED5628-A36C-D842-9892-952DEE02FDD7}"/>
                  </a:ext>
                </a:extLst>
              </p:cNvPr>
              <p:cNvSpPr>
                <a:spLocks noRot="1" noChangeAspect="1" noMove="1" noResize="1" noEditPoints="1" noAdjustHandles="1" noChangeArrowheads="1" noChangeShapeType="1" noTextEdit="1"/>
              </p:cNvSpPr>
              <p:nvPr/>
            </p:nvSpPr>
            <p:spPr>
              <a:xfrm>
                <a:off x="1005014" y="959073"/>
                <a:ext cx="1395167" cy="523221"/>
              </a:xfrm>
              <a:prstGeom prst="roundRect">
                <a:avLst/>
              </a:prstGeom>
              <a:blipFill>
                <a:blip r:embed="rId4"/>
                <a:stretch>
                  <a:fillRect/>
                </a:stretch>
              </a:blipFill>
              <a:ln w="19050">
                <a:solidFill>
                  <a:srgbClr val="25355A"/>
                </a:solidFill>
              </a:ln>
            </p:spPr>
            <p:txBody>
              <a:bodyPr/>
              <a:lstStyle/>
              <a:p>
                <a:r>
                  <a:rPr lang="en-US">
                    <a:noFill/>
                  </a:rPr>
                  <a:t> </a:t>
                </a:r>
              </a:p>
            </p:txBody>
          </p:sp>
        </mc:Fallback>
      </mc:AlternateContent>
      <p:sp>
        <p:nvSpPr>
          <p:cNvPr id="13" name="TextBox 12">
            <a:extLst>
              <a:ext uri="{FF2B5EF4-FFF2-40B4-BE49-F238E27FC236}">
                <a16:creationId xmlns:a16="http://schemas.microsoft.com/office/drawing/2014/main" id="{340025DC-5C6A-4745-AB8D-EF813870E83A}"/>
              </a:ext>
            </a:extLst>
          </p:cNvPr>
          <p:cNvSpPr txBox="1"/>
          <p:nvPr/>
        </p:nvSpPr>
        <p:spPr>
          <a:xfrm>
            <a:off x="1714476" y="948150"/>
            <a:ext cx="5715047" cy="523220"/>
          </a:xfrm>
          <a:prstGeom prst="rect">
            <a:avLst/>
          </a:prstGeom>
          <a:noFill/>
        </p:spPr>
        <p:txBody>
          <a:bodyPr wrap="square" rtlCol="0">
            <a:spAutoFit/>
          </a:bodyPr>
          <a:lstStyle/>
          <a:p>
            <a:pPr algn="ctr"/>
            <a:r>
              <a:rPr lang="en-US" sz="1400" dirty="0">
                <a:latin typeface="Arial" panose="020B0604020202020204" pitchFamily="34" charset="0"/>
                <a:cs typeface="Arial" panose="020B0604020202020204" pitchFamily="34" charset="0"/>
              </a:rPr>
              <a:t>Approximated and numerical optimal </a:t>
            </a:r>
          </a:p>
          <a:p>
            <a:pPr algn="ctr"/>
            <a:r>
              <a:rPr lang="en-US" sz="1400" dirty="0">
                <a:latin typeface="Arial" panose="020B0604020202020204" pitchFamily="34" charset="0"/>
                <a:cs typeface="Arial" panose="020B0604020202020204" pitchFamily="34" charset="0"/>
              </a:rPr>
              <a:t>allocation to minimize infections</a:t>
            </a:r>
          </a:p>
        </p:txBody>
      </p:sp>
      <p:sp>
        <p:nvSpPr>
          <p:cNvPr id="5" name="Left Brace 4">
            <a:extLst>
              <a:ext uri="{FF2B5EF4-FFF2-40B4-BE49-F238E27FC236}">
                <a16:creationId xmlns:a16="http://schemas.microsoft.com/office/drawing/2014/main" id="{B313377A-9676-BA47-82CC-1099DA8C071D}"/>
              </a:ext>
            </a:extLst>
          </p:cNvPr>
          <p:cNvSpPr/>
          <p:nvPr/>
        </p:nvSpPr>
        <p:spPr>
          <a:xfrm rot="16200000">
            <a:off x="5636857" y="3622112"/>
            <a:ext cx="175622" cy="1812769"/>
          </a:xfrm>
          <a:prstGeom prst="leftBrace">
            <a:avLst/>
          </a:prstGeom>
          <a:ln>
            <a:solidFill>
              <a:srgbClr val="FF7F0B"/>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 name="Left Brace 14">
            <a:extLst>
              <a:ext uri="{FF2B5EF4-FFF2-40B4-BE49-F238E27FC236}">
                <a16:creationId xmlns:a16="http://schemas.microsoft.com/office/drawing/2014/main" id="{B4988F3D-3583-5247-AE50-E2F105437C96}"/>
              </a:ext>
            </a:extLst>
          </p:cNvPr>
          <p:cNvSpPr/>
          <p:nvPr/>
        </p:nvSpPr>
        <p:spPr>
          <a:xfrm rot="16200000">
            <a:off x="6943969" y="4242610"/>
            <a:ext cx="143306" cy="539456"/>
          </a:xfrm>
          <a:prstGeom prst="leftBrace">
            <a:avLst/>
          </a:prstGeom>
          <a:ln>
            <a:solidFill>
              <a:srgbClr val="1C76B4"/>
            </a:solidFill>
          </a:ln>
        </p:spPr>
        <p:style>
          <a:lnRef idx="2">
            <a:schemeClr val="accent2"/>
          </a:lnRef>
          <a:fillRef idx="0">
            <a:schemeClr val="accent2"/>
          </a:fillRef>
          <a:effectRef idx="1">
            <a:schemeClr val="accent2"/>
          </a:effectRef>
          <a:fontRef idx="minor">
            <a:schemeClr val="tx1"/>
          </a:fontRef>
        </p:style>
        <p:txBody>
          <a:bodyPr rtlCol="0" anchor="ctr"/>
          <a:lstStyle/>
          <a:p>
            <a:pPr algn="ctr"/>
            <a:endParaRPr lang="en-US">
              <a:solidFill>
                <a:srgbClr val="1C76B4"/>
              </a:solidFill>
            </a:endParaRPr>
          </a:p>
        </p:txBody>
      </p:sp>
      <p:sp>
        <p:nvSpPr>
          <p:cNvPr id="7" name="TextBox 6">
            <a:extLst>
              <a:ext uri="{FF2B5EF4-FFF2-40B4-BE49-F238E27FC236}">
                <a16:creationId xmlns:a16="http://schemas.microsoft.com/office/drawing/2014/main" id="{32705472-BA83-274A-8CC9-148AB1C17220}"/>
              </a:ext>
            </a:extLst>
          </p:cNvPr>
          <p:cNvSpPr txBox="1"/>
          <p:nvPr/>
        </p:nvSpPr>
        <p:spPr>
          <a:xfrm>
            <a:off x="5396026" y="4619660"/>
            <a:ext cx="773442" cy="276999"/>
          </a:xfrm>
          <a:prstGeom prst="rect">
            <a:avLst/>
          </a:prstGeom>
          <a:noFill/>
        </p:spPr>
        <p:txBody>
          <a:bodyPr wrap="square" rtlCol="0">
            <a:spAutoFit/>
          </a:bodyPr>
          <a:lstStyle/>
          <a:p>
            <a:r>
              <a:rPr lang="en-US" sz="1200" dirty="0">
                <a:solidFill>
                  <a:srgbClr val="FF7F0B"/>
                </a:solidFill>
                <a:latin typeface="Arial" panose="020B0604020202020204" pitchFamily="34" charset="0"/>
                <a:cs typeface="Arial" panose="020B0604020202020204" pitchFamily="34" charset="0"/>
              </a:rPr>
              <a:t>2,1,3,4</a:t>
            </a:r>
          </a:p>
        </p:txBody>
      </p:sp>
      <p:sp>
        <p:nvSpPr>
          <p:cNvPr id="16" name="TextBox 15">
            <a:extLst>
              <a:ext uri="{FF2B5EF4-FFF2-40B4-BE49-F238E27FC236}">
                <a16:creationId xmlns:a16="http://schemas.microsoft.com/office/drawing/2014/main" id="{7F42ECBC-20DF-AA4E-9AB7-63CEA5F59104}"/>
              </a:ext>
            </a:extLst>
          </p:cNvPr>
          <p:cNvSpPr txBox="1"/>
          <p:nvPr/>
        </p:nvSpPr>
        <p:spPr>
          <a:xfrm>
            <a:off x="6631050" y="4616308"/>
            <a:ext cx="773442" cy="276999"/>
          </a:xfrm>
          <a:prstGeom prst="rect">
            <a:avLst/>
          </a:prstGeom>
          <a:noFill/>
        </p:spPr>
        <p:txBody>
          <a:bodyPr wrap="square" rtlCol="0">
            <a:spAutoFit/>
          </a:bodyPr>
          <a:lstStyle/>
          <a:p>
            <a:r>
              <a:rPr lang="en-US" sz="1200" dirty="0">
                <a:solidFill>
                  <a:srgbClr val="1C76B4"/>
                </a:solidFill>
                <a:latin typeface="Arial" panose="020B0604020202020204" pitchFamily="34" charset="0"/>
                <a:cs typeface="Arial" panose="020B0604020202020204" pitchFamily="34" charset="0"/>
              </a:rPr>
              <a:t>1,2,3,4</a:t>
            </a:r>
            <a:endParaRPr lang="en-US" dirty="0">
              <a:solidFill>
                <a:srgbClr val="1C76B4"/>
              </a:solidFill>
              <a:latin typeface="Arial" panose="020B0604020202020204" pitchFamily="34" charset="0"/>
              <a:cs typeface="Arial" panose="020B0604020202020204" pitchFamily="34" charset="0"/>
            </a:endParaRPr>
          </a:p>
        </p:txBody>
      </p:sp>
      <p:grpSp>
        <p:nvGrpSpPr>
          <p:cNvPr id="17" name="Group 16">
            <a:extLst>
              <a:ext uri="{FF2B5EF4-FFF2-40B4-BE49-F238E27FC236}">
                <a16:creationId xmlns:a16="http://schemas.microsoft.com/office/drawing/2014/main" id="{F3B8DE67-582E-13A7-407A-19869711CF7D}"/>
              </a:ext>
            </a:extLst>
          </p:cNvPr>
          <p:cNvGrpSpPr/>
          <p:nvPr/>
        </p:nvGrpSpPr>
        <p:grpSpPr>
          <a:xfrm>
            <a:off x="1879755" y="1529534"/>
            <a:ext cx="6663604" cy="1904303"/>
            <a:chOff x="1850041" y="1575932"/>
            <a:chExt cx="6663604" cy="1904303"/>
          </a:xfrm>
        </p:grpSpPr>
        <p:sp>
          <p:nvSpPr>
            <p:cNvPr id="4" name="TextBox 3">
              <a:extLst>
                <a:ext uri="{FF2B5EF4-FFF2-40B4-BE49-F238E27FC236}">
                  <a16:creationId xmlns:a16="http://schemas.microsoft.com/office/drawing/2014/main" id="{27EB9A8D-D702-5FA7-0793-3E138127A9D1}"/>
                </a:ext>
              </a:extLst>
            </p:cNvPr>
            <p:cNvSpPr txBox="1"/>
            <p:nvPr/>
          </p:nvSpPr>
          <p:spPr>
            <a:xfrm>
              <a:off x="5063176" y="1578908"/>
              <a:ext cx="1657826" cy="307777"/>
            </a:xfrm>
            <a:prstGeom prst="rect">
              <a:avLst/>
            </a:prstGeom>
            <a:noFill/>
          </p:spPr>
          <p:txBody>
            <a:bodyPr wrap="none" rtlCol="0">
              <a:spAutoFit/>
            </a:bodyPr>
            <a:lstStyle/>
            <a:p>
              <a:r>
                <a:rPr lang="en-US" sz="1400" dirty="0">
                  <a:latin typeface="Arial" panose="020B0604020202020204" pitchFamily="34" charset="0"/>
                  <a:cs typeface="Arial" panose="020B0604020202020204" pitchFamily="34" charset="0"/>
                </a:rPr>
                <a:t>Numerical solution</a:t>
              </a:r>
            </a:p>
          </p:txBody>
        </p:sp>
        <p:sp>
          <p:nvSpPr>
            <p:cNvPr id="8" name="TextBox 7">
              <a:extLst>
                <a:ext uri="{FF2B5EF4-FFF2-40B4-BE49-F238E27FC236}">
                  <a16:creationId xmlns:a16="http://schemas.microsoft.com/office/drawing/2014/main" id="{23178330-3A76-7F53-24B5-6EF44341246F}"/>
                </a:ext>
              </a:extLst>
            </p:cNvPr>
            <p:cNvSpPr txBox="1"/>
            <p:nvPr/>
          </p:nvSpPr>
          <p:spPr>
            <a:xfrm>
              <a:off x="1850041" y="1575932"/>
              <a:ext cx="1955985" cy="307777"/>
            </a:xfrm>
            <a:prstGeom prst="rect">
              <a:avLst/>
            </a:prstGeom>
            <a:noFill/>
          </p:spPr>
          <p:txBody>
            <a:bodyPr wrap="none" rtlCol="0">
              <a:spAutoFit/>
            </a:bodyPr>
            <a:lstStyle/>
            <a:p>
              <a:r>
                <a:rPr lang="en-US" sz="1400" dirty="0">
                  <a:latin typeface="Arial" panose="020B0604020202020204" pitchFamily="34" charset="0"/>
                  <a:cs typeface="Arial" panose="020B0604020202020204" pitchFamily="34" charset="0"/>
                </a:rPr>
                <a:t>Approximated solution</a:t>
              </a:r>
            </a:p>
          </p:txBody>
        </p:sp>
        <p:pic>
          <p:nvPicPr>
            <p:cNvPr id="9" name="Picture 8">
              <a:extLst>
                <a:ext uri="{FF2B5EF4-FFF2-40B4-BE49-F238E27FC236}">
                  <a16:creationId xmlns:a16="http://schemas.microsoft.com/office/drawing/2014/main" id="{DE490E4B-CEAE-4EAE-6415-D45DA09F9DBA}"/>
                </a:ext>
              </a:extLst>
            </p:cNvPr>
            <p:cNvPicPr>
              <a:picLocks noChangeAspect="1"/>
            </p:cNvPicPr>
            <p:nvPr/>
          </p:nvPicPr>
          <p:blipFill rotWithShape="1">
            <a:blip r:embed="rId5"/>
            <a:srcRect l="61321" t="28143" r="11605" b="31340"/>
            <a:stretch/>
          </p:blipFill>
          <p:spPr>
            <a:xfrm>
              <a:off x="7435343" y="2512057"/>
              <a:ext cx="1078302" cy="968178"/>
            </a:xfrm>
            <a:prstGeom prst="rect">
              <a:avLst/>
            </a:prstGeom>
          </p:spPr>
        </p:pic>
      </p:grpSp>
      <p:sp>
        <p:nvSpPr>
          <p:cNvPr id="3" name="TextBox 2">
            <a:extLst>
              <a:ext uri="{FF2B5EF4-FFF2-40B4-BE49-F238E27FC236}">
                <a16:creationId xmlns:a16="http://schemas.microsoft.com/office/drawing/2014/main" id="{7F8904D2-7A37-3FCC-4EF5-D95B147F79CE}"/>
              </a:ext>
            </a:extLst>
          </p:cNvPr>
          <p:cNvSpPr txBox="1"/>
          <p:nvPr/>
        </p:nvSpPr>
        <p:spPr>
          <a:xfrm>
            <a:off x="1829715" y="4493267"/>
            <a:ext cx="2130711" cy="338554"/>
          </a:xfrm>
          <a:prstGeom prst="rect">
            <a:avLst/>
          </a:prstGeom>
          <a:noFill/>
        </p:spPr>
        <p:txBody>
          <a:bodyPr wrap="none" rtlCol="0">
            <a:spAutoFit/>
          </a:bodyPr>
          <a:lstStyle/>
          <a:p>
            <a:r>
              <a:rPr lang="en-US" sz="1600" dirty="0">
                <a:latin typeface="Arial" panose="020B0604020202020204" pitchFamily="34" charset="0"/>
                <a:cs typeface="Arial" panose="020B0604020202020204" pitchFamily="34" charset="0"/>
              </a:rPr>
              <a:t>Run time: &lt; 1 second</a:t>
            </a: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BD7EDEF9-F197-443F-9842-F0ACEB1E695F}"/>
                  </a:ext>
                </a:extLst>
              </p:cNvPr>
              <p:cNvSpPr txBox="1"/>
              <p:nvPr/>
            </p:nvSpPr>
            <p:spPr>
              <a:xfrm>
                <a:off x="5532508" y="4487473"/>
                <a:ext cx="1077539" cy="338554"/>
              </a:xfrm>
              <a:prstGeom prst="rect">
                <a:avLst/>
              </a:prstGeom>
              <a:noFill/>
            </p:spPr>
            <p:txBody>
              <a:bodyPr wrap="none" rtlCol="0">
                <a:spAutoFit/>
              </a:bodyPr>
              <a:lstStyle/>
              <a:p>
                <a14:m>
                  <m:oMath xmlns:m="http://schemas.openxmlformats.org/officeDocument/2006/math">
                    <m:r>
                      <a:rPr lang="en-US" sz="1600" b="0" i="1" smtClean="0">
                        <a:latin typeface="Cambria Math" panose="02040503050406030204" pitchFamily="18" charset="0"/>
                        <a:cs typeface="Arial" panose="020B0604020202020204" pitchFamily="34" charset="0"/>
                      </a:rPr>
                      <m:t>≈</m:t>
                    </m:r>
                  </m:oMath>
                </a14:m>
                <a:r>
                  <a:rPr lang="en-US" sz="1600" dirty="0">
                    <a:latin typeface="Arial" panose="020B0604020202020204" pitchFamily="34" charset="0"/>
                    <a:cs typeface="Arial" panose="020B0604020202020204" pitchFamily="34" charset="0"/>
                  </a:rPr>
                  <a:t> 2 hours</a:t>
                </a:r>
              </a:p>
            </p:txBody>
          </p:sp>
        </mc:Choice>
        <mc:Fallback xmlns="">
          <p:sp>
            <p:nvSpPr>
              <p:cNvPr id="11" name="TextBox 10">
                <a:extLst>
                  <a:ext uri="{FF2B5EF4-FFF2-40B4-BE49-F238E27FC236}">
                    <a16:creationId xmlns:a16="http://schemas.microsoft.com/office/drawing/2014/main" id="{BD7EDEF9-F197-443F-9842-F0ACEB1E695F}"/>
                  </a:ext>
                </a:extLst>
              </p:cNvPr>
              <p:cNvSpPr txBox="1">
                <a:spLocks noRot="1" noChangeAspect="1" noMove="1" noResize="1" noEditPoints="1" noAdjustHandles="1" noChangeArrowheads="1" noChangeShapeType="1" noTextEdit="1"/>
              </p:cNvSpPr>
              <p:nvPr/>
            </p:nvSpPr>
            <p:spPr>
              <a:xfrm>
                <a:off x="5532508" y="4487473"/>
                <a:ext cx="1077539" cy="338554"/>
              </a:xfrm>
              <a:prstGeom prst="rect">
                <a:avLst/>
              </a:prstGeom>
              <a:blipFill>
                <a:blip r:embed="rId6"/>
                <a:stretch>
                  <a:fillRect t="-7143" r="-2326" b="-21429"/>
                </a:stretch>
              </a:blipFill>
            </p:spPr>
            <p:txBody>
              <a:bodyPr/>
              <a:lstStyle/>
              <a:p>
                <a:r>
                  <a:rPr lang="en-US">
                    <a:noFill/>
                  </a:rPr>
                  <a:t> </a:t>
                </a:r>
              </a:p>
            </p:txBody>
          </p:sp>
        </mc:Fallback>
      </mc:AlternateContent>
      <p:pic>
        <p:nvPicPr>
          <p:cNvPr id="19" name="Picture 18">
            <a:extLst>
              <a:ext uri="{FF2B5EF4-FFF2-40B4-BE49-F238E27FC236}">
                <a16:creationId xmlns:a16="http://schemas.microsoft.com/office/drawing/2014/main" id="{53E33BAD-21C5-9A4E-0150-F9553C9FD6B8}"/>
              </a:ext>
            </a:extLst>
          </p:cNvPr>
          <p:cNvPicPr>
            <a:picLocks noChangeAspect="1"/>
          </p:cNvPicPr>
          <p:nvPr/>
        </p:nvPicPr>
        <p:blipFill rotWithShape="1">
          <a:blip r:embed="rId7"/>
          <a:srcRect r="38716"/>
          <a:stretch/>
        </p:blipFill>
        <p:spPr>
          <a:xfrm>
            <a:off x="1117005" y="1813865"/>
            <a:ext cx="3070974" cy="2733278"/>
          </a:xfrm>
          <a:prstGeom prst="rect">
            <a:avLst/>
          </a:prstGeom>
        </p:spPr>
      </p:pic>
    </p:spTree>
    <p:extLst>
      <p:ext uri="{BB962C8B-B14F-4D97-AF65-F5344CB8AC3E}">
        <p14:creationId xmlns:p14="http://schemas.microsoft.com/office/powerpoint/2010/main" val="15227694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5"/>
                                        </p:tgtEl>
                                        <p:attrNameLst>
                                          <p:attrName>style.visibility</p:attrName>
                                        </p:attrNameLst>
                                      </p:cBhvr>
                                      <p:to>
                                        <p:strVal val="hidden"/>
                                      </p:to>
                                    </p:set>
                                  </p:childTnLst>
                                </p:cTn>
                              </p:par>
                              <p:par>
                                <p:cTn id="17" presetID="1" presetClass="exit" presetSubtype="0" fill="hold" grpId="1" nodeType="withEffect">
                                  <p:stCondLst>
                                    <p:cond delay="0"/>
                                  </p:stCondLst>
                                  <p:childTnLst>
                                    <p:set>
                                      <p:cBhvr>
                                        <p:cTn id="18" dur="1" fill="hold">
                                          <p:stCondLst>
                                            <p:cond delay="0"/>
                                          </p:stCondLst>
                                        </p:cTn>
                                        <p:tgtEl>
                                          <p:spTgt spid="15"/>
                                        </p:tgtEl>
                                        <p:attrNameLst>
                                          <p:attrName>style.visibility</p:attrName>
                                        </p:attrNameLst>
                                      </p:cBhvr>
                                      <p:to>
                                        <p:strVal val="hidden"/>
                                      </p:to>
                                    </p:set>
                                  </p:childTnLst>
                                </p:cTn>
                              </p:par>
                              <p:par>
                                <p:cTn id="19" presetID="1" presetClass="exit" presetSubtype="0" fill="hold" grpId="1" nodeType="withEffect">
                                  <p:stCondLst>
                                    <p:cond delay="0"/>
                                  </p:stCondLst>
                                  <p:childTnLst>
                                    <p:set>
                                      <p:cBhvr>
                                        <p:cTn id="20" dur="1" fill="hold">
                                          <p:stCondLst>
                                            <p:cond delay="0"/>
                                          </p:stCondLst>
                                        </p:cTn>
                                        <p:tgtEl>
                                          <p:spTgt spid="16"/>
                                        </p:tgtEl>
                                        <p:attrNameLst>
                                          <p:attrName>style.visibility</p:attrName>
                                        </p:attrNameLst>
                                      </p:cBhvr>
                                      <p:to>
                                        <p:strVal val="hidden"/>
                                      </p:to>
                                    </p:set>
                                  </p:childTnLst>
                                </p:cTn>
                              </p:par>
                              <p:par>
                                <p:cTn id="21" presetID="1" presetClass="exit" presetSubtype="0" fill="hold" grpId="1" nodeType="withEffect">
                                  <p:stCondLst>
                                    <p:cond delay="0"/>
                                  </p:stCondLst>
                                  <p:childTnLst>
                                    <p:set>
                                      <p:cBhvr>
                                        <p:cTn id="22" dur="1" fill="hold">
                                          <p:stCondLst>
                                            <p:cond delay="0"/>
                                          </p:stCondLst>
                                        </p:cTn>
                                        <p:tgtEl>
                                          <p:spTgt spid="7"/>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15" grpId="0" animBg="1"/>
      <p:bldP spid="15" grpId="1" animBg="1"/>
      <p:bldP spid="7" grpId="0"/>
      <p:bldP spid="7" grpId="1"/>
      <p:bldP spid="16" grpId="0"/>
      <p:bldP spid="16" grpId="1"/>
      <p:bldP spid="3"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C18B140B-8DE9-43C9-B25C-884BB9449508}"/>
              </a:ext>
            </a:extLst>
          </p:cNvPr>
          <p:cNvSpPr>
            <a:spLocks noGrp="1"/>
          </p:cNvSpPr>
          <p:nvPr>
            <p:ph type="title"/>
          </p:nvPr>
        </p:nvSpPr>
        <p:spPr>
          <a:xfrm>
            <a:off x="948776" y="359541"/>
            <a:ext cx="7707862" cy="488024"/>
          </a:xfrm>
        </p:spPr>
        <p:txBody>
          <a:bodyPr/>
          <a:lstStyle/>
          <a:p>
            <a:r>
              <a:rPr lang="en-US" dirty="0"/>
              <a:t>Research goals</a:t>
            </a:r>
          </a:p>
        </p:txBody>
      </p:sp>
      <p:sp>
        <p:nvSpPr>
          <p:cNvPr id="10" name="Content Placeholder 2">
            <a:extLst>
              <a:ext uri="{FF2B5EF4-FFF2-40B4-BE49-F238E27FC236}">
                <a16:creationId xmlns:a16="http://schemas.microsoft.com/office/drawing/2014/main" id="{76E5AC55-A4F1-064A-9E82-3DA1B06F6F83}"/>
              </a:ext>
            </a:extLst>
          </p:cNvPr>
          <p:cNvSpPr txBox="1">
            <a:spLocks/>
          </p:cNvSpPr>
          <p:nvPr/>
        </p:nvSpPr>
        <p:spPr>
          <a:xfrm>
            <a:off x="948776" y="847565"/>
            <a:ext cx="7623724" cy="3717204"/>
          </a:xfrm>
          <a:prstGeom prst="rect">
            <a:avLst/>
          </a:prstGeom>
        </p:spPr>
        <p:txBody>
          <a:bodyPr vert="horz" lIns="0" tIns="45720" rIns="0" bIns="45720" rtlCol="0">
            <a:normAutofit/>
          </a:bodyPr>
          <a:lstStyle>
            <a:lvl1pPr marL="342900" indent="-342900" algn="l" defTabSz="457200" rtl="0" eaLnBrk="1" fontAlgn="base" hangingPunct="1">
              <a:spcBef>
                <a:spcPct val="20000"/>
              </a:spcBef>
              <a:spcAft>
                <a:spcPct val="0"/>
              </a:spcAft>
              <a:buClr>
                <a:schemeClr val="bg2"/>
              </a:buClr>
              <a:buFont typeface="Wingdings" pitchFamily="2" charset="2"/>
              <a:defRPr kern="1200" spc="20">
                <a:solidFill>
                  <a:schemeClr val="tx1"/>
                </a:solidFill>
                <a:latin typeface="Arial"/>
                <a:ea typeface="ＭＳ Ｐゴシック" charset="0"/>
                <a:cs typeface="ＭＳ Ｐゴシック" charset="0"/>
              </a:defRPr>
            </a:lvl1pPr>
            <a:lvl2pPr marL="288925" indent="-288925" algn="l" defTabSz="457200" rtl="0" eaLnBrk="1" fontAlgn="base" hangingPunct="1">
              <a:spcBef>
                <a:spcPct val="20000"/>
              </a:spcBef>
              <a:spcAft>
                <a:spcPct val="0"/>
              </a:spcAft>
              <a:buClr>
                <a:schemeClr val="bg2"/>
              </a:buClr>
              <a:buFont typeface="Wingdings" pitchFamily="2" charset="2"/>
              <a:buChar char="§"/>
              <a:defRPr kern="1200">
                <a:solidFill>
                  <a:srgbClr val="595959"/>
                </a:solidFill>
                <a:latin typeface="Arial"/>
                <a:ea typeface="ＭＳ Ｐゴシック" charset="0"/>
                <a:cs typeface="+mn-cs"/>
              </a:defRPr>
            </a:lvl2pPr>
            <a:lvl3pPr marL="569913" indent="-225425" algn="l" defTabSz="457200" rtl="0" eaLnBrk="1" fontAlgn="base" hangingPunct="1">
              <a:spcBef>
                <a:spcPct val="20000"/>
              </a:spcBef>
              <a:spcAft>
                <a:spcPct val="0"/>
              </a:spcAft>
              <a:buClr>
                <a:schemeClr val="bg2"/>
              </a:buClr>
              <a:buSzPct val="102000"/>
              <a:buFont typeface="Source Sans Pro" panose="020F0502020204030204" pitchFamily="34" charset="0"/>
              <a:buChar char="›"/>
              <a:defRPr kern="1200">
                <a:solidFill>
                  <a:srgbClr val="595959"/>
                </a:solidFill>
                <a:latin typeface="Arial"/>
                <a:ea typeface="ＭＳ Ｐゴシック" charset="0"/>
                <a:cs typeface="+mn-cs"/>
              </a:defRPr>
            </a:lvl3pPr>
            <a:lvl4pPr marL="914400" indent="-227013" algn="l" defTabSz="457200" rtl="0" eaLnBrk="1" fontAlgn="base" hangingPunct="1">
              <a:spcBef>
                <a:spcPct val="20000"/>
              </a:spcBef>
              <a:spcAft>
                <a:spcPct val="0"/>
              </a:spcAft>
              <a:buClr>
                <a:schemeClr val="bg2"/>
              </a:buClr>
              <a:buFont typeface="Arial" panose="020B0604020202020204" pitchFamily="34" charset="0"/>
              <a:buChar char="•"/>
              <a:defRPr kern="1200">
                <a:solidFill>
                  <a:srgbClr val="595959"/>
                </a:solidFill>
                <a:latin typeface="Arial"/>
                <a:ea typeface="ＭＳ Ｐゴシック" charset="0"/>
                <a:cs typeface="+mn-cs"/>
              </a:defRPr>
            </a:lvl4pPr>
            <a:lvl5pPr marL="1258888" indent="-227013" algn="l" defTabSz="457200" rtl="0" eaLnBrk="1" fontAlgn="base" hangingPunct="1">
              <a:spcBef>
                <a:spcPct val="20000"/>
              </a:spcBef>
              <a:spcAft>
                <a:spcPct val="0"/>
              </a:spcAft>
              <a:buClr>
                <a:schemeClr val="bg2"/>
              </a:buClr>
              <a:buFont typeface="Source Sans Pro" panose="020F0502020204030204" pitchFamily="34" charset="0"/>
              <a:buChar char="–"/>
              <a:defRPr kern="1200">
                <a:solidFill>
                  <a:srgbClr val="595959"/>
                </a:solidFill>
                <a:latin typeface="Arial"/>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spcBef>
                <a:spcPts val="432"/>
              </a:spcBef>
              <a:spcAft>
                <a:spcPts val="432"/>
              </a:spcAft>
              <a:buClr>
                <a:srgbClr val="25355A"/>
              </a:buClr>
              <a:buFont typeface="Arial" panose="020B0604020202020204" pitchFamily="34" charset="0"/>
              <a:buChar char="•"/>
            </a:pPr>
            <a:r>
              <a:rPr lang="en-US" dirty="0">
                <a:solidFill>
                  <a:schemeClr val="tx1"/>
                </a:solidFill>
              </a:rPr>
              <a:t>Determine optimal allocation of a limited supply of a vaccine to control an infectious disease</a:t>
            </a:r>
          </a:p>
          <a:p>
            <a:pPr lvl="1">
              <a:spcBef>
                <a:spcPts val="432"/>
              </a:spcBef>
              <a:spcAft>
                <a:spcPts val="432"/>
              </a:spcAft>
              <a:buClr>
                <a:srgbClr val="25355A"/>
              </a:buClr>
              <a:buFont typeface="Arial" panose="020B0604020202020204" pitchFamily="34" charset="0"/>
              <a:buChar char="•"/>
            </a:pPr>
            <a:r>
              <a:rPr lang="en-US" dirty="0">
                <a:solidFill>
                  <a:schemeClr val="tx1"/>
                </a:solidFill>
              </a:rPr>
              <a:t>Explore the impact of four different objectives</a:t>
            </a:r>
          </a:p>
          <a:p>
            <a:pPr lvl="2">
              <a:spcBef>
                <a:spcPts val="0"/>
              </a:spcBef>
              <a:spcAft>
                <a:spcPts val="600"/>
              </a:spcAft>
              <a:buClr>
                <a:srgbClr val="25355A"/>
              </a:buClr>
            </a:pPr>
            <a:r>
              <a:rPr lang="en-US" dirty="0">
                <a:solidFill>
                  <a:schemeClr val="tx1"/>
                </a:solidFill>
              </a:rPr>
              <a:t>Minimize new infections </a:t>
            </a:r>
          </a:p>
          <a:p>
            <a:pPr lvl="2">
              <a:spcBef>
                <a:spcPts val="0"/>
              </a:spcBef>
              <a:spcAft>
                <a:spcPts val="600"/>
              </a:spcAft>
              <a:buClr>
                <a:srgbClr val="25355A"/>
              </a:buClr>
            </a:pPr>
            <a:r>
              <a:rPr lang="en-US" dirty="0">
                <a:solidFill>
                  <a:schemeClr val="tx1"/>
                </a:solidFill>
              </a:rPr>
              <a:t>Minimize deaths</a:t>
            </a:r>
          </a:p>
          <a:p>
            <a:pPr lvl="2">
              <a:spcBef>
                <a:spcPts val="0"/>
              </a:spcBef>
              <a:spcAft>
                <a:spcPts val="600"/>
              </a:spcAft>
              <a:buClr>
                <a:srgbClr val="25355A"/>
              </a:buClr>
            </a:pPr>
            <a:r>
              <a:rPr lang="en-US" dirty="0">
                <a:solidFill>
                  <a:schemeClr val="tx1"/>
                </a:solidFill>
              </a:rPr>
              <a:t>Minimize life years lost</a:t>
            </a:r>
          </a:p>
          <a:p>
            <a:pPr lvl="2">
              <a:spcBef>
                <a:spcPts val="0"/>
              </a:spcBef>
              <a:spcAft>
                <a:spcPts val="600"/>
              </a:spcAft>
              <a:buClr>
                <a:srgbClr val="25355A"/>
              </a:buClr>
            </a:pPr>
            <a:r>
              <a:rPr lang="en-US" dirty="0">
                <a:solidFill>
                  <a:schemeClr val="tx1"/>
                </a:solidFill>
              </a:rPr>
              <a:t>Minimize quality-adjusted life years (QALYs) lost</a:t>
            </a:r>
          </a:p>
        </p:txBody>
      </p:sp>
      <mc:AlternateContent xmlns:mc="http://schemas.openxmlformats.org/markup-compatibility/2006" xmlns:a14="http://schemas.microsoft.com/office/drawing/2010/main">
        <mc:Choice Requires="a14">
          <p:sp>
            <p:nvSpPr>
              <p:cNvPr id="3" name="Rounded Rectangle 2">
                <a:extLst>
                  <a:ext uri="{FF2B5EF4-FFF2-40B4-BE49-F238E27FC236}">
                    <a16:creationId xmlns:a16="http://schemas.microsoft.com/office/drawing/2014/main" id="{B4BC73D6-3633-3926-68A7-267EF91D4A3A}"/>
                  </a:ext>
                </a:extLst>
              </p:cNvPr>
              <p:cNvSpPr/>
              <p:nvPr/>
            </p:nvSpPr>
            <p:spPr>
              <a:xfrm>
                <a:off x="2583136" y="3472773"/>
                <a:ext cx="3977728" cy="693053"/>
              </a:xfrm>
              <a:prstGeom prst="roundRect">
                <a:avLst/>
              </a:prstGeom>
              <a:solidFill>
                <a:schemeClr val="accent5">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latin typeface="Arial" panose="020B0604020202020204" pitchFamily="34" charset="0"/>
                    <a:cs typeface="Arial" panose="020B0604020202020204" pitchFamily="34" charset="0"/>
                  </a:rPr>
                  <a:t># QALYs = Years of life * Utility value Utility </a:t>
                </a:r>
                <a14:m>
                  <m:oMath xmlns:m="http://schemas.openxmlformats.org/officeDocument/2006/math">
                    <m:r>
                      <a:rPr lang="en-US" b="0" i="1" dirty="0" smtClean="0">
                        <a:solidFill>
                          <a:schemeClr val="tx1"/>
                        </a:solidFill>
                        <a:latin typeface="Cambria Math" panose="02040503050406030204" pitchFamily="18" charset="0"/>
                      </a:rPr>
                      <m:t>∈[0,</m:t>
                    </m:r>
                    <m:r>
                      <a:rPr lang="en-US" i="1" dirty="0">
                        <a:solidFill>
                          <a:schemeClr val="tx1"/>
                        </a:solidFill>
                        <a:latin typeface="Cambria Math" panose="02040503050406030204" pitchFamily="18" charset="0"/>
                      </a:rPr>
                      <m:t>1</m:t>
                    </m:r>
                    <m:r>
                      <a:rPr lang="en-US" b="0" i="1" dirty="0" smtClean="0">
                        <a:solidFill>
                          <a:schemeClr val="tx1"/>
                        </a:solidFill>
                        <a:latin typeface="Cambria Math" panose="02040503050406030204" pitchFamily="18" charset="0"/>
                      </a:rPr>
                      <m:t>]</m:t>
                    </m:r>
                  </m:oMath>
                </a14:m>
                <a:endParaRPr lang="en-US" dirty="0">
                  <a:solidFill>
                    <a:schemeClr val="tx1"/>
                  </a:solidFill>
                  <a:latin typeface="Arial" panose="020B0604020202020204" pitchFamily="34" charset="0"/>
                  <a:cs typeface="Arial" panose="020B0604020202020204" pitchFamily="34" charset="0"/>
                </a:endParaRPr>
              </a:p>
            </p:txBody>
          </p:sp>
        </mc:Choice>
        <mc:Fallback xmlns="">
          <p:sp>
            <p:nvSpPr>
              <p:cNvPr id="3" name="Rounded Rectangle 2">
                <a:extLst>
                  <a:ext uri="{FF2B5EF4-FFF2-40B4-BE49-F238E27FC236}">
                    <a16:creationId xmlns:a16="http://schemas.microsoft.com/office/drawing/2014/main" id="{B4BC73D6-3633-3926-68A7-267EF91D4A3A}"/>
                  </a:ext>
                </a:extLst>
              </p:cNvPr>
              <p:cNvSpPr>
                <a:spLocks noRot="1" noChangeAspect="1" noMove="1" noResize="1" noEditPoints="1" noAdjustHandles="1" noChangeArrowheads="1" noChangeShapeType="1" noTextEdit="1"/>
              </p:cNvSpPr>
              <p:nvPr/>
            </p:nvSpPr>
            <p:spPr>
              <a:xfrm>
                <a:off x="2583136" y="3472773"/>
                <a:ext cx="3977728" cy="693053"/>
              </a:xfrm>
              <a:prstGeom prst="roundRect">
                <a:avLst/>
              </a:prstGeom>
              <a:blipFill>
                <a:blip r:embed="rId3"/>
                <a:stretch>
                  <a:fillRect l="-318" r="-1911" b="-10909"/>
                </a:stretch>
              </a:blipFill>
              <a:ln>
                <a:noFill/>
              </a:ln>
              <a:effectLst/>
            </p:spPr>
            <p:txBody>
              <a:bodyPr/>
              <a:lstStyle/>
              <a:p>
                <a:r>
                  <a:rPr lang="en-US">
                    <a:noFill/>
                  </a:rPr>
                  <a:t> </a:t>
                </a:r>
              </a:p>
            </p:txBody>
          </p:sp>
        </mc:Fallback>
      </mc:AlternateContent>
    </p:spTree>
    <p:extLst>
      <p:ext uri="{BB962C8B-B14F-4D97-AF65-F5344CB8AC3E}">
        <p14:creationId xmlns:p14="http://schemas.microsoft.com/office/powerpoint/2010/main" val="16304353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E70168-8ABE-4DF5-4ED2-A9D8350D7F80}"/>
              </a:ext>
            </a:extLst>
          </p:cNvPr>
          <p:cNvSpPr>
            <a:spLocks noGrp="1"/>
          </p:cNvSpPr>
          <p:nvPr>
            <p:ph type="title"/>
          </p:nvPr>
        </p:nvSpPr>
        <p:spPr/>
        <p:txBody>
          <a:bodyPr/>
          <a:lstStyle/>
          <a:p>
            <a:r>
              <a:rPr lang="en-US" dirty="0"/>
              <a:t>Literature on vaccine allocation</a:t>
            </a:r>
          </a:p>
        </p:txBody>
      </p:sp>
      <p:sp>
        <p:nvSpPr>
          <p:cNvPr id="4" name="Content Placeholder 2">
            <a:extLst>
              <a:ext uri="{FF2B5EF4-FFF2-40B4-BE49-F238E27FC236}">
                <a16:creationId xmlns:a16="http://schemas.microsoft.com/office/drawing/2014/main" id="{1AEDAEBA-67B8-5341-760C-6940409F9A4B}"/>
              </a:ext>
            </a:extLst>
          </p:cNvPr>
          <p:cNvSpPr txBox="1">
            <a:spLocks/>
          </p:cNvSpPr>
          <p:nvPr/>
        </p:nvSpPr>
        <p:spPr>
          <a:xfrm>
            <a:off x="948776" y="847565"/>
            <a:ext cx="7623724" cy="3717204"/>
          </a:xfrm>
          <a:prstGeom prst="rect">
            <a:avLst/>
          </a:prstGeom>
          <a:noFill/>
          <a:ln w="12700">
            <a:noFill/>
          </a:ln>
        </p:spPr>
        <p:txBody>
          <a:bodyPr vert="horz" lIns="0" tIns="45720" rIns="0" bIns="45720" rtlCol="0">
            <a:normAutofit/>
          </a:bodyPr>
          <a:lstStyle>
            <a:lvl1pPr marL="342900" indent="-342900" algn="l" defTabSz="457200" rtl="0" eaLnBrk="1" fontAlgn="base" hangingPunct="1">
              <a:spcBef>
                <a:spcPct val="20000"/>
              </a:spcBef>
              <a:spcAft>
                <a:spcPct val="0"/>
              </a:spcAft>
              <a:buClr>
                <a:schemeClr val="bg2"/>
              </a:buClr>
              <a:buFont typeface="Wingdings" pitchFamily="2" charset="2"/>
              <a:defRPr kern="1200" spc="20">
                <a:solidFill>
                  <a:schemeClr val="tx1"/>
                </a:solidFill>
                <a:latin typeface="Arial"/>
                <a:ea typeface="ＭＳ Ｐゴシック" charset="0"/>
                <a:cs typeface="ＭＳ Ｐゴシック" charset="0"/>
              </a:defRPr>
            </a:lvl1pPr>
            <a:lvl2pPr marL="288925" indent="-288925" algn="l" defTabSz="457200" rtl="0" eaLnBrk="1" fontAlgn="base" hangingPunct="1">
              <a:spcBef>
                <a:spcPct val="20000"/>
              </a:spcBef>
              <a:spcAft>
                <a:spcPct val="0"/>
              </a:spcAft>
              <a:buClr>
                <a:schemeClr val="bg2"/>
              </a:buClr>
              <a:buFont typeface="Wingdings" pitchFamily="2" charset="2"/>
              <a:buChar char="§"/>
              <a:defRPr kern="1200">
                <a:solidFill>
                  <a:srgbClr val="595959"/>
                </a:solidFill>
                <a:latin typeface="Arial"/>
                <a:ea typeface="ＭＳ Ｐゴシック" charset="0"/>
                <a:cs typeface="+mn-cs"/>
              </a:defRPr>
            </a:lvl2pPr>
            <a:lvl3pPr marL="569913" indent="-225425" algn="l" defTabSz="457200" rtl="0" eaLnBrk="1" fontAlgn="base" hangingPunct="1">
              <a:spcBef>
                <a:spcPct val="20000"/>
              </a:spcBef>
              <a:spcAft>
                <a:spcPct val="0"/>
              </a:spcAft>
              <a:buClr>
                <a:schemeClr val="bg2"/>
              </a:buClr>
              <a:buSzPct val="102000"/>
              <a:buFont typeface="Source Sans Pro" panose="020F0502020204030204" pitchFamily="34" charset="0"/>
              <a:buChar char="›"/>
              <a:defRPr kern="1200">
                <a:solidFill>
                  <a:srgbClr val="595959"/>
                </a:solidFill>
                <a:latin typeface="Arial"/>
                <a:ea typeface="ＭＳ Ｐゴシック" charset="0"/>
                <a:cs typeface="+mn-cs"/>
              </a:defRPr>
            </a:lvl3pPr>
            <a:lvl4pPr marL="914400" indent="-227013" algn="l" defTabSz="457200" rtl="0" eaLnBrk="1" fontAlgn="base" hangingPunct="1">
              <a:spcBef>
                <a:spcPct val="20000"/>
              </a:spcBef>
              <a:spcAft>
                <a:spcPct val="0"/>
              </a:spcAft>
              <a:buClr>
                <a:schemeClr val="bg2"/>
              </a:buClr>
              <a:buFont typeface="Arial" panose="020B0604020202020204" pitchFamily="34" charset="0"/>
              <a:buChar char="•"/>
              <a:defRPr kern="1200">
                <a:solidFill>
                  <a:srgbClr val="595959"/>
                </a:solidFill>
                <a:latin typeface="Arial"/>
                <a:ea typeface="ＭＳ Ｐゴシック" charset="0"/>
                <a:cs typeface="+mn-cs"/>
              </a:defRPr>
            </a:lvl4pPr>
            <a:lvl5pPr marL="1258888" indent="-227013" algn="l" defTabSz="457200" rtl="0" eaLnBrk="1" fontAlgn="base" hangingPunct="1">
              <a:spcBef>
                <a:spcPct val="20000"/>
              </a:spcBef>
              <a:spcAft>
                <a:spcPct val="0"/>
              </a:spcAft>
              <a:buClr>
                <a:schemeClr val="bg2"/>
              </a:buClr>
              <a:buFont typeface="Source Sans Pro" panose="020F0502020204030204" pitchFamily="34" charset="0"/>
              <a:buChar char="–"/>
              <a:defRPr kern="1200">
                <a:solidFill>
                  <a:srgbClr val="595959"/>
                </a:solidFill>
                <a:latin typeface="Arial"/>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spcBef>
                <a:spcPts val="0"/>
              </a:spcBef>
              <a:spcAft>
                <a:spcPts val="600"/>
              </a:spcAft>
              <a:buClr>
                <a:srgbClr val="25355A"/>
              </a:buClr>
              <a:buFont typeface="Arial" panose="020B0604020202020204" pitchFamily="34" charset="0"/>
              <a:buChar char="•"/>
            </a:pPr>
            <a:r>
              <a:rPr lang="en-US" dirty="0">
                <a:solidFill>
                  <a:schemeClr val="tx1"/>
                </a:solidFill>
              </a:rPr>
              <a:t>Mixed-integer or linear programming problem</a:t>
            </a:r>
          </a:p>
          <a:p>
            <a:pPr lvl="2">
              <a:spcBef>
                <a:spcPts val="0"/>
              </a:spcBef>
              <a:spcAft>
                <a:spcPts val="600"/>
              </a:spcAft>
              <a:buClr>
                <a:srgbClr val="25355A"/>
              </a:buClr>
            </a:pPr>
            <a:r>
              <a:rPr lang="en-US" sz="1600" dirty="0">
                <a:solidFill>
                  <a:schemeClr val="bg1">
                    <a:lumMod val="65000"/>
                  </a:schemeClr>
                </a:solidFill>
              </a:rPr>
              <a:t>[Becker, 1997; Tanner, 2008; </a:t>
            </a:r>
            <a:r>
              <a:rPr lang="en-US" sz="1600" dirty="0" err="1">
                <a:solidFill>
                  <a:schemeClr val="bg1">
                    <a:lumMod val="65000"/>
                  </a:schemeClr>
                </a:solidFill>
              </a:rPr>
              <a:t>Enayati</a:t>
            </a:r>
            <a:r>
              <a:rPr lang="en-US" sz="1600" dirty="0">
                <a:solidFill>
                  <a:schemeClr val="bg1">
                    <a:lumMod val="65000"/>
                  </a:schemeClr>
                </a:solidFill>
              </a:rPr>
              <a:t>, 2019]</a:t>
            </a:r>
          </a:p>
          <a:p>
            <a:pPr lvl="1">
              <a:spcBef>
                <a:spcPts val="0"/>
              </a:spcBef>
              <a:spcAft>
                <a:spcPts val="600"/>
              </a:spcAft>
              <a:buClr>
                <a:srgbClr val="25355A"/>
              </a:buClr>
              <a:buFont typeface="Arial" panose="020B0604020202020204" pitchFamily="34" charset="0"/>
              <a:buChar char="•"/>
            </a:pPr>
            <a:r>
              <a:rPr lang="en-US" dirty="0">
                <a:solidFill>
                  <a:schemeClr val="tx1"/>
                </a:solidFill>
              </a:rPr>
              <a:t>Optimal control</a:t>
            </a:r>
          </a:p>
          <a:p>
            <a:pPr lvl="2">
              <a:spcBef>
                <a:spcPts val="0"/>
              </a:spcBef>
              <a:spcAft>
                <a:spcPts val="600"/>
              </a:spcAft>
              <a:buClr>
                <a:srgbClr val="25355A"/>
              </a:buClr>
            </a:pPr>
            <a:r>
              <a:rPr lang="en-US" sz="1600" dirty="0">
                <a:solidFill>
                  <a:schemeClr val="bg1">
                    <a:lumMod val="65000"/>
                  </a:schemeClr>
                </a:solidFill>
              </a:rPr>
              <a:t>[Rodrigues, 2014; </a:t>
            </a:r>
            <a:r>
              <a:rPr lang="en-US" sz="1600" dirty="0" err="1">
                <a:solidFill>
                  <a:schemeClr val="bg1">
                    <a:lumMod val="65000"/>
                  </a:schemeClr>
                </a:solidFill>
              </a:rPr>
              <a:t>Yuzo</a:t>
            </a:r>
            <a:r>
              <a:rPr lang="en-US" sz="1600" dirty="0">
                <a:solidFill>
                  <a:schemeClr val="bg1">
                    <a:lumMod val="65000"/>
                  </a:schemeClr>
                </a:solidFill>
              </a:rPr>
              <a:t>, 2019]</a:t>
            </a:r>
          </a:p>
          <a:p>
            <a:pPr lvl="1">
              <a:spcBef>
                <a:spcPts val="0"/>
              </a:spcBef>
              <a:spcAft>
                <a:spcPts val="600"/>
              </a:spcAft>
              <a:buClr>
                <a:srgbClr val="25355A"/>
              </a:buClr>
              <a:buFont typeface="Arial" panose="020B0604020202020204" pitchFamily="34" charset="0"/>
              <a:buChar char="•"/>
            </a:pPr>
            <a:r>
              <a:rPr lang="en-US" dirty="0">
                <a:solidFill>
                  <a:schemeClr val="tx1"/>
                </a:solidFill>
              </a:rPr>
              <a:t>Age-structured compartmental models with numerical simulations</a:t>
            </a:r>
          </a:p>
          <a:p>
            <a:pPr lvl="2">
              <a:spcBef>
                <a:spcPts val="0"/>
              </a:spcBef>
              <a:spcAft>
                <a:spcPts val="600"/>
              </a:spcAft>
              <a:buClr>
                <a:srgbClr val="25355A"/>
              </a:buClr>
            </a:pPr>
            <a:r>
              <a:rPr lang="en-US" dirty="0">
                <a:solidFill>
                  <a:schemeClr val="tx1"/>
                </a:solidFill>
              </a:rPr>
              <a:t>Seasonal influenza:</a:t>
            </a:r>
            <a:r>
              <a:rPr lang="en-US" dirty="0">
                <a:solidFill>
                  <a:schemeClr val="tx1">
                    <a:lumMod val="65000"/>
                    <a:lumOff val="35000"/>
                  </a:schemeClr>
                </a:solidFill>
              </a:rPr>
              <a:t> </a:t>
            </a:r>
            <a:r>
              <a:rPr lang="en-US" sz="1600" dirty="0">
                <a:solidFill>
                  <a:schemeClr val="bg1">
                    <a:lumMod val="65000"/>
                  </a:schemeClr>
                </a:solidFill>
              </a:rPr>
              <a:t>[</a:t>
            </a:r>
            <a:r>
              <a:rPr lang="en-US" sz="1600" dirty="0" err="1">
                <a:solidFill>
                  <a:schemeClr val="bg1">
                    <a:lumMod val="65000"/>
                  </a:schemeClr>
                </a:solidFill>
              </a:rPr>
              <a:t>Mylius</a:t>
            </a:r>
            <a:r>
              <a:rPr lang="en-US" sz="1600" dirty="0">
                <a:solidFill>
                  <a:schemeClr val="bg1">
                    <a:lumMod val="65000"/>
                  </a:schemeClr>
                </a:solidFill>
              </a:rPr>
              <a:t>, 2008; Tuite, 2010; </a:t>
            </a:r>
            <a:r>
              <a:rPr lang="en-US" sz="1600" dirty="0" err="1">
                <a:solidFill>
                  <a:schemeClr val="bg1">
                    <a:lumMod val="65000"/>
                  </a:schemeClr>
                </a:solidFill>
              </a:rPr>
              <a:t>Matrajt</a:t>
            </a:r>
            <a:r>
              <a:rPr lang="en-US" sz="1600" dirty="0">
                <a:solidFill>
                  <a:schemeClr val="bg1">
                    <a:lumMod val="65000"/>
                  </a:schemeClr>
                </a:solidFill>
              </a:rPr>
              <a:t>, 2010; Medlock, 2009]</a:t>
            </a:r>
            <a:endParaRPr lang="en-US" dirty="0">
              <a:solidFill>
                <a:schemeClr val="bg1">
                  <a:lumMod val="65000"/>
                </a:schemeClr>
              </a:solidFill>
            </a:endParaRPr>
          </a:p>
          <a:p>
            <a:pPr lvl="2">
              <a:spcBef>
                <a:spcPts val="0"/>
              </a:spcBef>
              <a:spcAft>
                <a:spcPts val="600"/>
              </a:spcAft>
              <a:buClr>
                <a:srgbClr val="25355A"/>
              </a:buClr>
            </a:pPr>
            <a:r>
              <a:rPr lang="en-US" dirty="0">
                <a:solidFill>
                  <a:schemeClr val="tx1"/>
                </a:solidFill>
              </a:rPr>
              <a:t>COVID-19: </a:t>
            </a:r>
            <a:r>
              <a:rPr lang="en-US" sz="1600" dirty="0">
                <a:solidFill>
                  <a:schemeClr val="bg1">
                    <a:lumMod val="65000"/>
                  </a:schemeClr>
                </a:solidFill>
              </a:rPr>
              <a:t>[Babus, 2020; Chen, 2020; Bertsimas, 2020, 2021; </a:t>
            </a:r>
            <a:r>
              <a:rPr lang="en-US" sz="1600" dirty="0" err="1">
                <a:solidFill>
                  <a:schemeClr val="bg1">
                    <a:lumMod val="65000"/>
                  </a:schemeClr>
                </a:solidFill>
              </a:rPr>
              <a:t>Matrajt</a:t>
            </a:r>
            <a:r>
              <a:rPr lang="en-US" sz="1600" dirty="0">
                <a:solidFill>
                  <a:schemeClr val="bg1">
                    <a:lumMod val="65000"/>
                  </a:schemeClr>
                </a:solidFill>
              </a:rPr>
              <a:t>, 2021] </a:t>
            </a:r>
            <a:endParaRPr lang="en-US" dirty="0">
              <a:solidFill>
                <a:schemeClr val="bg1">
                  <a:lumMod val="65000"/>
                </a:schemeClr>
              </a:solidFill>
            </a:endParaRPr>
          </a:p>
        </p:txBody>
      </p:sp>
      <p:sp>
        <p:nvSpPr>
          <p:cNvPr id="9" name="Rounded Rectangle 8">
            <a:extLst>
              <a:ext uri="{FF2B5EF4-FFF2-40B4-BE49-F238E27FC236}">
                <a16:creationId xmlns:a16="http://schemas.microsoft.com/office/drawing/2014/main" id="{8F48E904-DCAF-FAAA-E85C-141917E27035}"/>
              </a:ext>
            </a:extLst>
          </p:cNvPr>
          <p:cNvSpPr/>
          <p:nvPr/>
        </p:nvSpPr>
        <p:spPr>
          <a:xfrm>
            <a:off x="2236549" y="3787024"/>
            <a:ext cx="4670902" cy="777745"/>
          </a:xfrm>
          <a:prstGeom prst="roundRect">
            <a:avLst/>
          </a:prstGeom>
          <a:solidFill>
            <a:schemeClr val="accent6">
              <a:lumMod val="40000"/>
              <a:lumOff val="60000"/>
            </a:schemeClr>
          </a:solidFill>
          <a:ln w="19050">
            <a:solidFill>
              <a:srgbClr val="25355A"/>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a:latin typeface="Arial" panose="020B0604020202020204" pitchFamily="34" charset="0"/>
                <a:cs typeface="Arial" panose="020B0604020202020204" pitchFamily="34" charset="0"/>
              </a:rPr>
              <a:t>Black box or simulation models that solve a specific instance and lack transparency</a:t>
            </a:r>
          </a:p>
        </p:txBody>
      </p:sp>
    </p:spTree>
    <p:extLst>
      <p:ext uri="{BB962C8B-B14F-4D97-AF65-F5344CB8AC3E}">
        <p14:creationId xmlns:p14="http://schemas.microsoft.com/office/powerpoint/2010/main" val="33239547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C18B140B-8DE9-43C9-B25C-884BB9449508}"/>
              </a:ext>
            </a:extLst>
          </p:cNvPr>
          <p:cNvSpPr>
            <a:spLocks noGrp="1"/>
          </p:cNvSpPr>
          <p:nvPr>
            <p:ph type="title"/>
          </p:nvPr>
        </p:nvSpPr>
        <p:spPr>
          <a:xfrm>
            <a:off x="948776" y="359541"/>
            <a:ext cx="7707862" cy="488024"/>
          </a:xfrm>
        </p:spPr>
        <p:txBody>
          <a:bodyPr/>
          <a:lstStyle/>
          <a:p>
            <a:r>
              <a:rPr lang="en-US" dirty="0"/>
              <a:t>Research goals</a:t>
            </a:r>
          </a:p>
        </p:txBody>
      </p:sp>
      <p:sp>
        <p:nvSpPr>
          <p:cNvPr id="10" name="Content Placeholder 2">
            <a:extLst>
              <a:ext uri="{FF2B5EF4-FFF2-40B4-BE49-F238E27FC236}">
                <a16:creationId xmlns:a16="http://schemas.microsoft.com/office/drawing/2014/main" id="{76E5AC55-A4F1-064A-9E82-3DA1B06F6F83}"/>
              </a:ext>
            </a:extLst>
          </p:cNvPr>
          <p:cNvSpPr txBox="1">
            <a:spLocks/>
          </p:cNvSpPr>
          <p:nvPr/>
        </p:nvSpPr>
        <p:spPr>
          <a:xfrm>
            <a:off x="948776" y="847564"/>
            <a:ext cx="7623724" cy="4113541"/>
          </a:xfrm>
          <a:prstGeom prst="rect">
            <a:avLst/>
          </a:prstGeom>
        </p:spPr>
        <p:txBody>
          <a:bodyPr vert="horz" lIns="0" tIns="45720" rIns="0" bIns="45720" rtlCol="0">
            <a:normAutofit/>
          </a:bodyPr>
          <a:lstStyle>
            <a:lvl1pPr marL="342900" indent="-342900" algn="l" defTabSz="457200" rtl="0" eaLnBrk="1" fontAlgn="base" hangingPunct="1">
              <a:spcBef>
                <a:spcPct val="20000"/>
              </a:spcBef>
              <a:spcAft>
                <a:spcPct val="0"/>
              </a:spcAft>
              <a:buClr>
                <a:schemeClr val="bg2"/>
              </a:buClr>
              <a:buFont typeface="Wingdings" pitchFamily="2" charset="2"/>
              <a:defRPr kern="1200" spc="20">
                <a:solidFill>
                  <a:schemeClr val="tx1"/>
                </a:solidFill>
                <a:latin typeface="Arial"/>
                <a:ea typeface="ＭＳ Ｐゴシック" charset="0"/>
                <a:cs typeface="ＭＳ Ｐゴシック" charset="0"/>
              </a:defRPr>
            </a:lvl1pPr>
            <a:lvl2pPr marL="288925" indent="-288925" algn="l" defTabSz="457200" rtl="0" eaLnBrk="1" fontAlgn="base" hangingPunct="1">
              <a:spcBef>
                <a:spcPct val="20000"/>
              </a:spcBef>
              <a:spcAft>
                <a:spcPct val="0"/>
              </a:spcAft>
              <a:buClr>
                <a:schemeClr val="bg2"/>
              </a:buClr>
              <a:buFont typeface="Wingdings" pitchFamily="2" charset="2"/>
              <a:buChar char="§"/>
              <a:defRPr kern="1200">
                <a:solidFill>
                  <a:srgbClr val="595959"/>
                </a:solidFill>
                <a:latin typeface="Arial"/>
                <a:ea typeface="ＭＳ Ｐゴシック" charset="0"/>
                <a:cs typeface="+mn-cs"/>
              </a:defRPr>
            </a:lvl2pPr>
            <a:lvl3pPr marL="569913" indent="-225425" algn="l" defTabSz="457200" rtl="0" eaLnBrk="1" fontAlgn="base" hangingPunct="1">
              <a:spcBef>
                <a:spcPct val="20000"/>
              </a:spcBef>
              <a:spcAft>
                <a:spcPct val="0"/>
              </a:spcAft>
              <a:buClr>
                <a:schemeClr val="bg2"/>
              </a:buClr>
              <a:buSzPct val="102000"/>
              <a:buFont typeface="Source Sans Pro" panose="020F0502020204030204" pitchFamily="34" charset="0"/>
              <a:buChar char="›"/>
              <a:defRPr kern="1200">
                <a:solidFill>
                  <a:srgbClr val="595959"/>
                </a:solidFill>
                <a:latin typeface="Arial"/>
                <a:ea typeface="ＭＳ Ｐゴシック" charset="0"/>
                <a:cs typeface="+mn-cs"/>
              </a:defRPr>
            </a:lvl3pPr>
            <a:lvl4pPr marL="914400" indent="-227013" algn="l" defTabSz="457200" rtl="0" eaLnBrk="1" fontAlgn="base" hangingPunct="1">
              <a:spcBef>
                <a:spcPct val="20000"/>
              </a:spcBef>
              <a:spcAft>
                <a:spcPct val="0"/>
              </a:spcAft>
              <a:buClr>
                <a:schemeClr val="bg2"/>
              </a:buClr>
              <a:buFont typeface="Arial" panose="020B0604020202020204" pitchFamily="34" charset="0"/>
              <a:buChar char="•"/>
              <a:defRPr kern="1200">
                <a:solidFill>
                  <a:srgbClr val="595959"/>
                </a:solidFill>
                <a:latin typeface="Arial"/>
                <a:ea typeface="ＭＳ Ｐゴシック" charset="0"/>
                <a:cs typeface="+mn-cs"/>
              </a:defRPr>
            </a:lvl4pPr>
            <a:lvl5pPr marL="1258888" indent="-227013" algn="l" defTabSz="457200" rtl="0" eaLnBrk="1" fontAlgn="base" hangingPunct="1">
              <a:spcBef>
                <a:spcPct val="20000"/>
              </a:spcBef>
              <a:spcAft>
                <a:spcPct val="0"/>
              </a:spcAft>
              <a:buClr>
                <a:schemeClr val="bg2"/>
              </a:buClr>
              <a:buFont typeface="Source Sans Pro" panose="020F0502020204030204" pitchFamily="34" charset="0"/>
              <a:buChar char="–"/>
              <a:defRPr kern="1200">
                <a:solidFill>
                  <a:srgbClr val="595959"/>
                </a:solidFill>
                <a:latin typeface="Arial"/>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spcBef>
                <a:spcPts val="432"/>
              </a:spcBef>
              <a:spcAft>
                <a:spcPts val="432"/>
              </a:spcAft>
              <a:buClr>
                <a:srgbClr val="25355A"/>
              </a:buClr>
              <a:buFont typeface="Arial" panose="020B0604020202020204" pitchFamily="34" charset="0"/>
              <a:buChar char="•"/>
            </a:pPr>
            <a:r>
              <a:rPr lang="en-US" dirty="0">
                <a:solidFill>
                  <a:schemeClr val="tx1"/>
                </a:solidFill>
              </a:rPr>
              <a:t>Determine optimal allocation of a limited supply of a vaccine to control an infectious disease</a:t>
            </a:r>
          </a:p>
          <a:p>
            <a:pPr lvl="1">
              <a:spcBef>
                <a:spcPts val="432"/>
              </a:spcBef>
              <a:spcAft>
                <a:spcPts val="432"/>
              </a:spcAft>
              <a:buClr>
                <a:srgbClr val="25355A"/>
              </a:buClr>
              <a:buFont typeface="Arial" panose="020B0604020202020204" pitchFamily="34" charset="0"/>
              <a:buChar char="•"/>
            </a:pPr>
            <a:r>
              <a:rPr lang="en-US" dirty="0">
                <a:solidFill>
                  <a:schemeClr val="tx1"/>
                </a:solidFill>
              </a:rPr>
              <a:t>Explore the impact of four different objectives</a:t>
            </a:r>
          </a:p>
          <a:p>
            <a:pPr lvl="2">
              <a:spcBef>
                <a:spcPts val="0"/>
              </a:spcBef>
              <a:spcAft>
                <a:spcPts val="600"/>
              </a:spcAft>
              <a:buClr>
                <a:srgbClr val="25355A"/>
              </a:buClr>
            </a:pPr>
            <a:r>
              <a:rPr lang="en-US" dirty="0">
                <a:solidFill>
                  <a:schemeClr val="tx1"/>
                </a:solidFill>
              </a:rPr>
              <a:t>Minimize new infections </a:t>
            </a:r>
          </a:p>
          <a:p>
            <a:pPr lvl="2">
              <a:spcBef>
                <a:spcPts val="0"/>
              </a:spcBef>
              <a:spcAft>
                <a:spcPts val="600"/>
              </a:spcAft>
              <a:buClr>
                <a:srgbClr val="25355A"/>
              </a:buClr>
            </a:pPr>
            <a:r>
              <a:rPr lang="en-US" dirty="0">
                <a:solidFill>
                  <a:schemeClr val="tx1"/>
                </a:solidFill>
              </a:rPr>
              <a:t>Minimize deaths</a:t>
            </a:r>
          </a:p>
          <a:p>
            <a:pPr lvl="2">
              <a:spcBef>
                <a:spcPts val="0"/>
              </a:spcBef>
              <a:spcAft>
                <a:spcPts val="600"/>
              </a:spcAft>
              <a:buClr>
                <a:srgbClr val="25355A"/>
              </a:buClr>
            </a:pPr>
            <a:r>
              <a:rPr lang="en-US" dirty="0">
                <a:solidFill>
                  <a:schemeClr val="tx1"/>
                </a:solidFill>
              </a:rPr>
              <a:t>Minimize life years (LYs) lost</a:t>
            </a:r>
          </a:p>
          <a:p>
            <a:pPr lvl="2">
              <a:spcBef>
                <a:spcPts val="0"/>
              </a:spcBef>
              <a:spcAft>
                <a:spcPts val="600"/>
              </a:spcAft>
              <a:buClr>
                <a:srgbClr val="25355A"/>
              </a:buClr>
            </a:pPr>
            <a:r>
              <a:rPr lang="en-US" dirty="0">
                <a:solidFill>
                  <a:schemeClr val="tx1"/>
                </a:solidFill>
              </a:rPr>
              <a:t>Minimize quality-adjusted life years (QALYs) lost</a:t>
            </a:r>
          </a:p>
          <a:p>
            <a:pPr lvl="1">
              <a:spcBef>
                <a:spcPts val="432"/>
              </a:spcBef>
              <a:spcAft>
                <a:spcPts val="0"/>
              </a:spcAft>
              <a:buClr>
                <a:srgbClr val="25355A"/>
              </a:buClr>
              <a:buFont typeface="Arial" panose="020B0604020202020204" pitchFamily="34" charset="0"/>
              <a:buChar char="•"/>
            </a:pPr>
            <a:r>
              <a:rPr lang="en-US" b="1" dirty="0">
                <a:solidFill>
                  <a:srgbClr val="25355A"/>
                </a:solidFill>
              </a:rPr>
              <a:t>Contributions</a:t>
            </a:r>
            <a:endParaRPr lang="en-US" dirty="0">
              <a:solidFill>
                <a:srgbClr val="25355A"/>
              </a:solidFill>
            </a:endParaRPr>
          </a:p>
          <a:p>
            <a:pPr lvl="2">
              <a:spcBef>
                <a:spcPts val="432"/>
              </a:spcBef>
              <a:spcAft>
                <a:spcPts val="0"/>
              </a:spcAft>
              <a:buClr>
                <a:srgbClr val="25355A"/>
              </a:buClr>
            </a:pPr>
            <a:r>
              <a:rPr lang="en-US" dirty="0">
                <a:solidFill>
                  <a:schemeClr val="tx1"/>
                </a:solidFill>
              </a:rPr>
              <a:t>General theoretical framework with interpretable analytical solution</a:t>
            </a:r>
          </a:p>
          <a:p>
            <a:pPr lvl="2">
              <a:spcBef>
                <a:spcPts val="432"/>
              </a:spcBef>
              <a:spcAft>
                <a:spcPts val="0"/>
              </a:spcAft>
              <a:buClr>
                <a:srgbClr val="25355A"/>
              </a:buClr>
            </a:pPr>
            <a:r>
              <a:rPr lang="en-US" dirty="0">
                <a:solidFill>
                  <a:schemeClr val="tx1"/>
                </a:solidFill>
              </a:rPr>
              <a:t>Near optimal solution</a:t>
            </a:r>
          </a:p>
          <a:p>
            <a:pPr lvl="2">
              <a:spcBef>
                <a:spcPts val="432"/>
              </a:spcBef>
              <a:spcAft>
                <a:spcPts val="0"/>
              </a:spcAft>
              <a:buClr>
                <a:srgbClr val="25355A"/>
              </a:buClr>
            </a:pPr>
            <a:r>
              <a:rPr lang="en-US" dirty="0">
                <a:solidFill>
                  <a:schemeClr val="tx1"/>
                </a:solidFill>
              </a:rPr>
              <a:t>Provide intuition for decision makers</a:t>
            </a:r>
          </a:p>
          <a:p>
            <a:pPr lvl="2">
              <a:spcBef>
                <a:spcPts val="432"/>
              </a:spcBef>
              <a:spcAft>
                <a:spcPts val="600"/>
              </a:spcAft>
              <a:buClr>
                <a:srgbClr val="25355A"/>
              </a:buClr>
            </a:pPr>
            <a:endParaRPr lang="en-US" dirty="0">
              <a:solidFill>
                <a:schemeClr val="tx1"/>
              </a:solidFill>
            </a:endParaRPr>
          </a:p>
          <a:p>
            <a:pPr lvl="2">
              <a:spcBef>
                <a:spcPts val="0"/>
              </a:spcBef>
              <a:spcAft>
                <a:spcPts val="600"/>
              </a:spcAft>
              <a:buClr>
                <a:srgbClr val="25355A"/>
              </a:buClr>
            </a:pPr>
            <a:endParaRPr lang="en-US" dirty="0">
              <a:solidFill>
                <a:schemeClr val="tx1"/>
              </a:solidFill>
            </a:endParaRPr>
          </a:p>
        </p:txBody>
      </p:sp>
    </p:spTree>
    <p:extLst>
      <p:ext uri="{BB962C8B-B14F-4D97-AF65-F5344CB8AC3E}">
        <p14:creationId xmlns:p14="http://schemas.microsoft.com/office/powerpoint/2010/main" val="1888906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C18B140B-8DE9-43C9-B25C-884BB9449508}"/>
              </a:ext>
            </a:extLst>
          </p:cNvPr>
          <p:cNvSpPr>
            <a:spLocks noGrp="1"/>
          </p:cNvSpPr>
          <p:nvPr>
            <p:ph type="title"/>
          </p:nvPr>
        </p:nvSpPr>
        <p:spPr>
          <a:xfrm>
            <a:off x="948776" y="359541"/>
            <a:ext cx="7707862" cy="488024"/>
          </a:xfrm>
        </p:spPr>
        <p:txBody>
          <a:bodyPr/>
          <a:lstStyle/>
          <a:p>
            <a:r>
              <a:rPr lang="en-US" dirty="0"/>
              <a:t>Susceptible-Infected-Removed (SIR) model</a:t>
            </a:r>
          </a:p>
        </p:txBody>
      </p:sp>
      <p:sp>
        <p:nvSpPr>
          <p:cNvPr id="4" name="TextBox 3">
            <a:extLst>
              <a:ext uri="{FF2B5EF4-FFF2-40B4-BE49-F238E27FC236}">
                <a16:creationId xmlns:a16="http://schemas.microsoft.com/office/drawing/2014/main" id="{B96FE9B0-1A09-790C-E0A5-640830FE849A}"/>
              </a:ext>
            </a:extLst>
          </p:cNvPr>
          <p:cNvSpPr txBox="1"/>
          <p:nvPr/>
        </p:nvSpPr>
        <p:spPr>
          <a:xfrm>
            <a:off x="4725987" y="1586146"/>
            <a:ext cx="612667" cy="307777"/>
          </a:xfrm>
          <a:prstGeom prst="rect">
            <a:avLst/>
          </a:prstGeom>
          <a:noFill/>
        </p:spPr>
        <p:txBody>
          <a:bodyPr wrap="none" rtlCol="0">
            <a:spAutoFit/>
          </a:bodyPr>
          <a:lstStyle/>
          <a:p>
            <a:pPr algn="ctr"/>
            <a:r>
              <a:rPr lang="en-US" sz="1400" dirty="0">
                <a:solidFill>
                  <a:schemeClr val="bg2"/>
                </a:solidFill>
                <a:latin typeface="Arial" panose="020B0604020202020204" pitchFamily="34" charset="0"/>
                <a:cs typeface="Arial" panose="020B0604020202020204" pitchFamily="34" charset="0"/>
              </a:rPr>
              <a:t>Dead</a:t>
            </a:r>
            <a:endParaRPr lang="en-US" dirty="0">
              <a:solidFill>
                <a:schemeClr val="bg2"/>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920CA3E5-4D7D-454E-BACD-588C8CAD5845}"/>
              </a:ext>
            </a:extLst>
          </p:cNvPr>
          <p:cNvSpPr txBox="1"/>
          <p:nvPr/>
        </p:nvSpPr>
        <p:spPr>
          <a:xfrm>
            <a:off x="4725987" y="1093645"/>
            <a:ext cx="1050288" cy="307777"/>
          </a:xfrm>
          <a:prstGeom prst="rect">
            <a:avLst/>
          </a:prstGeom>
          <a:noFill/>
        </p:spPr>
        <p:txBody>
          <a:bodyPr wrap="none" rtlCol="0">
            <a:spAutoFit/>
          </a:bodyPr>
          <a:lstStyle/>
          <a:p>
            <a:pPr algn="ctr"/>
            <a:r>
              <a:rPr lang="en-US" sz="1400" dirty="0">
                <a:solidFill>
                  <a:schemeClr val="bg2"/>
                </a:solidFill>
                <a:latin typeface="Arial" panose="020B0604020202020204" pitchFamily="34" charset="0"/>
                <a:cs typeface="Arial" panose="020B0604020202020204" pitchFamily="34" charset="0"/>
              </a:rPr>
              <a:t>Recovered</a:t>
            </a:r>
            <a:endParaRPr lang="en-US" sz="1600" dirty="0">
              <a:solidFill>
                <a:schemeClr val="bg2"/>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89963AF5-0CDC-02CF-32CA-21B347CF199D}"/>
              </a:ext>
            </a:extLst>
          </p:cNvPr>
          <p:cNvSpPr txBox="1"/>
          <p:nvPr/>
        </p:nvSpPr>
        <p:spPr>
          <a:xfrm>
            <a:off x="2466438" y="849912"/>
            <a:ext cx="821059" cy="307777"/>
          </a:xfrm>
          <a:prstGeom prst="rect">
            <a:avLst/>
          </a:prstGeom>
          <a:noFill/>
        </p:spPr>
        <p:txBody>
          <a:bodyPr wrap="none" rtlCol="0">
            <a:spAutoFit/>
          </a:bodyPr>
          <a:lstStyle/>
          <a:p>
            <a:pPr algn="ctr"/>
            <a:r>
              <a:rPr lang="en-US" sz="1400" dirty="0">
                <a:solidFill>
                  <a:schemeClr val="bg2"/>
                </a:solidFill>
                <a:latin typeface="Arial" panose="020B0604020202020204" pitchFamily="34" charset="0"/>
                <a:cs typeface="Arial" panose="020B0604020202020204" pitchFamily="34" charset="0"/>
              </a:rPr>
              <a:t>Infected</a:t>
            </a:r>
            <a:endParaRPr lang="en-US" sz="1600" dirty="0">
              <a:solidFill>
                <a:schemeClr val="bg2"/>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9FBCE7F9-FEEA-E5DA-B26D-4456EEE9A52F}"/>
              </a:ext>
            </a:extLst>
          </p:cNvPr>
          <p:cNvSpPr txBox="1"/>
          <p:nvPr/>
        </p:nvSpPr>
        <p:spPr>
          <a:xfrm>
            <a:off x="827605" y="850984"/>
            <a:ext cx="1111202" cy="307777"/>
          </a:xfrm>
          <a:prstGeom prst="rect">
            <a:avLst/>
          </a:prstGeom>
          <a:noFill/>
        </p:spPr>
        <p:txBody>
          <a:bodyPr wrap="none" rtlCol="0">
            <a:spAutoFit/>
          </a:bodyPr>
          <a:lstStyle/>
          <a:p>
            <a:pPr algn="ctr"/>
            <a:r>
              <a:rPr lang="en-US" sz="1400" dirty="0">
                <a:solidFill>
                  <a:schemeClr val="bg2"/>
                </a:solidFill>
                <a:latin typeface="Arial" panose="020B0604020202020204" pitchFamily="34" charset="0"/>
                <a:cs typeface="Arial" panose="020B0604020202020204" pitchFamily="34" charset="0"/>
              </a:rPr>
              <a:t>Susceptible</a:t>
            </a:r>
            <a:endParaRPr lang="en-US" dirty="0">
              <a:solidFill>
                <a:schemeClr val="bg2"/>
              </a:solidFill>
              <a:latin typeface="Arial" panose="020B0604020202020204" pitchFamily="34" charset="0"/>
              <a:cs typeface="Arial" panose="020B0604020202020204" pitchFamily="34" charset="0"/>
            </a:endParaRPr>
          </a:p>
        </p:txBody>
      </p:sp>
      <p:sp>
        <p:nvSpPr>
          <p:cNvPr id="38" name="Oval 37">
            <a:extLst>
              <a:ext uri="{FF2B5EF4-FFF2-40B4-BE49-F238E27FC236}">
                <a16:creationId xmlns:a16="http://schemas.microsoft.com/office/drawing/2014/main" id="{A487E093-C949-FD26-F8CA-4B84F587C177}"/>
              </a:ext>
            </a:extLst>
          </p:cNvPr>
          <p:cNvSpPr/>
          <p:nvPr/>
        </p:nvSpPr>
        <p:spPr>
          <a:xfrm>
            <a:off x="1809922" y="1478539"/>
            <a:ext cx="61420" cy="478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2"/>
          </a:p>
        </p:txBody>
      </p:sp>
      <mc:AlternateContent xmlns:mc="http://schemas.openxmlformats.org/markup-compatibility/2006" xmlns:a14="http://schemas.microsoft.com/office/drawing/2010/main">
        <mc:Choice Requires="a14">
          <p:sp>
            <p:nvSpPr>
              <p:cNvPr id="40" name="Rounded Rectangle 39">
                <a:extLst>
                  <a:ext uri="{FF2B5EF4-FFF2-40B4-BE49-F238E27FC236}">
                    <a16:creationId xmlns:a16="http://schemas.microsoft.com/office/drawing/2014/main" id="{54B71013-1E33-17B5-4560-9FC534201DC9}"/>
                  </a:ext>
                </a:extLst>
              </p:cNvPr>
              <p:cNvSpPr/>
              <p:nvPr/>
            </p:nvSpPr>
            <p:spPr>
              <a:xfrm>
                <a:off x="1082044" y="1296876"/>
                <a:ext cx="607195" cy="419998"/>
              </a:xfrm>
              <a:prstGeom prst="roundRect">
                <a:avLst>
                  <a:gd name="adj" fmla="val 10000"/>
                </a:avLst>
              </a:prstGeom>
              <a:solidFill>
                <a:srgbClr val="174E7D"/>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algn="ctr"/>
                <a14:m>
                  <m:oMathPara xmlns:m="http://schemas.openxmlformats.org/officeDocument/2006/math">
                    <m:oMathParaPr>
                      <m:jc m:val="centerGroup"/>
                    </m:oMathParaPr>
                    <m:oMath xmlns:m="http://schemas.openxmlformats.org/officeDocument/2006/math">
                      <m:r>
                        <a:rPr lang="en-US" sz="1012" b="0" i="1" smtClean="0">
                          <a:latin typeface="Cambria Math" panose="02040503050406030204" pitchFamily="18" charset="0"/>
                        </a:rPr>
                        <m:t>𝑆</m:t>
                      </m:r>
                    </m:oMath>
                  </m:oMathPara>
                </a14:m>
                <a:endParaRPr lang="en-US" sz="1012" dirty="0"/>
              </a:p>
            </p:txBody>
          </p:sp>
        </mc:Choice>
        <mc:Fallback xmlns="">
          <p:sp>
            <p:nvSpPr>
              <p:cNvPr id="40" name="Rounded Rectangle 39">
                <a:extLst>
                  <a:ext uri="{FF2B5EF4-FFF2-40B4-BE49-F238E27FC236}">
                    <a16:creationId xmlns:a16="http://schemas.microsoft.com/office/drawing/2014/main" id="{54B71013-1E33-17B5-4560-9FC534201DC9}"/>
                  </a:ext>
                </a:extLst>
              </p:cNvPr>
              <p:cNvSpPr>
                <a:spLocks noRot="1" noChangeAspect="1" noMove="1" noResize="1" noEditPoints="1" noAdjustHandles="1" noChangeArrowheads="1" noChangeShapeType="1" noTextEdit="1"/>
              </p:cNvSpPr>
              <p:nvPr/>
            </p:nvSpPr>
            <p:spPr>
              <a:xfrm>
                <a:off x="1082044" y="1296876"/>
                <a:ext cx="607195" cy="419998"/>
              </a:xfrm>
              <a:prstGeom prst="roundRect">
                <a:avLst>
                  <a:gd name="adj" fmla="val 10000"/>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Rounded Rectangle 41">
                <a:extLst>
                  <a:ext uri="{FF2B5EF4-FFF2-40B4-BE49-F238E27FC236}">
                    <a16:creationId xmlns:a16="http://schemas.microsoft.com/office/drawing/2014/main" id="{6813587D-B9EE-C635-433A-0BF94FDAF6C8}"/>
                  </a:ext>
                </a:extLst>
              </p:cNvPr>
              <p:cNvSpPr/>
              <p:nvPr/>
            </p:nvSpPr>
            <p:spPr>
              <a:xfrm>
                <a:off x="4006743" y="1536069"/>
                <a:ext cx="664185" cy="419998"/>
              </a:xfrm>
              <a:prstGeom prst="roundRect">
                <a:avLst>
                  <a:gd name="adj" fmla="val 10000"/>
                </a:avLst>
              </a:prstGeom>
              <a:solidFill>
                <a:srgbClr val="181717"/>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algn="ctr"/>
                <a14:m>
                  <m:oMathPara xmlns:m="http://schemas.openxmlformats.org/officeDocument/2006/math">
                    <m:oMathParaPr>
                      <m:jc m:val="centerGroup"/>
                    </m:oMathParaPr>
                    <m:oMath xmlns:m="http://schemas.openxmlformats.org/officeDocument/2006/math">
                      <m:r>
                        <a:rPr lang="en-US" sz="1012" b="0" i="1" dirty="0" smtClean="0">
                          <a:latin typeface="Cambria Math" panose="02040503050406030204" pitchFamily="18" charset="0"/>
                        </a:rPr>
                        <m:t>𝐷</m:t>
                      </m:r>
                    </m:oMath>
                  </m:oMathPara>
                </a14:m>
                <a:endParaRPr lang="en-US" sz="676" dirty="0"/>
              </a:p>
            </p:txBody>
          </p:sp>
        </mc:Choice>
        <mc:Fallback xmlns="">
          <p:sp>
            <p:nvSpPr>
              <p:cNvPr id="42" name="Rounded Rectangle 41">
                <a:extLst>
                  <a:ext uri="{FF2B5EF4-FFF2-40B4-BE49-F238E27FC236}">
                    <a16:creationId xmlns:a16="http://schemas.microsoft.com/office/drawing/2014/main" id="{6813587D-B9EE-C635-433A-0BF94FDAF6C8}"/>
                  </a:ext>
                </a:extLst>
              </p:cNvPr>
              <p:cNvSpPr>
                <a:spLocks noRot="1" noChangeAspect="1" noMove="1" noResize="1" noEditPoints="1" noAdjustHandles="1" noChangeArrowheads="1" noChangeShapeType="1" noTextEdit="1"/>
              </p:cNvSpPr>
              <p:nvPr/>
            </p:nvSpPr>
            <p:spPr>
              <a:xfrm>
                <a:off x="4006743" y="1536069"/>
                <a:ext cx="664185" cy="419998"/>
              </a:xfrm>
              <a:prstGeom prst="roundRect">
                <a:avLst>
                  <a:gd name="adj" fmla="val 10000"/>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9" name="TextBox 48">
                <a:extLst>
                  <a:ext uri="{FF2B5EF4-FFF2-40B4-BE49-F238E27FC236}">
                    <a16:creationId xmlns:a16="http://schemas.microsoft.com/office/drawing/2014/main" id="{03B06E99-25A2-30C2-27EC-E6157809166A}"/>
                  </a:ext>
                </a:extLst>
              </p:cNvPr>
              <p:cNvSpPr txBox="1"/>
              <p:nvPr/>
            </p:nvSpPr>
            <p:spPr>
              <a:xfrm>
                <a:off x="3335746" y="1181884"/>
                <a:ext cx="226184" cy="21345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787" b="0" i="1" smtClean="0">
                          <a:latin typeface="Cambria Math" panose="02040503050406030204" pitchFamily="18" charset="0"/>
                        </a:rPr>
                        <m:t>𝛾</m:t>
                      </m:r>
                    </m:oMath>
                  </m:oMathPara>
                </a14:m>
                <a:endParaRPr lang="en-US" sz="787" dirty="0"/>
              </a:p>
            </p:txBody>
          </p:sp>
        </mc:Choice>
        <mc:Fallback xmlns="">
          <p:sp>
            <p:nvSpPr>
              <p:cNvPr id="49" name="TextBox 48">
                <a:extLst>
                  <a:ext uri="{FF2B5EF4-FFF2-40B4-BE49-F238E27FC236}">
                    <a16:creationId xmlns:a16="http://schemas.microsoft.com/office/drawing/2014/main" id="{03B06E99-25A2-30C2-27EC-E6157809166A}"/>
                  </a:ext>
                </a:extLst>
              </p:cNvPr>
              <p:cNvSpPr txBox="1">
                <a:spLocks noRot="1" noChangeAspect="1" noMove="1" noResize="1" noEditPoints="1" noAdjustHandles="1" noChangeArrowheads="1" noChangeShapeType="1" noTextEdit="1"/>
              </p:cNvSpPr>
              <p:nvPr/>
            </p:nvSpPr>
            <p:spPr>
              <a:xfrm>
                <a:off x="3335746" y="1181884"/>
                <a:ext cx="226184" cy="213456"/>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5" name="TextBox 54">
                <a:extLst>
                  <a:ext uri="{FF2B5EF4-FFF2-40B4-BE49-F238E27FC236}">
                    <a16:creationId xmlns:a16="http://schemas.microsoft.com/office/drawing/2014/main" id="{6F6A1405-235D-622E-5DB8-3C76E0A31CE5}"/>
                  </a:ext>
                </a:extLst>
              </p:cNvPr>
              <p:cNvSpPr txBox="1"/>
              <p:nvPr/>
            </p:nvSpPr>
            <p:spPr>
              <a:xfrm>
                <a:off x="2246674" y="941177"/>
                <a:ext cx="329536" cy="23096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901" b="0" i="1" smtClean="0">
                          <a:latin typeface="Cambria Math" panose="02040503050406030204" pitchFamily="18" charset="0"/>
                        </a:rPr>
                        <m:t>𝛽</m:t>
                      </m:r>
                    </m:oMath>
                  </m:oMathPara>
                </a14:m>
                <a:endParaRPr lang="en-US" sz="901" dirty="0"/>
              </a:p>
            </p:txBody>
          </p:sp>
        </mc:Choice>
        <mc:Fallback xmlns="">
          <p:sp>
            <p:nvSpPr>
              <p:cNvPr id="55" name="TextBox 54">
                <a:extLst>
                  <a:ext uri="{FF2B5EF4-FFF2-40B4-BE49-F238E27FC236}">
                    <a16:creationId xmlns:a16="http://schemas.microsoft.com/office/drawing/2014/main" id="{6F6A1405-235D-622E-5DB8-3C76E0A31CE5}"/>
                  </a:ext>
                </a:extLst>
              </p:cNvPr>
              <p:cNvSpPr txBox="1">
                <a:spLocks noRot="1" noChangeAspect="1" noMove="1" noResize="1" noEditPoints="1" noAdjustHandles="1" noChangeArrowheads="1" noChangeShapeType="1" noTextEdit="1"/>
              </p:cNvSpPr>
              <p:nvPr/>
            </p:nvSpPr>
            <p:spPr>
              <a:xfrm>
                <a:off x="2246674" y="941177"/>
                <a:ext cx="329536" cy="230961"/>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7" name="Rounded Rectangle 56">
                <a:extLst>
                  <a:ext uri="{FF2B5EF4-FFF2-40B4-BE49-F238E27FC236}">
                    <a16:creationId xmlns:a16="http://schemas.microsoft.com/office/drawing/2014/main" id="{EA3D68ED-9849-A607-BB57-F4C18C6065E3}"/>
                  </a:ext>
                </a:extLst>
              </p:cNvPr>
              <p:cNvSpPr/>
              <p:nvPr/>
            </p:nvSpPr>
            <p:spPr>
              <a:xfrm>
                <a:off x="2564836" y="1296876"/>
                <a:ext cx="607195" cy="419998"/>
              </a:xfrm>
              <a:prstGeom prst="roundRect">
                <a:avLst>
                  <a:gd name="adj" fmla="val 10000"/>
                </a:avLst>
              </a:prstGeom>
              <a:solidFill>
                <a:srgbClr val="94C4EA"/>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algn="ctr"/>
                <a14:m>
                  <m:oMathPara xmlns:m="http://schemas.openxmlformats.org/officeDocument/2006/math">
                    <m:oMathParaPr>
                      <m:jc m:val="centerGroup"/>
                    </m:oMathParaPr>
                    <m:oMath xmlns:m="http://schemas.openxmlformats.org/officeDocument/2006/math">
                      <m:r>
                        <a:rPr lang="en-US" sz="1012" b="0" i="1" dirty="0" smtClean="0">
                          <a:latin typeface="Cambria Math" panose="02040503050406030204" pitchFamily="18" charset="0"/>
                        </a:rPr>
                        <m:t>𝐼</m:t>
                      </m:r>
                    </m:oMath>
                  </m:oMathPara>
                </a14:m>
                <a:endParaRPr lang="en-US" sz="1012" dirty="0"/>
              </a:p>
            </p:txBody>
          </p:sp>
        </mc:Choice>
        <mc:Fallback xmlns="">
          <p:sp>
            <p:nvSpPr>
              <p:cNvPr id="57" name="Rounded Rectangle 56">
                <a:extLst>
                  <a:ext uri="{FF2B5EF4-FFF2-40B4-BE49-F238E27FC236}">
                    <a16:creationId xmlns:a16="http://schemas.microsoft.com/office/drawing/2014/main" id="{EA3D68ED-9849-A607-BB57-F4C18C6065E3}"/>
                  </a:ext>
                </a:extLst>
              </p:cNvPr>
              <p:cNvSpPr>
                <a:spLocks noRot="1" noChangeAspect="1" noMove="1" noResize="1" noEditPoints="1" noAdjustHandles="1" noChangeArrowheads="1" noChangeShapeType="1" noTextEdit="1"/>
              </p:cNvSpPr>
              <p:nvPr/>
            </p:nvSpPr>
            <p:spPr>
              <a:xfrm>
                <a:off x="2564836" y="1296876"/>
                <a:ext cx="607195" cy="419998"/>
              </a:xfrm>
              <a:prstGeom prst="roundRect">
                <a:avLst>
                  <a:gd name="adj" fmla="val 10000"/>
                </a:avLst>
              </a:prstGeom>
              <a:blipFill>
                <a:blip r:embed="rId7"/>
                <a:stretch>
                  <a:fillRect/>
                </a:stretch>
              </a:blipFill>
            </p:spPr>
            <p:txBody>
              <a:bodyPr/>
              <a:lstStyle/>
              <a:p>
                <a:r>
                  <a:rPr lang="en-US">
                    <a:noFill/>
                  </a:rPr>
                  <a:t> </a:t>
                </a:r>
              </a:p>
            </p:txBody>
          </p:sp>
        </mc:Fallback>
      </mc:AlternateContent>
      <p:cxnSp>
        <p:nvCxnSpPr>
          <p:cNvPr id="58" name="Curved Connector 57">
            <a:extLst>
              <a:ext uri="{FF2B5EF4-FFF2-40B4-BE49-F238E27FC236}">
                <a16:creationId xmlns:a16="http://schemas.microsoft.com/office/drawing/2014/main" id="{A7B97BEE-B36B-F4D4-BA88-0A6E16808D14}"/>
              </a:ext>
            </a:extLst>
          </p:cNvPr>
          <p:cNvCxnSpPr>
            <a:cxnSpLocks/>
            <a:stCxn id="57" idx="0"/>
            <a:endCxn id="38" idx="7"/>
          </p:cNvCxnSpPr>
          <p:nvPr/>
        </p:nvCxnSpPr>
        <p:spPr>
          <a:xfrm rot="16200000" flipH="1" flipV="1">
            <a:off x="2271057" y="888165"/>
            <a:ext cx="188666" cy="1006086"/>
          </a:xfrm>
          <a:prstGeom prst="curvedConnector3">
            <a:avLst>
              <a:gd name="adj1" fmla="val -65797"/>
            </a:avLst>
          </a:prstGeom>
          <a:ln>
            <a:solidFill>
              <a:schemeClr val="bg1">
                <a:lumMod val="50000"/>
              </a:schemeClr>
            </a:solidFill>
            <a:prstDash val="lgDash"/>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59" name="Rounded Rectangle 58">
                <a:extLst>
                  <a:ext uri="{FF2B5EF4-FFF2-40B4-BE49-F238E27FC236}">
                    <a16:creationId xmlns:a16="http://schemas.microsoft.com/office/drawing/2014/main" id="{9ED4C7C9-BBA2-5276-0697-F70DDB473723}"/>
                  </a:ext>
                </a:extLst>
              </p:cNvPr>
              <p:cNvSpPr/>
              <p:nvPr/>
            </p:nvSpPr>
            <p:spPr>
              <a:xfrm>
                <a:off x="4006742" y="1037535"/>
                <a:ext cx="664185" cy="419998"/>
              </a:xfrm>
              <a:prstGeom prst="roundRect">
                <a:avLst>
                  <a:gd name="adj" fmla="val 10000"/>
                </a:avLst>
              </a:prstGeom>
              <a:solidFill>
                <a:srgbClr val="7C7C7C"/>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algn="ctr"/>
                <a14:m>
                  <m:oMathPara xmlns:m="http://schemas.openxmlformats.org/officeDocument/2006/math">
                    <m:oMathParaPr>
                      <m:jc m:val="centerGroup"/>
                    </m:oMathParaPr>
                    <m:oMath xmlns:m="http://schemas.openxmlformats.org/officeDocument/2006/math">
                      <m:r>
                        <a:rPr lang="en-US" sz="1012" b="0" i="1" dirty="0" smtClean="0">
                          <a:latin typeface="Cambria Math" panose="02040503050406030204" pitchFamily="18" charset="0"/>
                        </a:rPr>
                        <m:t>𝑅</m:t>
                      </m:r>
                    </m:oMath>
                  </m:oMathPara>
                </a14:m>
                <a:endParaRPr lang="en-US" sz="676" dirty="0"/>
              </a:p>
            </p:txBody>
          </p:sp>
        </mc:Choice>
        <mc:Fallback xmlns="">
          <p:sp>
            <p:nvSpPr>
              <p:cNvPr id="59" name="Rounded Rectangle 58">
                <a:extLst>
                  <a:ext uri="{FF2B5EF4-FFF2-40B4-BE49-F238E27FC236}">
                    <a16:creationId xmlns:a16="http://schemas.microsoft.com/office/drawing/2014/main" id="{9ED4C7C9-BBA2-5276-0697-F70DDB473723}"/>
                  </a:ext>
                </a:extLst>
              </p:cNvPr>
              <p:cNvSpPr>
                <a:spLocks noRot="1" noChangeAspect="1" noMove="1" noResize="1" noEditPoints="1" noAdjustHandles="1" noChangeArrowheads="1" noChangeShapeType="1" noTextEdit="1"/>
              </p:cNvSpPr>
              <p:nvPr/>
            </p:nvSpPr>
            <p:spPr>
              <a:xfrm>
                <a:off x="4006742" y="1037535"/>
                <a:ext cx="664185" cy="419998"/>
              </a:xfrm>
              <a:prstGeom prst="roundRect">
                <a:avLst>
                  <a:gd name="adj" fmla="val 10000"/>
                </a:avLst>
              </a:prstGeom>
              <a:blipFill>
                <a:blip r:embed="rId8"/>
                <a:stretch>
                  <a:fillRect/>
                </a:stretch>
              </a:blipFill>
            </p:spPr>
            <p:txBody>
              <a:bodyPr/>
              <a:lstStyle/>
              <a:p>
                <a:r>
                  <a:rPr lang="en-US">
                    <a:noFill/>
                  </a:rPr>
                  <a:t> </a:t>
                </a:r>
              </a:p>
            </p:txBody>
          </p:sp>
        </mc:Fallback>
      </mc:AlternateContent>
      <p:cxnSp>
        <p:nvCxnSpPr>
          <p:cNvPr id="61" name="Straight Arrow Connector 60">
            <a:extLst>
              <a:ext uri="{FF2B5EF4-FFF2-40B4-BE49-F238E27FC236}">
                <a16:creationId xmlns:a16="http://schemas.microsoft.com/office/drawing/2014/main" id="{B975E9F2-4140-1129-EF7B-46A6E576942D}"/>
              </a:ext>
            </a:extLst>
          </p:cNvPr>
          <p:cNvCxnSpPr>
            <a:cxnSpLocks/>
            <a:stCxn id="57" idx="3"/>
            <a:endCxn id="42" idx="1"/>
          </p:cNvCxnSpPr>
          <p:nvPr/>
        </p:nvCxnSpPr>
        <p:spPr>
          <a:xfrm>
            <a:off x="3172031" y="1506875"/>
            <a:ext cx="834712" cy="239193"/>
          </a:xfrm>
          <a:prstGeom prst="straightConnector1">
            <a:avLst/>
          </a:prstGeom>
          <a:ln>
            <a:solidFill>
              <a:schemeClr val="bg2">
                <a:lumMod val="10000"/>
              </a:schemeClr>
            </a:solidFill>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64" name="TextBox 63">
                <a:extLst>
                  <a:ext uri="{FF2B5EF4-FFF2-40B4-BE49-F238E27FC236}">
                    <a16:creationId xmlns:a16="http://schemas.microsoft.com/office/drawing/2014/main" id="{2C94ED42-8C78-6E65-7E06-C04F578935FC}"/>
                  </a:ext>
                </a:extLst>
              </p:cNvPr>
              <p:cNvSpPr txBox="1"/>
              <p:nvPr/>
            </p:nvSpPr>
            <p:spPr>
              <a:xfrm>
                <a:off x="3333909" y="1633307"/>
                <a:ext cx="226184" cy="21345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787" b="0" i="1" smtClean="0">
                          <a:latin typeface="Cambria Math" panose="02040503050406030204" pitchFamily="18" charset="0"/>
                        </a:rPr>
                        <m:t>𝜇</m:t>
                      </m:r>
                    </m:oMath>
                  </m:oMathPara>
                </a14:m>
                <a:endParaRPr lang="en-US" sz="787" dirty="0"/>
              </a:p>
            </p:txBody>
          </p:sp>
        </mc:Choice>
        <mc:Fallback xmlns="">
          <p:sp>
            <p:nvSpPr>
              <p:cNvPr id="64" name="TextBox 63">
                <a:extLst>
                  <a:ext uri="{FF2B5EF4-FFF2-40B4-BE49-F238E27FC236}">
                    <a16:creationId xmlns:a16="http://schemas.microsoft.com/office/drawing/2014/main" id="{2C94ED42-8C78-6E65-7E06-C04F578935FC}"/>
                  </a:ext>
                </a:extLst>
              </p:cNvPr>
              <p:cNvSpPr txBox="1">
                <a:spLocks noRot="1" noChangeAspect="1" noMove="1" noResize="1" noEditPoints="1" noAdjustHandles="1" noChangeArrowheads="1" noChangeShapeType="1" noTextEdit="1"/>
              </p:cNvSpPr>
              <p:nvPr/>
            </p:nvSpPr>
            <p:spPr>
              <a:xfrm>
                <a:off x="3333909" y="1633307"/>
                <a:ext cx="226184" cy="213456"/>
              </a:xfrm>
              <a:prstGeom prst="rect">
                <a:avLst/>
              </a:prstGeom>
              <a:blipFill>
                <a:blip r:embed="rId9"/>
                <a:stretch>
                  <a:fillRect/>
                </a:stretch>
              </a:blipFill>
            </p:spPr>
            <p:txBody>
              <a:bodyPr/>
              <a:lstStyle/>
              <a:p>
                <a:r>
                  <a:rPr lang="en-US">
                    <a:noFill/>
                  </a:rPr>
                  <a:t> </a:t>
                </a:r>
              </a:p>
            </p:txBody>
          </p:sp>
        </mc:Fallback>
      </mc:AlternateContent>
      <p:cxnSp>
        <p:nvCxnSpPr>
          <p:cNvPr id="48" name="Straight Arrow Connector 47">
            <a:extLst>
              <a:ext uri="{FF2B5EF4-FFF2-40B4-BE49-F238E27FC236}">
                <a16:creationId xmlns:a16="http://schemas.microsoft.com/office/drawing/2014/main" id="{3DE2506E-EA6D-7302-46FA-4B047F1B256D}"/>
              </a:ext>
            </a:extLst>
          </p:cNvPr>
          <p:cNvCxnSpPr>
            <a:cxnSpLocks/>
            <a:stCxn id="57" idx="3"/>
            <a:endCxn id="59" idx="1"/>
          </p:cNvCxnSpPr>
          <p:nvPr/>
        </p:nvCxnSpPr>
        <p:spPr>
          <a:xfrm flipV="1">
            <a:off x="3172031" y="1247534"/>
            <a:ext cx="834711" cy="259341"/>
          </a:xfrm>
          <a:prstGeom prst="straightConnector1">
            <a:avLst/>
          </a:prstGeom>
          <a:ln>
            <a:solidFill>
              <a:schemeClr val="accent3">
                <a:lumMod val="75000"/>
              </a:schemeClr>
            </a:solidFill>
            <a:tailEnd type="triangle"/>
          </a:ln>
        </p:spPr>
        <p:style>
          <a:lnRef idx="1">
            <a:schemeClr val="dk1"/>
          </a:lnRef>
          <a:fillRef idx="0">
            <a:schemeClr val="dk1"/>
          </a:fillRef>
          <a:effectRef idx="0">
            <a:schemeClr val="dk1"/>
          </a:effectRef>
          <a:fontRef idx="minor">
            <a:schemeClr val="tx1"/>
          </a:fontRef>
        </p:style>
      </p:cxnSp>
      <p:pic>
        <p:nvPicPr>
          <p:cNvPr id="8" name="Picture 7">
            <a:extLst>
              <a:ext uri="{FF2B5EF4-FFF2-40B4-BE49-F238E27FC236}">
                <a16:creationId xmlns:a16="http://schemas.microsoft.com/office/drawing/2014/main" id="{65561FC0-8EDB-A1DF-4668-D413E03E0A06}"/>
              </a:ext>
            </a:extLst>
          </p:cNvPr>
          <p:cNvPicPr>
            <a:picLocks noChangeAspect="1"/>
          </p:cNvPicPr>
          <p:nvPr/>
        </p:nvPicPr>
        <p:blipFill>
          <a:blip r:embed="rId10"/>
          <a:stretch>
            <a:fillRect/>
          </a:stretch>
        </p:blipFill>
        <p:spPr>
          <a:xfrm>
            <a:off x="6293735" y="1445116"/>
            <a:ext cx="1768221" cy="1669987"/>
          </a:xfrm>
          <a:prstGeom prst="rect">
            <a:avLst/>
          </a:prstGeom>
        </p:spPr>
      </p:pic>
      <p:sp>
        <p:nvSpPr>
          <p:cNvPr id="10" name="Content Placeholder 2">
            <a:extLst>
              <a:ext uri="{FF2B5EF4-FFF2-40B4-BE49-F238E27FC236}">
                <a16:creationId xmlns:a16="http://schemas.microsoft.com/office/drawing/2014/main" id="{C1151638-7997-05BB-4280-2FCD6E908707}"/>
              </a:ext>
            </a:extLst>
          </p:cNvPr>
          <p:cNvSpPr txBox="1">
            <a:spLocks/>
          </p:cNvSpPr>
          <p:nvPr/>
        </p:nvSpPr>
        <p:spPr>
          <a:xfrm>
            <a:off x="5919974" y="889179"/>
            <a:ext cx="3224026" cy="488025"/>
          </a:xfrm>
          <a:prstGeom prst="rect">
            <a:avLst/>
          </a:prstGeom>
        </p:spPr>
        <p:txBody>
          <a:bodyPr vert="horz" lIns="0" tIns="45720" rIns="0" bIns="45720" rtlCol="0">
            <a:normAutofit/>
          </a:bodyPr>
          <a:lstStyle>
            <a:lvl1pPr marL="342900" indent="-342900" algn="l" defTabSz="457200" rtl="0" eaLnBrk="1" fontAlgn="base" hangingPunct="1">
              <a:spcBef>
                <a:spcPct val="20000"/>
              </a:spcBef>
              <a:spcAft>
                <a:spcPct val="0"/>
              </a:spcAft>
              <a:buClr>
                <a:schemeClr val="bg2"/>
              </a:buClr>
              <a:buFont typeface="Wingdings" pitchFamily="2" charset="2"/>
              <a:defRPr kern="1200" spc="20">
                <a:solidFill>
                  <a:schemeClr val="tx1"/>
                </a:solidFill>
                <a:latin typeface="Arial"/>
                <a:ea typeface="ＭＳ Ｐゴシック" charset="0"/>
                <a:cs typeface="ＭＳ Ｐゴシック" charset="0"/>
              </a:defRPr>
            </a:lvl1pPr>
            <a:lvl2pPr marL="288925" indent="-288925" algn="l" defTabSz="457200" rtl="0" eaLnBrk="1" fontAlgn="base" hangingPunct="1">
              <a:spcBef>
                <a:spcPct val="20000"/>
              </a:spcBef>
              <a:spcAft>
                <a:spcPct val="0"/>
              </a:spcAft>
              <a:buClr>
                <a:schemeClr val="bg2"/>
              </a:buClr>
              <a:buFont typeface="Wingdings" pitchFamily="2" charset="2"/>
              <a:buChar char="§"/>
              <a:defRPr kern="1200">
                <a:solidFill>
                  <a:srgbClr val="595959"/>
                </a:solidFill>
                <a:latin typeface="Arial"/>
                <a:ea typeface="ＭＳ Ｐゴシック" charset="0"/>
                <a:cs typeface="+mn-cs"/>
              </a:defRPr>
            </a:lvl2pPr>
            <a:lvl3pPr marL="569913" indent="-225425" algn="l" defTabSz="457200" rtl="0" eaLnBrk="1" fontAlgn="base" hangingPunct="1">
              <a:spcBef>
                <a:spcPct val="20000"/>
              </a:spcBef>
              <a:spcAft>
                <a:spcPct val="0"/>
              </a:spcAft>
              <a:buClr>
                <a:schemeClr val="bg2"/>
              </a:buClr>
              <a:buSzPct val="102000"/>
              <a:buFont typeface="Source Sans Pro" panose="020F0502020204030204" pitchFamily="34" charset="0"/>
              <a:buChar char="›"/>
              <a:defRPr kern="1200">
                <a:solidFill>
                  <a:srgbClr val="595959"/>
                </a:solidFill>
                <a:latin typeface="Arial"/>
                <a:ea typeface="ＭＳ Ｐゴシック" charset="0"/>
                <a:cs typeface="+mn-cs"/>
              </a:defRPr>
            </a:lvl3pPr>
            <a:lvl4pPr marL="914400" indent="-227013" algn="l" defTabSz="457200" rtl="0" eaLnBrk="1" fontAlgn="base" hangingPunct="1">
              <a:spcBef>
                <a:spcPct val="20000"/>
              </a:spcBef>
              <a:spcAft>
                <a:spcPct val="0"/>
              </a:spcAft>
              <a:buClr>
                <a:schemeClr val="bg2"/>
              </a:buClr>
              <a:buFont typeface="Arial" panose="020B0604020202020204" pitchFamily="34" charset="0"/>
              <a:buChar char="•"/>
              <a:defRPr kern="1200">
                <a:solidFill>
                  <a:srgbClr val="595959"/>
                </a:solidFill>
                <a:latin typeface="Arial"/>
                <a:ea typeface="ＭＳ Ｐゴシック" charset="0"/>
                <a:cs typeface="+mn-cs"/>
              </a:defRPr>
            </a:lvl4pPr>
            <a:lvl5pPr marL="1258888" indent="-227013" algn="l" defTabSz="457200" rtl="0" eaLnBrk="1" fontAlgn="base" hangingPunct="1">
              <a:spcBef>
                <a:spcPct val="20000"/>
              </a:spcBef>
              <a:spcAft>
                <a:spcPct val="0"/>
              </a:spcAft>
              <a:buClr>
                <a:schemeClr val="bg2"/>
              </a:buClr>
              <a:buFont typeface="Source Sans Pro" panose="020F0502020204030204" pitchFamily="34" charset="0"/>
              <a:buChar char="–"/>
              <a:defRPr kern="1200">
                <a:solidFill>
                  <a:srgbClr val="595959"/>
                </a:solidFill>
                <a:latin typeface="Arial"/>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spcBef>
                <a:spcPts val="0"/>
              </a:spcBef>
              <a:spcAft>
                <a:spcPts val="600"/>
              </a:spcAft>
              <a:buClr>
                <a:srgbClr val="25355A"/>
              </a:buClr>
              <a:buFont typeface="Arial" panose="020B0604020202020204" pitchFamily="34" charset="0"/>
              <a:buChar char="•"/>
            </a:pPr>
            <a:r>
              <a:rPr lang="en-US" dirty="0">
                <a:solidFill>
                  <a:schemeClr val="tx1"/>
                </a:solidFill>
              </a:rPr>
              <a:t>Differential equations </a:t>
            </a:r>
          </a:p>
        </p:txBody>
      </p:sp>
      <p:sp>
        <p:nvSpPr>
          <p:cNvPr id="13" name="Rounded Rectangle 12">
            <a:extLst>
              <a:ext uri="{FF2B5EF4-FFF2-40B4-BE49-F238E27FC236}">
                <a16:creationId xmlns:a16="http://schemas.microsoft.com/office/drawing/2014/main" id="{9F8438B6-A012-EC48-29BC-C3C970ECEA13}"/>
              </a:ext>
            </a:extLst>
          </p:cNvPr>
          <p:cNvSpPr/>
          <p:nvPr/>
        </p:nvSpPr>
        <p:spPr>
          <a:xfrm>
            <a:off x="7013290" y="1477332"/>
            <a:ext cx="373760" cy="292800"/>
          </a:xfrm>
          <a:prstGeom prst="roundRect">
            <a:avLst/>
          </a:prstGeom>
          <a:solidFill>
            <a:srgbClr val="FFC000">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F5EEAAEF-9402-7CAE-6BB6-776434F83352}"/>
              </a:ext>
            </a:extLst>
          </p:cNvPr>
          <p:cNvSpPr txBox="1"/>
          <p:nvPr/>
        </p:nvSpPr>
        <p:spPr>
          <a:xfrm>
            <a:off x="7407028" y="1362122"/>
            <a:ext cx="1128205" cy="523220"/>
          </a:xfrm>
          <a:prstGeom prst="rect">
            <a:avLst/>
          </a:prstGeom>
          <a:noFill/>
        </p:spPr>
        <p:txBody>
          <a:bodyPr wrap="square" rtlCol="0">
            <a:spAutoFit/>
          </a:bodyPr>
          <a:lstStyle/>
          <a:p>
            <a:pPr algn="ctr"/>
            <a:r>
              <a:rPr lang="en-US" sz="1400" dirty="0">
                <a:solidFill>
                  <a:schemeClr val="bg2"/>
                </a:solidFill>
                <a:latin typeface="Arial" panose="020B0604020202020204" pitchFamily="34" charset="0"/>
                <a:cs typeface="Arial" panose="020B0604020202020204" pitchFamily="34" charset="0"/>
              </a:rPr>
              <a:t>Force of </a:t>
            </a:r>
          </a:p>
          <a:p>
            <a:pPr algn="ctr"/>
            <a:r>
              <a:rPr lang="en-US" sz="1400" dirty="0">
                <a:solidFill>
                  <a:schemeClr val="bg2"/>
                </a:solidFill>
                <a:latin typeface="Arial" panose="020B0604020202020204" pitchFamily="34" charset="0"/>
                <a:cs typeface="Arial" panose="020B0604020202020204" pitchFamily="34" charset="0"/>
              </a:rPr>
              <a:t>infection</a:t>
            </a:r>
            <a:endParaRPr lang="en-US" sz="1600" dirty="0">
              <a:solidFill>
                <a:schemeClr val="bg2"/>
              </a:solidFill>
              <a:latin typeface="Arial" panose="020B0604020202020204" pitchFamily="34" charset="0"/>
              <a:cs typeface="Arial" panose="020B0604020202020204" pitchFamily="34" charset="0"/>
            </a:endParaRPr>
          </a:p>
        </p:txBody>
      </p:sp>
      <p:cxnSp>
        <p:nvCxnSpPr>
          <p:cNvPr id="44" name="Straight Arrow Connector 43">
            <a:extLst>
              <a:ext uri="{FF2B5EF4-FFF2-40B4-BE49-F238E27FC236}">
                <a16:creationId xmlns:a16="http://schemas.microsoft.com/office/drawing/2014/main" id="{E947D653-A07D-3505-FB53-43D6AE0CD1F2}"/>
              </a:ext>
            </a:extLst>
          </p:cNvPr>
          <p:cNvCxnSpPr>
            <a:cxnSpLocks/>
            <a:stCxn id="40" idx="3"/>
            <a:endCxn id="57" idx="1"/>
          </p:cNvCxnSpPr>
          <p:nvPr/>
        </p:nvCxnSpPr>
        <p:spPr>
          <a:xfrm>
            <a:off x="1689239" y="1506875"/>
            <a:ext cx="875598"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2813164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2" presetClass="entr" presetSubtype="8" fill="hold" nodeType="clickEffect">
                                  <p:stCondLst>
                                    <p:cond delay="0"/>
                                  </p:stCondLst>
                                  <p:childTnLst>
                                    <p:set>
                                      <p:cBhvr>
                                        <p:cTn id="12" dur="1" fill="hold">
                                          <p:stCondLst>
                                            <p:cond delay="0"/>
                                          </p:stCondLst>
                                        </p:cTn>
                                        <p:tgtEl>
                                          <p:spTgt spid="44"/>
                                        </p:tgtEl>
                                        <p:attrNameLst>
                                          <p:attrName>style.visibility</p:attrName>
                                        </p:attrNameLst>
                                      </p:cBhvr>
                                      <p:to>
                                        <p:strVal val="visible"/>
                                      </p:to>
                                    </p:set>
                                    <p:anim calcmode="lin" valueType="num">
                                      <p:cBhvr additive="base">
                                        <p:cTn id="13" dur="500"/>
                                        <p:tgtEl>
                                          <p:spTgt spid="44"/>
                                        </p:tgtEl>
                                        <p:attrNameLst>
                                          <p:attrName>ppt_x</p:attrName>
                                        </p:attrNameLst>
                                      </p:cBhvr>
                                      <p:tavLst>
                                        <p:tav tm="0">
                                          <p:val>
                                            <p:strVal val="#ppt_x-#ppt_w*1.125000"/>
                                          </p:val>
                                        </p:tav>
                                        <p:tav tm="100000">
                                          <p:val>
                                            <p:strVal val="#ppt_x"/>
                                          </p:val>
                                        </p:tav>
                                      </p:tavLst>
                                    </p:anim>
                                    <p:animEffect transition="in" filter="wipe(right)">
                                      <p:cBhvr>
                                        <p:cTn id="14" dur="500"/>
                                        <p:tgtEl>
                                          <p:spTgt spid="44"/>
                                        </p:tgtEl>
                                      </p:cBhvr>
                                    </p:animEffect>
                                  </p:childTnLst>
                                </p:cTn>
                              </p:par>
                            </p:childTnLst>
                          </p:cTn>
                        </p:par>
                        <p:par>
                          <p:cTn id="15" fill="hold">
                            <p:stCondLst>
                              <p:cond delay="500"/>
                            </p:stCondLst>
                            <p:childTnLst>
                              <p:par>
                                <p:cTn id="16" presetID="1" presetClass="entr" presetSubtype="0" fill="hold" grpId="0" nodeType="afterEffect">
                                  <p:stCondLst>
                                    <p:cond delay="0"/>
                                  </p:stCondLst>
                                  <p:childTnLst>
                                    <p:set>
                                      <p:cBhvr>
                                        <p:cTn id="17" dur="1" fill="hold">
                                          <p:stCondLst>
                                            <p:cond delay="0"/>
                                          </p:stCondLst>
                                        </p:cTn>
                                        <p:tgtEl>
                                          <p:spTgt spid="57"/>
                                        </p:tgtEl>
                                        <p:attrNameLst>
                                          <p:attrName>style.visibility</p:attrName>
                                        </p:attrNameLst>
                                      </p:cBhvr>
                                      <p:to>
                                        <p:strVal val="visible"/>
                                      </p:to>
                                    </p:set>
                                  </p:childTnLst>
                                </p:cTn>
                              </p:par>
                            </p:childTnLst>
                          </p:cTn>
                        </p:par>
                        <p:par>
                          <p:cTn id="18" fill="hold">
                            <p:stCondLst>
                              <p:cond delay="500"/>
                            </p:stCondLst>
                            <p:childTnLst>
                              <p:par>
                                <p:cTn id="19" presetID="1" presetClass="entr" presetSubtype="0"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2" presetClass="entr" presetSubtype="8" fill="hold" nodeType="clickEffect">
                                  <p:stCondLst>
                                    <p:cond delay="0"/>
                                  </p:stCondLst>
                                  <p:childTnLst>
                                    <p:set>
                                      <p:cBhvr>
                                        <p:cTn id="30" dur="1" fill="hold">
                                          <p:stCondLst>
                                            <p:cond delay="0"/>
                                          </p:stCondLst>
                                        </p:cTn>
                                        <p:tgtEl>
                                          <p:spTgt spid="48"/>
                                        </p:tgtEl>
                                        <p:attrNameLst>
                                          <p:attrName>style.visibility</p:attrName>
                                        </p:attrNameLst>
                                      </p:cBhvr>
                                      <p:to>
                                        <p:strVal val="visible"/>
                                      </p:to>
                                    </p:set>
                                    <p:anim calcmode="lin" valueType="num">
                                      <p:cBhvr additive="base">
                                        <p:cTn id="31" dur="500"/>
                                        <p:tgtEl>
                                          <p:spTgt spid="48"/>
                                        </p:tgtEl>
                                        <p:attrNameLst>
                                          <p:attrName>ppt_x</p:attrName>
                                        </p:attrNameLst>
                                      </p:cBhvr>
                                      <p:tavLst>
                                        <p:tav tm="0">
                                          <p:val>
                                            <p:strVal val="#ppt_x-#ppt_w*1.125000"/>
                                          </p:val>
                                        </p:tav>
                                        <p:tav tm="100000">
                                          <p:val>
                                            <p:strVal val="#ppt_x"/>
                                          </p:val>
                                        </p:tav>
                                      </p:tavLst>
                                    </p:anim>
                                    <p:animEffect transition="in" filter="wipe(right)">
                                      <p:cBhvr>
                                        <p:cTn id="32" dur="500"/>
                                        <p:tgtEl>
                                          <p:spTgt spid="48"/>
                                        </p:tgtEl>
                                      </p:cBhvr>
                                    </p:animEffect>
                                  </p:childTnLst>
                                </p:cTn>
                              </p:par>
                            </p:childTnLst>
                          </p:cTn>
                        </p:par>
                        <p:par>
                          <p:cTn id="33" fill="hold">
                            <p:stCondLst>
                              <p:cond delay="500"/>
                            </p:stCondLst>
                            <p:childTnLst>
                              <p:par>
                                <p:cTn id="34" presetID="1" presetClass="entr" presetSubtype="0" fill="hold" grpId="0" nodeType="afterEffect">
                                  <p:stCondLst>
                                    <p:cond delay="0"/>
                                  </p:stCondLst>
                                  <p:childTnLst>
                                    <p:set>
                                      <p:cBhvr>
                                        <p:cTn id="35" dur="1" fill="hold">
                                          <p:stCondLst>
                                            <p:cond delay="0"/>
                                          </p:stCondLst>
                                        </p:cTn>
                                        <p:tgtEl>
                                          <p:spTgt spid="59"/>
                                        </p:tgtEl>
                                        <p:attrNameLst>
                                          <p:attrName>style.visibility</p:attrName>
                                        </p:attrNameLst>
                                      </p:cBhvr>
                                      <p:to>
                                        <p:strVal val="visible"/>
                                      </p:to>
                                    </p:set>
                                  </p:childTnLst>
                                </p:cTn>
                              </p:par>
                            </p:childTnLst>
                          </p:cTn>
                        </p:par>
                        <p:par>
                          <p:cTn id="36" fill="hold">
                            <p:stCondLst>
                              <p:cond delay="500"/>
                            </p:stCondLst>
                            <p:childTnLst>
                              <p:par>
                                <p:cTn id="37" presetID="1" presetClass="entr" presetSubtype="0"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5"/>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2" presetClass="entr" presetSubtype="4" fill="hold" nodeType="clickEffect">
                                  <p:stCondLst>
                                    <p:cond delay="0"/>
                                  </p:stCondLst>
                                  <p:childTnLst>
                                    <p:set>
                                      <p:cBhvr>
                                        <p:cTn id="44" dur="1" fill="hold">
                                          <p:stCondLst>
                                            <p:cond delay="0"/>
                                          </p:stCondLst>
                                        </p:cTn>
                                        <p:tgtEl>
                                          <p:spTgt spid="61"/>
                                        </p:tgtEl>
                                        <p:attrNameLst>
                                          <p:attrName>style.visibility</p:attrName>
                                        </p:attrNameLst>
                                      </p:cBhvr>
                                      <p:to>
                                        <p:strVal val="visible"/>
                                      </p:to>
                                    </p:set>
                                    <p:anim calcmode="lin" valueType="num">
                                      <p:cBhvr additive="base">
                                        <p:cTn id="45" dur="500"/>
                                        <p:tgtEl>
                                          <p:spTgt spid="61"/>
                                        </p:tgtEl>
                                        <p:attrNameLst>
                                          <p:attrName>ppt_y</p:attrName>
                                        </p:attrNameLst>
                                      </p:cBhvr>
                                      <p:tavLst>
                                        <p:tav tm="0">
                                          <p:val>
                                            <p:strVal val="#ppt_y+#ppt_h*1.125000"/>
                                          </p:val>
                                        </p:tav>
                                        <p:tav tm="100000">
                                          <p:val>
                                            <p:strVal val="#ppt_y"/>
                                          </p:val>
                                        </p:tav>
                                      </p:tavLst>
                                    </p:anim>
                                    <p:animEffect transition="in" filter="wipe(up)">
                                      <p:cBhvr>
                                        <p:cTn id="46" dur="500"/>
                                        <p:tgtEl>
                                          <p:spTgt spid="61"/>
                                        </p:tgtEl>
                                      </p:cBhvr>
                                    </p:animEffect>
                                  </p:childTnLst>
                                </p:cTn>
                              </p:par>
                            </p:childTnLst>
                          </p:cTn>
                        </p:par>
                        <p:par>
                          <p:cTn id="47" fill="hold">
                            <p:stCondLst>
                              <p:cond delay="500"/>
                            </p:stCondLst>
                            <p:childTnLst>
                              <p:par>
                                <p:cTn id="48" presetID="1"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childTnLst>
                                </p:cTn>
                              </p:par>
                              <p:par>
                                <p:cTn id="50" presetID="1" presetClass="entr" presetSubtype="0" fill="hold" grpId="0" nodeType="withEffect">
                                  <p:stCondLst>
                                    <p:cond delay="0"/>
                                  </p:stCondLst>
                                  <p:childTnLst>
                                    <p:set>
                                      <p:cBhvr>
                                        <p:cTn id="51" dur="1" fill="hold">
                                          <p:stCondLst>
                                            <p:cond delay="0"/>
                                          </p:stCondLst>
                                        </p:cTn>
                                        <p:tgtEl>
                                          <p:spTgt spid="42"/>
                                        </p:tgtEl>
                                        <p:attrNameLst>
                                          <p:attrName>style.visibility</p:attrName>
                                        </p:attrNameLst>
                                      </p:cBhvr>
                                      <p:to>
                                        <p:strVal val="visible"/>
                                      </p:to>
                                    </p:set>
                                  </p:childTnLst>
                                </p:cTn>
                              </p:par>
                              <p:par>
                                <p:cTn id="52" presetID="1" presetClass="entr" presetSubtype="0" fill="hold" grpId="0" nodeType="withEffect">
                                  <p:stCondLst>
                                    <p:cond delay="0"/>
                                  </p:stCondLst>
                                  <p:childTnLst>
                                    <p:set>
                                      <p:cBhvr>
                                        <p:cTn id="53" dur="1" fill="hold">
                                          <p:stCondLst>
                                            <p:cond delay="0"/>
                                          </p:stCondLst>
                                        </p:cTn>
                                        <p:tgtEl>
                                          <p:spTgt spid="4"/>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10"/>
                                        </p:tgtEl>
                                        <p:attrNameLst>
                                          <p:attrName>style.visibility</p:attrName>
                                        </p:attrNameLst>
                                      </p:cBhvr>
                                      <p:to>
                                        <p:strVal val="visible"/>
                                      </p:to>
                                    </p:set>
                                  </p:childTnLst>
                                </p:cTn>
                              </p:par>
                              <p:par>
                                <p:cTn id="58" presetID="1" presetClass="entr" presetSubtype="0" fill="hold" nodeType="withEffect">
                                  <p:stCondLst>
                                    <p:cond delay="0"/>
                                  </p:stCondLst>
                                  <p:childTnLst>
                                    <p:set>
                                      <p:cBhvr>
                                        <p:cTn id="59" dur="1" fill="hold">
                                          <p:stCondLst>
                                            <p:cond delay="0"/>
                                          </p:stCondLst>
                                        </p:cTn>
                                        <p:tgtEl>
                                          <p:spTgt spid="8"/>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grpId="0" nodeType="clickEffect">
                                  <p:stCondLst>
                                    <p:cond delay="0"/>
                                  </p:stCondLst>
                                  <p:childTnLst>
                                    <p:set>
                                      <p:cBhvr>
                                        <p:cTn id="63" dur="1" fill="hold">
                                          <p:stCondLst>
                                            <p:cond delay="0"/>
                                          </p:stCondLst>
                                        </p:cTn>
                                        <p:tgtEl>
                                          <p:spTgt spid="13"/>
                                        </p:tgtEl>
                                        <p:attrNameLst>
                                          <p:attrName>style.visibility</p:attrName>
                                        </p:attrNameLst>
                                      </p:cBhvr>
                                      <p:to>
                                        <p:strVal val="visible"/>
                                      </p:to>
                                    </p:set>
                                  </p:childTnLst>
                                </p:cTn>
                              </p:par>
                              <p:par>
                                <p:cTn id="64" presetID="1" presetClass="entr" presetSubtype="0" fill="hold" grpId="0" nodeType="withEffect">
                                  <p:stCondLst>
                                    <p:cond delay="0"/>
                                  </p:stCondLst>
                                  <p:childTnLst>
                                    <p:set>
                                      <p:cBhvr>
                                        <p:cTn id="65"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40" grpId="0" animBg="1"/>
      <p:bldP spid="42" grpId="0" animBg="1"/>
      <p:bldP spid="49" grpId="0"/>
      <p:bldP spid="55" grpId="0"/>
      <p:bldP spid="57" grpId="0" animBg="1"/>
      <p:bldP spid="59" grpId="0" animBg="1"/>
      <p:bldP spid="64" grpId="0"/>
      <p:bldP spid="10" grpId="0"/>
      <p:bldP spid="13" grpId="0" animBg="1"/>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 name="Title 1">
                <a:extLst>
                  <a:ext uri="{FF2B5EF4-FFF2-40B4-BE49-F238E27FC236}">
                    <a16:creationId xmlns:a16="http://schemas.microsoft.com/office/drawing/2014/main" id="{C18B140B-8DE9-43C9-B25C-884BB9449508}"/>
                  </a:ext>
                </a:extLst>
              </p:cNvPr>
              <p:cNvSpPr>
                <a:spLocks noGrp="1"/>
              </p:cNvSpPr>
              <p:nvPr>
                <p:ph type="title"/>
              </p:nvPr>
            </p:nvSpPr>
            <p:spPr>
              <a:xfrm>
                <a:off x="948776" y="359541"/>
                <a:ext cx="7707862" cy="488024"/>
              </a:xfrm>
            </p:spPr>
            <p:txBody>
              <a:bodyPr/>
              <a:lstStyle/>
              <a:p>
                <a:r>
                  <a:rPr lang="en-US" dirty="0"/>
                  <a:t>SIR model – </a:t>
                </a:r>
                <a14:m>
                  <m:oMath xmlns:m="http://schemas.openxmlformats.org/officeDocument/2006/math">
                    <m:r>
                      <a:rPr lang="en-US" i="1" dirty="0" smtClean="0">
                        <a:latin typeface="Cambria Math" panose="02040503050406030204" pitchFamily="18" charset="0"/>
                      </a:rPr>
                      <m:t>𝑛</m:t>
                    </m:r>
                  </m:oMath>
                </a14:m>
                <a:r>
                  <a:rPr lang="en-US" dirty="0"/>
                  <a:t> groups</a:t>
                </a:r>
              </a:p>
            </p:txBody>
          </p:sp>
        </mc:Choice>
        <mc:Fallback xmlns="">
          <p:sp>
            <p:nvSpPr>
              <p:cNvPr id="9" name="Title 1">
                <a:extLst>
                  <a:ext uri="{FF2B5EF4-FFF2-40B4-BE49-F238E27FC236}">
                    <a16:creationId xmlns:a16="http://schemas.microsoft.com/office/drawing/2014/main" id="{C18B140B-8DE9-43C9-B25C-884BB9449508}"/>
                  </a:ext>
                </a:extLst>
              </p:cNvPr>
              <p:cNvSpPr>
                <a:spLocks noGrp="1" noRot="1" noChangeAspect="1" noMove="1" noResize="1" noEditPoints="1" noAdjustHandles="1" noChangeArrowheads="1" noChangeShapeType="1" noTextEdit="1"/>
              </p:cNvSpPr>
              <p:nvPr>
                <p:ph type="title"/>
              </p:nvPr>
            </p:nvSpPr>
            <p:spPr>
              <a:xfrm>
                <a:off x="948776" y="359541"/>
                <a:ext cx="7707862" cy="488024"/>
              </a:xfrm>
              <a:blipFill>
                <a:blip r:embed="rId3"/>
                <a:stretch>
                  <a:fillRect l="-2303" t="-2564" b="-28205"/>
                </a:stretch>
              </a:blipFill>
            </p:spPr>
            <p:txBody>
              <a:bodyPr/>
              <a:lstStyle/>
              <a:p>
                <a:r>
                  <a:rPr lang="en-US">
                    <a:noFill/>
                  </a:rPr>
                  <a:t> </a:t>
                </a:r>
              </a:p>
            </p:txBody>
          </p:sp>
        </mc:Fallback>
      </mc:AlternateContent>
      <p:sp>
        <p:nvSpPr>
          <p:cNvPr id="6" name="TextBox 5">
            <a:extLst>
              <a:ext uri="{FF2B5EF4-FFF2-40B4-BE49-F238E27FC236}">
                <a16:creationId xmlns:a16="http://schemas.microsoft.com/office/drawing/2014/main" id="{89963AF5-0CDC-02CF-32CA-21B347CF199D}"/>
              </a:ext>
            </a:extLst>
          </p:cNvPr>
          <p:cNvSpPr txBox="1"/>
          <p:nvPr/>
        </p:nvSpPr>
        <p:spPr>
          <a:xfrm>
            <a:off x="2466440" y="850937"/>
            <a:ext cx="821059" cy="307777"/>
          </a:xfrm>
          <a:prstGeom prst="rect">
            <a:avLst/>
          </a:prstGeom>
          <a:noFill/>
        </p:spPr>
        <p:txBody>
          <a:bodyPr wrap="none" rtlCol="0">
            <a:spAutoFit/>
          </a:bodyPr>
          <a:lstStyle/>
          <a:p>
            <a:pPr algn="ctr"/>
            <a:r>
              <a:rPr lang="en-US" sz="1400" dirty="0">
                <a:solidFill>
                  <a:schemeClr val="bg2"/>
                </a:solidFill>
                <a:latin typeface="Arial" panose="020B0604020202020204" pitchFamily="34" charset="0"/>
                <a:cs typeface="Arial" panose="020B0604020202020204" pitchFamily="34" charset="0"/>
              </a:rPr>
              <a:t>Infected</a:t>
            </a:r>
            <a:endParaRPr lang="en-US" sz="1600" dirty="0">
              <a:solidFill>
                <a:schemeClr val="bg2"/>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9FBCE7F9-FEEA-E5DA-B26D-4456EEE9A52F}"/>
              </a:ext>
            </a:extLst>
          </p:cNvPr>
          <p:cNvSpPr txBox="1"/>
          <p:nvPr/>
        </p:nvSpPr>
        <p:spPr>
          <a:xfrm>
            <a:off x="827607" y="852009"/>
            <a:ext cx="1111202" cy="307777"/>
          </a:xfrm>
          <a:prstGeom prst="rect">
            <a:avLst/>
          </a:prstGeom>
          <a:noFill/>
        </p:spPr>
        <p:txBody>
          <a:bodyPr wrap="none" rtlCol="0">
            <a:spAutoFit/>
          </a:bodyPr>
          <a:lstStyle/>
          <a:p>
            <a:pPr algn="ctr"/>
            <a:r>
              <a:rPr lang="en-US" sz="1400" dirty="0">
                <a:solidFill>
                  <a:schemeClr val="bg2"/>
                </a:solidFill>
                <a:latin typeface="Arial" panose="020B0604020202020204" pitchFamily="34" charset="0"/>
                <a:cs typeface="Arial" panose="020B0604020202020204" pitchFamily="34" charset="0"/>
              </a:rPr>
              <a:t>Susceptible</a:t>
            </a:r>
            <a:endParaRPr lang="en-US" dirty="0">
              <a:solidFill>
                <a:schemeClr val="bg2"/>
              </a:solidFill>
              <a:latin typeface="Arial" panose="020B0604020202020204" pitchFamily="34" charset="0"/>
              <a:cs typeface="Arial" panose="020B0604020202020204" pitchFamily="34" charset="0"/>
            </a:endParaRPr>
          </a:p>
        </p:txBody>
      </p:sp>
      <p:grpSp>
        <p:nvGrpSpPr>
          <p:cNvPr id="17" name="Group 16">
            <a:extLst>
              <a:ext uri="{FF2B5EF4-FFF2-40B4-BE49-F238E27FC236}">
                <a16:creationId xmlns:a16="http://schemas.microsoft.com/office/drawing/2014/main" id="{186BC9F4-4596-572E-0B13-2109FBEB8E03}"/>
              </a:ext>
            </a:extLst>
          </p:cNvPr>
          <p:cNvGrpSpPr/>
          <p:nvPr/>
        </p:nvGrpSpPr>
        <p:grpSpPr>
          <a:xfrm>
            <a:off x="526994" y="1481094"/>
            <a:ext cx="372978" cy="2914202"/>
            <a:chOff x="527969" y="1574550"/>
            <a:chExt cx="372978" cy="2711736"/>
          </a:xfrm>
        </p:grpSpPr>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08BD9757-B3B6-1739-CC54-2C6E96955FD8}"/>
                    </a:ext>
                  </a:extLst>
                </p:cNvPr>
                <p:cNvSpPr txBox="1"/>
                <p:nvPr/>
              </p:nvSpPr>
              <p:spPr>
                <a:xfrm rot="16200000">
                  <a:off x="238531" y="2699027"/>
                  <a:ext cx="886653" cy="307777"/>
                </a:xfrm>
                <a:prstGeom prst="rect">
                  <a:avLst/>
                </a:prstGeom>
                <a:noFill/>
              </p:spPr>
              <p:txBody>
                <a:bodyPr wrap="none" rtlCol="0">
                  <a:spAutoFit/>
                </a:bodyPr>
                <a:lstStyle/>
                <a:p>
                  <a:pPr algn="ctr"/>
                  <a14:m>
                    <m:oMath xmlns:m="http://schemas.openxmlformats.org/officeDocument/2006/math">
                      <m:r>
                        <a:rPr lang="en-US" sz="1400" b="0" i="1" smtClean="0">
                          <a:solidFill>
                            <a:schemeClr val="bg2"/>
                          </a:solidFill>
                          <a:latin typeface="Cambria Math" panose="02040503050406030204" pitchFamily="18" charset="0"/>
                          <a:cs typeface="Arial" panose="020B0604020202020204" pitchFamily="34" charset="0"/>
                        </a:rPr>
                        <m:t>𝑛</m:t>
                      </m:r>
                    </m:oMath>
                  </a14:m>
                  <a:r>
                    <a:rPr lang="en-US" sz="1400" dirty="0">
                      <a:solidFill>
                        <a:schemeClr val="bg2"/>
                      </a:solidFill>
                      <a:latin typeface="Arial" panose="020B0604020202020204" pitchFamily="34" charset="0"/>
                      <a:cs typeface="Arial" panose="020B0604020202020204" pitchFamily="34" charset="0"/>
                    </a:rPr>
                    <a:t> groups</a:t>
                  </a:r>
                  <a:endParaRPr lang="en-US" dirty="0">
                    <a:solidFill>
                      <a:schemeClr val="bg2"/>
                    </a:solidFill>
                    <a:latin typeface="Arial" panose="020B0604020202020204" pitchFamily="34" charset="0"/>
                    <a:cs typeface="Arial" panose="020B0604020202020204" pitchFamily="34" charset="0"/>
                  </a:endParaRPr>
                </a:p>
              </p:txBody>
            </p:sp>
          </mc:Choice>
          <mc:Fallback xmlns="">
            <p:sp>
              <p:nvSpPr>
                <p:cNvPr id="12" name="TextBox 11">
                  <a:extLst>
                    <a:ext uri="{FF2B5EF4-FFF2-40B4-BE49-F238E27FC236}">
                      <a16:creationId xmlns:a16="http://schemas.microsoft.com/office/drawing/2014/main" id="{08BD9757-B3B6-1739-CC54-2C6E96955FD8}"/>
                    </a:ext>
                  </a:extLst>
                </p:cNvPr>
                <p:cNvSpPr txBox="1">
                  <a:spLocks noRot="1" noChangeAspect="1" noMove="1" noResize="1" noEditPoints="1" noAdjustHandles="1" noChangeArrowheads="1" noChangeShapeType="1" noTextEdit="1"/>
                </p:cNvSpPr>
                <p:nvPr/>
              </p:nvSpPr>
              <p:spPr>
                <a:xfrm rot="16200000">
                  <a:off x="238531" y="2699027"/>
                  <a:ext cx="886653" cy="307777"/>
                </a:xfrm>
                <a:prstGeom prst="rect">
                  <a:avLst/>
                </a:prstGeom>
                <a:blipFill>
                  <a:blip r:embed="rId4"/>
                  <a:stretch>
                    <a:fillRect l="-4000" r="-24000"/>
                  </a:stretch>
                </a:blipFill>
              </p:spPr>
              <p:txBody>
                <a:bodyPr/>
                <a:lstStyle/>
                <a:p>
                  <a:r>
                    <a:rPr lang="en-US">
                      <a:noFill/>
                    </a:rPr>
                    <a:t> </a:t>
                  </a:r>
                </a:p>
              </p:txBody>
            </p:sp>
          </mc:Fallback>
        </mc:AlternateContent>
        <p:cxnSp>
          <p:nvCxnSpPr>
            <p:cNvPr id="14" name="Straight Arrow Connector 13">
              <a:extLst>
                <a:ext uri="{FF2B5EF4-FFF2-40B4-BE49-F238E27FC236}">
                  <a16:creationId xmlns:a16="http://schemas.microsoft.com/office/drawing/2014/main" id="{3C8C3CFD-42A9-92B6-F504-9E355EAC9DAD}"/>
                </a:ext>
              </a:extLst>
            </p:cNvPr>
            <p:cNvCxnSpPr/>
            <p:nvPr/>
          </p:nvCxnSpPr>
          <p:spPr>
            <a:xfrm>
              <a:off x="900947" y="1574550"/>
              <a:ext cx="0" cy="2711736"/>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grpSp>
      <p:sp>
        <p:nvSpPr>
          <p:cNvPr id="38" name="Oval 37">
            <a:extLst>
              <a:ext uri="{FF2B5EF4-FFF2-40B4-BE49-F238E27FC236}">
                <a16:creationId xmlns:a16="http://schemas.microsoft.com/office/drawing/2014/main" id="{A487E093-C949-FD26-F8CA-4B84F587C177}"/>
              </a:ext>
            </a:extLst>
          </p:cNvPr>
          <p:cNvSpPr/>
          <p:nvPr/>
        </p:nvSpPr>
        <p:spPr>
          <a:xfrm>
            <a:off x="1809924" y="1479564"/>
            <a:ext cx="61420" cy="478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2"/>
          </a:p>
        </p:txBody>
      </p:sp>
      <p:sp>
        <p:nvSpPr>
          <p:cNvPr id="39" name="Oval 38">
            <a:extLst>
              <a:ext uri="{FF2B5EF4-FFF2-40B4-BE49-F238E27FC236}">
                <a16:creationId xmlns:a16="http://schemas.microsoft.com/office/drawing/2014/main" id="{C6699EF7-D1EA-8138-913B-81FF5F2EF364}"/>
              </a:ext>
            </a:extLst>
          </p:cNvPr>
          <p:cNvSpPr/>
          <p:nvPr/>
        </p:nvSpPr>
        <p:spPr>
          <a:xfrm>
            <a:off x="1812445" y="2551963"/>
            <a:ext cx="61420" cy="478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2"/>
          </a:p>
        </p:txBody>
      </p:sp>
      <mc:AlternateContent xmlns:mc="http://schemas.openxmlformats.org/markup-compatibility/2006" xmlns:a14="http://schemas.microsoft.com/office/drawing/2010/main">
        <mc:Choice Requires="a14">
          <p:sp>
            <p:nvSpPr>
              <p:cNvPr id="40" name="Rounded Rectangle 39">
                <a:extLst>
                  <a:ext uri="{FF2B5EF4-FFF2-40B4-BE49-F238E27FC236}">
                    <a16:creationId xmlns:a16="http://schemas.microsoft.com/office/drawing/2014/main" id="{54B71013-1E33-17B5-4560-9FC534201DC9}"/>
                  </a:ext>
                </a:extLst>
              </p:cNvPr>
              <p:cNvSpPr/>
              <p:nvPr/>
            </p:nvSpPr>
            <p:spPr>
              <a:xfrm>
                <a:off x="1082046" y="1297901"/>
                <a:ext cx="607195" cy="419998"/>
              </a:xfrm>
              <a:prstGeom prst="roundRect">
                <a:avLst>
                  <a:gd name="adj" fmla="val 10000"/>
                </a:avLst>
              </a:prstGeom>
              <a:solidFill>
                <a:srgbClr val="174E7D"/>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algn="ctr"/>
                <a14:m>
                  <m:oMathPara xmlns:m="http://schemas.openxmlformats.org/officeDocument/2006/math">
                    <m:oMathParaPr>
                      <m:jc m:val="centerGroup"/>
                    </m:oMathParaPr>
                    <m:oMath xmlns:m="http://schemas.openxmlformats.org/officeDocument/2006/math">
                      <m:sSub>
                        <m:sSubPr>
                          <m:ctrlPr>
                            <a:rPr lang="en-US" sz="1012" i="1" dirty="0">
                              <a:latin typeface="Cambria Math" panose="02040503050406030204" pitchFamily="18" charset="0"/>
                            </a:rPr>
                          </m:ctrlPr>
                        </m:sSubPr>
                        <m:e>
                          <m:r>
                            <a:rPr lang="en-US" sz="1012" i="1" dirty="0">
                              <a:latin typeface="Cambria Math" panose="02040503050406030204" pitchFamily="18" charset="0"/>
                            </a:rPr>
                            <m:t>𝑆</m:t>
                          </m:r>
                        </m:e>
                        <m:sub>
                          <m:r>
                            <a:rPr lang="en-US" sz="1012" i="1" dirty="0">
                              <a:latin typeface="Cambria Math" panose="02040503050406030204" pitchFamily="18" charset="0"/>
                            </a:rPr>
                            <m:t>1</m:t>
                          </m:r>
                        </m:sub>
                      </m:sSub>
                    </m:oMath>
                  </m:oMathPara>
                </a14:m>
                <a:endParaRPr lang="en-US" sz="1012" dirty="0"/>
              </a:p>
            </p:txBody>
          </p:sp>
        </mc:Choice>
        <mc:Fallback xmlns="">
          <p:sp>
            <p:nvSpPr>
              <p:cNvPr id="40" name="Rounded Rectangle 39">
                <a:extLst>
                  <a:ext uri="{FF2B5EF4-FFF2-40B4-BE49-F238E27FC236}">
                    <a16:creationId xmlns:a16="http://schemas.microsoft.com/office/drawing/2014/main" id="{54B71013-1E33-17B5-4560-9FC534201DC9}"/>
                  </a:ext>
                </a:extLst>
              </p:cNvPr>
              <p:cNvSpPr>
                <a:spLocks noRot="1" noChangeAspect="1" noMove="1" noResize="1" noEditPoints="1" noAdjustHandles="1" noChangeArrowheads="1" noChangeShapeType="1" noTextEdit="1"/>
              </p:cNvSpPr>
              <p:nvPr/>
            </p:nvSpPr>
            <p:spPr>
              <a:xfrm>
                <a:off x="1082046" y="1297901"/>
                <a:ext cx="607195" cy="419998"/>
              </a:xfrm>
              <a:prstGeom prst="roundRect">
                <a:avLst>
                  <a:gd name="adj" fmla="val 10000"/>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Rounded Rectangle 40">
                <a:extLst>
                  <a:ext uri="{FF2B5EF4-FFF2-40B4-BE49-F238E27FC236}">
                    <a16:creationId xmlns:a16="http://schemas.microsoft.com/office/drawing/2014/main" id="{6C6A6725-318F-C96D-33C1-4E850B01E054}"/>
                  </a:ext>
                </a:extLst>
              </p:cNvPr>
              <p:cNvSpPr/>
              <p:nvPr/>
            </p:nvSpPr>
            <p:spPr>
              <a:xfrm>
                <a:off x="1082046" y="2360080"/>
                <a:ext cx="607195" cy="419998"/>
              </a:xfrm>
              <a:prstGeom prst="roundRect">
                <a:avLst>
                  <a:gd name="adj" fmla="val 10000"/>
                </a:avLst>
              </a:prstGeom>
              <a:solidFill>
                <a:srgbClr val="174E7D"/>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algn="ctr"/>
                <a14:m>
                  <m:oMathPara xmlns:m="http://schemas.openxmlformats.org/officeDocument/2006/math">
                    <m:oMathParaPr>
                      <m:jc m:val="centerGroup"/>
                    </m:oMathParaPr>
                    <m:oMath xmlns:m="http://schemas.openxmlformats.org/officeDocument/2006/math">
                      <m:sSub>
                        <m:sSubPr>
                          <m:ctrlPr>
                            <a:rPr lang="en-US" sz="1012" i="1" dirty="0">
                              <a:latin typeface="Cambria Math" panose="02040503050406030204" pitchFamily="18" charset="0"/>
                            </a:rPr>
                          </m:ctrlPr>
                        </m:sSubPr>
                        <m:e>
                          <m:r>
                            <a:rPr lang="en-US" sz="1012" i="1" dirty="0">
                              <a:latin typeface="Cambria Math" panose="02040503050406030204" pitchFamily="18" charset="0"/>
                            </a:rPr>
                            <m:t>𝑆</m:t>
                          </m:r>
                        </m:e>
                        <m:sub>
                          <m:r>
                            <a:rPr lang="en-US" sz="1012" i="1" dirty="0">
                              <a:latin typeface="Cambria Math" panose="02040503050406030204" pitchFamily="18" charset="0"/>
                            </a:rPr>
                            <m:t>2</m:t>
                          </m:r>
                        </m:sub>
                      </m:sSub>
                    </m:oMath>
                  </m:oMathPara>
                </a14:m>
                <a:endParaRPr lang="en-US" sz="1012" dirty="0"/>
              </a:p>
            </p:txBody>
          </p:sp>
        </mc:Choice>
        <mc:Fallback xmlns="">
          <p:sp>
            <p:nvSpPr>
              <p:cNvPr id="41" name="Rounded Rectangle 40">
                <a:extLst>
                  <a:ext uri="{FF2B5EF4-FFF2-40B4-BE49-F238E27FC236}">
                    <a16:creationId xmlns:a16="http://schemas.microsoft.com/office/drawing/2014/main" id="{6C6A6725-318F-C96D-33C1-4E850B01E054}"/>
                  </a:ext>
                </a:extLst>
              </p:cNvPr>
              <p:cNvSpPr>
                <a:spLocks noRot="1" noChangeAspect="1" noMove="1" noResize="1" noEditPoints="1" noAdjustHandles="1" noChangeArrowheads="1" noChangeShapeType="1" noTextEdit="1"/>
              </p:cNvSpPr>
              <p:nvPr/>
            </p:nvSpPr>
            <p:spPr>
              <a:xfrm>
                <a:off x="1082046" y="2360080"/>
                <a:ext cx="607195" cy="419998"/>
              </a:xfrm>
              <a:prstGeom prst="roundRect">
                <a:avLst>
                  <a:gd name="adj" fmla="val 10000"/>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Rounded Rectangle 41">
                <a:extLst>
                  <a:ext uri="{FF2B5EF4-FFF2-40B4-BE49-F238E27FC236}">
                    <a16:creationId xmlns:a16="http://schemas.microsoft.com/office/drawing/2014/main" id="{6813587D-B9EE-C635-433A-0BF94FDAF6C8}"/>
                  </a:ext>
                </a:extLst>
              </p:cNvPr>
              <p:cNvSpPr/>
              <p:nvPr/>
            </p:nvSpPr>
            <p:spPr>
              <a:xfrm>
                <a:off x="4006745" y="1537094"/>
                <a:ext cx="664185" cy="419998"/>
              </a:xfrm>
              <a:prstGeom prst="roundRect">
                <a:avLst>
                  <a:gd name="adj" fmla="val 10000"/>
                </a:avLst>
              </a:prstGeom>
              <a:solidFill>
                <a:srgbClr val="181717"/>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algn="ctr"/>
                <a14:m>
                  <m:oMathPara xmlns:m="http://schemas.openxmlformats.org/officeDocument/2006/math">
                    <m:oMathParaPr>
                      <m:jc m:val="centerGroup"/>
                    </m:oMathParaPr>
                    <m:oMath xmlns:m="http://schemas.openxmlformats.org/officeDocument/2006/math">
                      <m:sSub>
                        <m:sSubPr>
                          <m:ctrlPr>
                            <a:rPr lang="en-US" sz="1012" i="1" dirty="0">
                              <a:latin typeface="Cambria Math" panose="02040503050406030204" pitchFamily="18" charset="0"/>
                            </a:rPr>
                          </m:ctrlPr>
                        </m:sSubPr>
                        <m:e>
                          <m:r>
                            <a:rPr lang="en-US" sz="1012" i="1" dirty="0">
                              <a:latin typeface="Cambria Math" panose="02040503050406030204" pitchFamily="18" charset="0"/>
                            </a:rPr>
                            <m:t>𝐷</m:t>
                          </m:r>
                        </m:e>
                        <m:sub>
                          <m:r>
                            <a:rPr lang="en-US" sz="1012" i="1" dirty="0">
                              <a:latin typeface="Cambria Math" panose="02040503050406030204" pitchFamily="18" charset="0"/>
                            </a:rPr>
                            <m:t>1</m:t>
                          </m:r>
                        </m:sub>
                      </m:sSub>
                    </m:oMath>
                  </m:oMathPara>
                </a14:m>
                <a:endParaRPr lang="en-US" sz="676" dirty="0"/>
              </a:p>
            </p:txBody>
          </p:sp>
        </mc:Choice>
        <mc:Fallback xmlns="">
          <p:sp>
            <p:nvSpPr>
              <p:cNvPr id="42" name="Rounded Rectangle 41">
                <a:extLst>
                  <a:ext uri="{FF2B5EF4-FFF2-40B4-BE49-F238E27FC236}">
                    <a16:creationId xmlns:a16="http://schemas.microsoft.com/office/drawing/2014/main" id="{6813587D-B9EE-C635-433A-0BF94FDAF6C8}"/>
                  </a:ext>
                </a:extLst>
              </p:cNvPr>
              <p:cNvSpPr>
                <a:spLocks noRot="1" noChangeAspect="1" noMove="1" noResize="1" noEditPoints="1" noAdjustHandles="1" noChangeArrowheads="1" noChangeShapeType="1" noTextEdit="1"/>
              </p:cNvSpPr>
              <p:nvPr/>
            </p:nvSpPr>
            <p:spPr>
              <a:xfrm>
                <a:off x="4006745" y="1537094"/>
                <a:ext cx="664185" cy="419998"/>
              </a:xfrm>
              <a:prstGeom prst="roundRect">
                <a:avLst>
                  <a:gd name="adj" fmla="val 10000"/>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6" name="TextBox 45">
                <a:extLst>
                  <a:ext uri="{FF2B5EF4-FFF2-40B4-BE49-F238E27FC236}">
                    <a16:creationId xmlns:a16="http://schemas.microsoft.com/office/drawing/2014/main" id="{00A0C585-6CE1-4A70-81F3-1304877ABEEA}"/>
                  </a:ext>
                </a:extLst>
              </p:cNvPr>
              <p:cNvSpPr txBox="1"/>
              <p:nvPr/>
            </p:nvSpPr>
            <p:spPr>
              <a:xfrm>
                <a:off x="3333911" y="2699201"/>
                <a:ext cx="275323" cy="1891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787" i="1" smtClean="0">
                              <a:latin typeface="Cambria Math" panose="02040503050406030204" pitchFamily="18" charset="0"/>
                            </a:rPr>
                          </m:ctrlPr>
                        </m:sSubPr>
                        <m:e>
                          <m:r>
                            <a:rPr lang="en-US" sz="787" b="0" i="1" smtClean="0">
                              <a:latin typeface="Cambria Math" panose="02040503050406030204" pitchFamily="18" charset="0"/>
                            </a:rPr>
                            <m:t>𝜇</m:t>
                          </m:r>
                        </m:e>
                        <m:sub>
                          <m:r>
                            <a:rPr lang="en-US" sz="787" i="1">
                              <a:latin typeface="Cambria Math" panose="02040503050406030204" pitchFamily="18" charset="0"/>
                            </a:rPr>
                            <m:t>2</m:t>
                          </m:r>
                        </m:sub>
                      </m:sSub>
                    </m:oMath>
                  </m:oMathPara>
                </a14:m>
                <a:endParaRPr lang="en-US" sz="787" dirty="0"/>
              </a:p>
            </p:txBody>
          </p:sp>
        </mc:Choice>
        <mc:Fallback xmlns="">
          <p:sp>
            <p:nvSpPr>
              <p:cNvPr id="46" name="TextBox 45">
                <a:extLst>
                  <a:ext uri="{FF2B5EF4-FFF2-40B4-BE49-F238E27FC236}">
                    <a16:creationId xmlns:a16="http://schemas.microsoft.com/office/drawing/2014/main" id="{00A0C585-6CE1-4A70-81F3-1304877ABEEA}"/>
                  </a:ext>
                </a:extLst>
              </p:cNvPr>
              <p:cNvSpPr txBox="1">
                <a:spLocks noRot="1" noChangeAspect="1" noMove="1" noResize="1" noEditPoints="1" noAdjustHandles="1" noChangeArrowheads="1" noChangeShapeType="1" noTextEdit="1"/>
              </p:cNvSpPr>
              <p:nvPr/>
            </p:nvSpPr>
            <p:spPr>
              <a:xfrm>
                <a:off x="3333911" y="2699201"/>
                <a:ext cx="275323" cy="189175"/>
              </a:xfrm>
              <a:prstGeom prst="rect">
                <a:avLst/>
              </a:prstGeom>
              <a:blipFill>
                <a:blip r:embed="rId8"/>
                <a:stretch>
                  <a:fillRect b="-625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7" name="Rounded Rectangle 46">
                <a:extLst>
                  <a:ext uri="{FF2B5EF4-FFF2-40B4-BE49-F238E27FC236}">
                    <a16:creationId xmlns:a16="http://schemas.microsoft.com/office/drawing/2014/main" id="{355A2163-DC3A-AF5E-CE1B-C3CACD4847E3}"/>
                  </a:ext>
                </a:extLst>
              </p:cNvPr>
              <p:cNvSpPr/>
              <p:nvPr/>
            </p:nvSpPr>
            <p:spPr>
              <a:xfrm>
                <a:off x="2564838" y="2360080"/>
                <a:ext cx="607195" cy="419998"/>
              </a:xfrm>
              <a:prstGeom prst="roundRect">
                <a:avLst>
                  <a:gd name="adj" fmla="val 10000"/>
                </a:avLst>
              </a:prstGeom>
              <a:solidFill>
                <a:srgbClr val="94C4EA"/>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algn="ctr"/>
                <a14:m>
                  <m:oMathPara xmlns:m="http://schemas.openxmlformats.org/officeDocument/2006/math">
                    <m:oMathParaPr>
                      <m:jc m:val="centerGroup"/>
                    </m:oMathParaPr>
                    <m:oMath xmlns:m="http://schemas.openxmlformats.org/officeDocument/2006/math">
                      <m:sSub>
                        <m:sSubPr>
                          <m:ctrlPr>
                            <a:rPr lang="en-US" sz="1012" i="1" dirty="0">
                              <a:latin typeface="Cambria Math" panose="02040503050406030204" pitchFamily="18" charset="0"/>
                            </a:rPr>
                          </m:ctrlPr>
                        </m:sSubPr>
                        <m:e>
                          <m:r>
                            <a:rPr lang="en-US" sz="1012" i="1" dirty="0">
                              <a:latin typeface="Cambria Math" panose="02040503050406030204" pitchFamily="18" charset="0"/>
                            </a:rPr>
                            <m:t>𝐼</m:t>
                          </m:r>
                        </m:e>
                        <m:sub>
                          <m:r>
                            <a:rPr lang="en-US" sz="1012" i="1" dirty="0">
                              <a:latin typeface="Cambria Math" panose="02040503050406030204" pitchFamily="18" charset="0"/>
                            </a:rPr>
                            <m:t>2</m:t>
                          </m:r>
                        </m:sub>
                      </m:sSub>
                    </m:oMath>
                  </m:oMathPara>
                </a14:m>
                <a:endParaRPr lang="en-US" sz="1012" dirty="0"/>
              </a:p>
            </p:txBody>
          </p:sp>
        </mc:Choice>
        <mc:Fallback xmlns="">
          <p:sp>
            <p:nvSpPr>
              <p:cNvPr id="47" name="Rounded Rectangle 46">
                <a:extLst>
                  <a:ext uri="{FF2B5EF4-FFF2-40B4-BE49-F238E27FC236}">
                    <a16:creationId xmlns:a16="http://schemas.microsoft.com/office/drawing/2014/main" id="{355A2163-DC3A-AF5E-CE1B-C3CACD4847E3}"/>
                  </a:ext>
                </a:extLst>
              </p:cNvPr>
              <p:cNvSpPr>
                <a:spLocks noRot="1" noChangeAspect="1" noMove="1" noResize="1" noEditPoints="1" noAdjustHandles="1" noChangeArrowheads="1" noChangeShapeType="1" noTextEdit="1"/>
              </p:cNvSpPr>
              <p:nvPr/>
            </p:nvSpPr>
            <p:spPr>
              <a:xfrm>
                <a:off x="2564838" y="2360080"/>
                <a:ext cx="607195" cy="419998"/>
              </a:xfrm>
              <a:prstGeom prst="roundRect">
                <a:avLst>
                  <a:gd name="adj" fmla="val 10000"/>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9" name="TextBox 48">
                <a:extLst>
                  <a:ext uri="{FF2B5EF4-FFF2-40B4-BE49-F238E27FC236}">
                    <a16:creationId xmlns:a16="http://schemas.microsoft.com/office/drawing/2014/main" id="{03B06E99-25A2-30C2-27EC-E6157809166A}"/>
                  </a:ext>
                </a:extLst>
              </p:cNvPr>
              <p:cNvSpPr txBox="1"/>
              <p:nvPr/>
            </p:nvSpPr>
            <p:spPr>
              <a:xfrm>
                <a:off x="3335748" y="1182909"/>
                <a:ext cx="226184" cy="1891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787" i="1">
                              <a:latin typeface="Cambria Math" panose="02040503050406030204" pitchFamily="18" charset="0"/>
                            </a:rPr>
                          </m:ctrlPr>
                        </m:sSubPr>
                        <m:e>
                          <m:r>
                            <a:rPr lang="en-US" sz="787" i="1">
                              <a:latin typeface="Cambria Math" panose="02040503050406030204" pitchFamily="18" charset="0"/>
                            </a:rPr>
                            <m:t>𝛾</m:t>
                          </m:r>
                        </m:e>
                        <m:sub>
                          <m:r>
                            <a:rPr lang="en-US" sz="787" i="1">
                              <a:latin typeface="Cambria Math" panose="02040503050406030204" pitchFamily="18" charset="0"/>
                            </a:rPr>
                            <m:t>1</m:t>
                          </m:r>
                        </m:sub>
                      </m:sSub>
                    </m:oMath>
                  </m:oMathPara>
                </a14:m>
                <a:endParaRPr lang="en-US" sz="787" dirty="0"/>
              </a:p>
            </p:txBody>
          </p:sp>
        </mc:Choice>
        <mc:Fallback xmlns="">
          <p:sp>
            <p:nvSpPr>
              <p:cNvPr id="49" name="TextBox 48">
                <a:extLst>
                  <a:ext uri="{FF2B5EF4-FFF2-40B4-BE49-F238E27FC236}">
                    <a16:creationId xmlns:a16="http://schemas.microsoft.com/office/drawing/2014/main" id="{03B06E99-25A2-30C2-27EC-E6157809166A}"/>
                  </a:ext>
                </a:extLst>
              </p:cNvPr>
              <p:cNvSpPr txBox="1">
                <a:spLocks noRot="1" noChangeAspect="1" noMove="1" noResize="1" noEditPoints="1" noAdjustHandles="1" noChangeArrowheads="1" noChangeShapeType="1" noTextEdit="1"/>
              </p:cNvSpPr>
              <p:nvPr/>
            </p:nvSpPr>
            <p:spPr>
              <a:xfrm>
                <a:off x="3335748" y="1182909"/>
                <a:ext cx="226184" cy="189175"/>
              </a:xfrm>
              <a:prstGeom prst="rect">
                <a:avLst/>
              </a:prstGeom>
              <a:blipFill>
                <a:blip r:embed="rId10"/>
                <a:stretch>
                  <a:fillRect/>
                </a:stretch>
              </a:blipFill>
            </p:spPr>
            <p:txBody>
              <a:bodyPr/>
              <a:lstStyle/>
              <a:p>
                <a:r>
                  <a:rPr lang="en-US">
                    <a:noFill/>
                  </a:rPr>
                  <a:t> </a:t>
                </a:r>
              </a:p>
            </p:txBody>
          </p:sp>
        </mc:Fallback>
      </mc:AlternateContent>
      <p:cxnSp>
        <p:nvCxnSpPr>
          <p:cNvPr id="50" name="Curved Connector 49">
            <a:extLst>
              <a:ext uri="{FF2B5EF4-FFF2-40B4-BE49-F238E27FC236}">
                <a16:creationId xmlns:a16="http://schemas.microsoft.com/office/drawing/2014/main" id="{8354AE17-A397-F947-BA4E-1BF0496BFB25}"/>
              </a:ext>
            </a:extLst>
          </p:cNvPr>
          <p:cNvCxnSpPr>
            <a:cxnSpLocks/>
            <a:stCxn id="47" idx="2"/>
            <a:endCxn id="39" idx="5"/>
          </p:cNvCxnSpPr>
          <p:nvPr/>
        </p:nvCxnSpPr>
        <p:spPr>
          <a:xfrm rot="5400000" flipH="1">
            <a:off x="2273004" y="2184647"/>
            <a:ext cx="187299" cy="1003565"/>
          </a:xfrm>
          <a:prstGeom prst="curvedConnector3">
            <a:avLst>
              <a:gd name="adj1" fmla="val -84190"/>
            </a:avLst>
          </a:prstGeom>
          <a:ln>
            <a:solidFill>
              <a:schemeClr val="bg1">
                <a:lumMod val="50000"/>
              </a:schemeClr>
            </a:solidFill>
            <a:prstDash val="lgDash"/>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72A87972-0C1D-8441-3E06-2F32EF49ECA1}"/>
                  </a:ext>
                </a:extLst>
              </p:cNvPr>
              <p:cNvSpPr txBox="1"/>
              <p:nvPr/>
            </p:nvSpPr>
            <p:spPr>
              <a:xfrm>
                <a:off x="2249845" y="1611537"/>
                <a:ext cx="331923" cy="20468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901" i="1">
                              <a:latin typeface="Cambria Math" panose="02040503050406030204" pitchFamily="18" charset="0"/>
                            </a:rPr>
                          </m:ctrlPr>
                        </m:sSubPr>
                        <m:e>
                          <m:r>
                            <a:rPr lang="en-US" sz="901" i="1">
                              <a:latin typeface="Cambria Math" panose="02040503050406030204" pitchFamily="18" charset="0"/>
                            </a:rPr>
                            <m:t>𝛽</m:t>
                          </m:r>
                        </m:e>
                        <m:sub>
                          <m:r>
                            <a:rPr lang="en-US" sz="901" i="1">
                              <a:latin typeface="Cambria Math" panose="02040503050406030204" pitchFamily="18" charset="0"/>
                            </a:rPr>
                            <m:t>21</m:t>
                          </m:r>
                        </m:sub>
                      </m:sSub>
                    </m:oMath>
                  </m:oMathPara>
                </a14:m>
                <a:endParaRPr lang="en-US" sz="901" dirty="0"/>
              </a:p>
            </p:txBody>
          </p:sp>
        </mc:Choice>
        <mc:Fallback xmlns="">
          <p:sp>
            <p:nvSpPr>
              <p:cNvPr id="51" name="TextBox 50">
                <a:extLst>
                  <a:ext uri="{FF2B5EF4-FFF2-40B4-BE49-F238E27FC236}">
                    <a16:creationId xmlns:a16="http://schemas.microsoft.com/office/drawing/2014/main" id="{72A87972-0C1D-8441-3E06-2F32EF49ECA1}"/>
                  </a:ext>
                </a:extLst>
              </p:cNvPr>
              <p:cNvSpPr txBox="1">
                <a:spLocks noRot="1" noChangeAspect="1" noMove="1" noResize="1" noEditPoints="1" noAdjustHandles="1" noChangeArrowheads="1" noChangeShapeType="1" noTextEdit="1"/>
              </p:cNvSpPr>
              <p:nvPr/>
            </p:nvSpPr>
            <p:spPr>
              <a:xfrm>
                <a:off x="2249845" y="1611537"/>
                <a:ext cx="331923" cy="204689"/>
              </a:xfrm>
              <a:prstGeom prst="rect">
                <a:avLst/>
              </a:prstGeom>
              <a:blipFill>
                <a:blip r:embed="rId11"/>
                <a:stretch>
                  <a:fillRect b="-555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69C96E4C-BB99-6653-FEBE-25C81093F2E7}"/>
                  </a:ext>
                </a:extLst>
              </p:cNvPr>
              <p:cNvSpPr txBox="1"/>
              <p:nvPr/>
            </p:nvSpPr>
            <p:spPr>
              <a:xfrm>
                <a:off x="2127037" y="2702278"/>
                <a:ext cx="331923" cy="20468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901" i="1">
                              <a:latin typeface="Cambria Math" panose="02040503050406030204" pitchFamily="18" charset="0"/>
                            </a:rPr>
                          </m:ctrlPr>
                        </m:sSubPr>
                        <m:e>
                          <m:r>
                            <a:rPr lang="en-US" sz="901" i="1">
                              <a:latin typeface="Cambria Math" panose="02040503050406030204" pitchFamily="18" charset="0"/>
                            </a:rPr>
                            <m:t>𝛽</m:t>
                          </m:r>
                        </m:e>
                        <m:sub>
                          <m:r>
                            <a:rPr lang="en-US" sz="901" i="1">
                              <a:latin typeface="Cambria Math" panose="02040503050406030204" pitchFamily="18" charset="0"/>
                            </a:rPr>
                            <m:t>22</m:t>
                          </m:r>
                        </m:sub>
                      </m:sSub>
                    </m:oMath>
                  </m:oMathPara>
                </a14:m>
                <a:endParaRPr lang="en-US" sz="901" dirty="0"/>
              </a:p>
            </p:txBody>
          </p:sp>
        </mc:Choice>
        <mc:Fallback xmlns="">
          <p:sp>
            <p:nvSpPr>
              <p:cNvPr id="52" name="TextBox 51">
                <a:extLst>
                  <a:ext uri="{FF2B5EF4-FFF2-40B4-BE49-F238E27FC236}">
                    <a16:creationId xmlns:a16="http://schemas.microsoft.com/office/drawing/2014/main" id="{69C96E4C-BB99-6653-FEBE-25C81093F2E7}"/>
                  </a:ext>
                </a:extLst>
              </p:cNvPr>
              <p:cNvSpPr txBox="1">
                <a:spLocks noRot="1" noChangeAspect="1" noMove="1" noResize="1" noEditPoints="1" noAdjustHandles="1" noChangeArrowheads="1" noChangeShapeType="1" noTextEdit="1"/>
              </p:cNvSpPr>
              <p:nvPr/>
            </p:nvSpPr>
            <p:spPr>
              <a:xfrm>
                <a:off x="2127037" y="2702278"/>
                <a:ext cx="331923" cy="204689"/>
              </a:xfrm>
              <a:prstGeom prst="rect">
                <a:avLst/>
              </a:prstGeom>
              <a:blipFill>
                <a:blip r:embed="rId12"/>
                <a:stretch>
                  <a:fillRect b="-11765"/>
                </a:stretch>
              </a:blipFill>
            </p:spPr>
            <p:txBody>
              <a:bodyPr/>
              <a:lstStyle/>
              <a:p>
                <a:r>
                  <a:rPr lang="en-US">
                    <a:noFill/>
                  </a:rPr>
                  <a:t> </a:t>
                </a:r>
              </a:p>
            </p:txBody>
          </p:sp>
        </mc:Fallback>
      </mc:AlternateContent>
      <p:cxnSp>
        <p:nvCxnSpPr>
          <p:cNvPr id="53" name="Curved Connector 52">
            <a:extLst>
              <a:ext uri="{FF2B5EF4-FFF2-40B4-BE49-F238E27FC236}">
                <a16:creationId xmlns:a16="http://schemas.microsoft.com/office/drawing/2014/main" id="{1499840D-36B7-417B-D11C-9312971C511D}"/>
              </a:ext>
            </a:extLst>
          </p:cNvPr>
          <p:cNvCxnSpPr>
            <a:cxnSpLocks/>
            <a:endCxn id="38" idx="5"/>
          </p:cNvCxnSpPr>
          <p:nvPr/>
        </p:nvCxnSpPr>
        <p:spPr>
          <a:xfrm rot="10800000">
            <a:off x="1862350" y="1520381"/>
            <a:ext cx="1096347" cy="843834"/>
          </a:xfrm>
          <a:prstGeom prst="curvedConnector2">
            <a:avLst/>
          </a:prstGeom>
          <a:ln>
            <a:solidFill>
              <a:schemeClr val="bg1">
                <a:lumMod val="50000"/>
              </a:schemeClr>
            </a:solidFill>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54" name="Curved Connector 53">
            <a:extLst>
              <a:ext uri="{FF2B5EF4-FFF2-40B4-BE49-F238E27FC236}">
                <a16:creationId xmlns:a16="http://schemas.microsoft.com/office/drawing/2014/main" id="{2776C96C-1296-C7DE-DCD9-A9991AFF6CD3}"/>
              </a:ext>
            </a:extLst>
          </p:cNvPr>
          <p:cNvCxnSpPr>
            <a:cxnSpLocks/>
            <a:endCxn id="39" idx="7"/>
          </p:cNvCxnSpPr>
          <p:nvPr/>
        </p:nvCxnSpPr>
        <p:spPr>
          <a:xfrm rot="10800000" flipV="1">
            <a:off x="1864871" y="1718713"/>
            <a:ext cx="1093826" cy="840253"/>
          </a:xfrm>
          <a:prstGeom prst="curvedConnector2">
            <a:avLst/>
          </a:prstGeom>
          <a:ln>
            <a:solidFill>
              <a:schemeClr val="bg1">
                <a:lumMod val="50000"/>
              </a:schemeClr>
            </a:solidFill>
            <a:prstDash val="lgDash"/>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5" name="TextBox 54">
                <a:extLst>
                  <a:ext uri="{FF2B5EF4-FFF2-40B4-BE49-F238E27FC236}">
                    <a16:creationId xmlns:a16="http://schemas.microsoft.com/office/drawing/2014/main" id="{6F6A1405-235D-622E-5DB8-3C76E0A31CE5}"/>
                  </a:ext>
                </a:extLst>
              </p:cNvPr>
              <p:cNvSpPr txBox="1"/>
              <p:nvPr/>
            </p:nvSpPr>
            <p:spPr>
              <a:xfrm>
                <a:off x="2246676" y="942202"/>
                <a:ext cx="329536" cy="20468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901" i="1">
                              <a:latin typeface="Cambria Math" panose="02040503050406030204" pitchFamily="18" charset="0"/>
                            </a:rPr>
                          </m:ctrlPr>
                        </m:sSubPr>
                        <m:e>
                          <m:r>
                            <a:rPr lang="en-US" sz="901" i="1">
                              <a:latin typeface="Cambria Math" panose="02040503050406030204" pitchFamily="18" charset="0"/>
                            </a:rPr>
                            <m:t>𝛽</m:t>
                          </m:r>
                        </m:e>
                        <m:sub>
                          <m:r>
                            <a:rPr lang="en-US" sz="901" i="1">
                              <a:latin typeface="Cambria Math" panose="02040503050406030204" pitchFamily="18" charset="0"/>
                            </a:rPr>
                            <m:t>11</m:t>
                          </m:r>
                        </m:sub>
                      </m:sSub>
                    </m:oMath>
                  </m:oMathPara>
                </a14:m>
                <a:endParaRPr lang="en-US" sz="901" dirty="0"/>
              </a:p>
            </p:txBody>
          </p:sp>
        </mc:Choice>
        <mc:Fallback xmlns="">
          <p:sp>
            <p:nvSpPr>
              <p:cNvPr id="55" name="TextBox 54">
                <a:extLst>
                  <a:ext uri="{FF2B5EF4-FFF2-40B4-BE49-F238E27FC236}">
                    <a16:creationId xmlns:a16="http://schemas.microsoft.com/office/drawing/2014/main" id="{6F6A1405-235D-622E-5DB8-3C76E0A31CE5}"/>
                  </a:ext>
                </a:extLst>
              </p:cNvPr>
              <p:cNvSpPr txBox="1">
                <a:spLocks noRot="1" noChangeAspect="1" noMove="1" noResize="1" noEditPoints="1" noAdjustHandles="1" noChangeArrowheads="1" noChangeShapeType="1" noTextEdit="1"/>
              </p:cNvSpPr>
              <p:nvPr/>
            </p:nvSpPr>
            <p:spPr>
              <a:xfrm>
                <a:off x="2246676" y="942202"/>
                <a:ext cx="329536" cy="204689"/>
              </a:xfrm>
              <a:prstGeom prst="rect">
                <a:avLst/>
              </a:prstGeom>
              <a:blipFill>
                <a:blip r:embed="rId13"/>
                <a:stretch>
                  <a:fillRect b="-1176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6" name="TextBox 55">
                <a:extLst>
                  <a:ext uri="{FF2B5EF4-FFF2-40B4-BE49-F238E27FC236}">
                    <a16:creationId xmlns:a16="http://schemas.microsoft.com/office/drawing/2014/main" id="{D0938FE8-544B-B51C-87CF-A28F12EEEAF0}"/>
                  </a:ext>
                </a:extLst>
              </p:cNvPr>
              <p:cNvSpPr txBox="1"/>
              <p:nvPr/>
            </p:nvSpPr>
            <p:spPr>
              <a:xfrm>
                <a:off x="2583507" y="2135849"/>
                <a:ext cx="329536" cy="20468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901" i="1">
                              <a:latin typeface="Cambria Math" panose="02040503050406030204" pitchFamily="18" charset="0"/>
                            </a:rPr>
                          </m:ctrlPr>
                        </m:sSubPr>
                        <m:e>
                          <m:r>
                            <a:rPr lang="en-US" sz="901" i="1">
                              <a:latin typeface="Cambria Math" panose="02040503050406030204" pitchFamily="18" charset="0"/>
                            </a:rPr>
                            <m:t>𝛽</m:t>
                          </m:r>
                        </m:e>
                        <m:sub>
                          <m:r>
                            <a:rPr lang="en-US" sz="901" i="1">
                              <a:latin typeface="Cambria Math" panose="02040503050406030204" pitchFamily="18" charset="0"/>
                            </a:rPr>
                            <m:t>12</m:t>
                          </m:r>
                        </m:sub>
                      </m:sSub>
                    </m:oMath>
                  </m:oMathPara>
                </a14:m>
                <a:endParaRPr lang="en-US" sz="901" dirty="0"/>
              </a:p>
            </p:txBody>
          </p:sp>
        </mc:Choice>
        <mc:Fallback xmlns="">
          <p:sp>
            <p:nvSpPr>
              <p:cNvPr id="56" name="TextBox 55">
                <a:extLst>
                  <a:ext uri="{FF2B5EF4-FFF2-40B4-BE49-F238E27FC236}">
                    <a16:creationId xmlns:a16="http://schemas.microsoft.com/office/drawing/2014/main" id="{D0938FE8-544B-B51C-87CF-A28F12EEEAF0}"/>
                  </a:ext>
                </a:extLst>
              </p:cNvPr>
              <p:cNvSpPr txBox="1">
                <a:spLocks noRot="1" noChangeAspect="1" noMove="1" noResize="1" noEditPoints="1" noAdjustHandles="1" noChangeArrowheads="1" noChangeShapeType="1" noTextEdit="1"/>
              </p:cNvSpPr>
              <p:nvPr/>
            </p:nvSpPr>
            <p:spPr>
              <a:xfrm>
                <a:off x="2583507" y="2135849"/>
                <a:ext cx="329536" cy="204689"/>
              </a:xfrm>
              <a:prstGeom prst="rect">
                <a:avLst/>
              </a:prstGeom>
              <a:blipFill>
                <a:blip r:embed="rId14"/>
                <a:stretch>
                  <a:fillRect b="-1176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7" name="Rounded Rectangle 56">
                <a:extLst>
                  <a:ext uri="{FF2B5EF4-FFF2-40B4-BE49-F238E27FC236}">
                    <a16:creationId xmlns:a16="http://schemas.microsoft.com/office/drawing/2014/main" id="{EA3D68ED-9849-A607-BB57-F4C18C6065E3}"/>
                  </a:ext>
                </a:extLst>
              </p:cNvPr>
              <p:cNvSpPr/>
              <p:nvPr/>
            </p:nvSpPr>
            <p:spPr>
              <a:xfrm>
                <a:off x="2564838" y="1297901"/>
                <a:ext cx="607195" cy="419998"/>
              </a:xfrm>
              <a:prstGeom prst="roundRect">
                <a:avLst>
                  <a:gd name="adj" fmla="val 10000"/>
                </a:avLst>
              </a:prstGeom>
              <a:solidFill>
                <a:srgbClr val="94C4EA"/>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algn="ctr"/>
                <a14:m>
                  <m:oMathPara xmlns:m="http://schemas.openxmlformats.org/officeDocument/2006/math">
                    <m:oMathParaPr>
                      <m:jc m:val="centerGroup"/>
                    </m:oMathParaPr>
                    <m:oMath xmlns:m="http://schemas.openxmlformats.org/officeDocument/2006/math">
                      <m:sSub>
                        <m:sSubPr>
                          <m:ctrlPr>
                            <a:rPr lang="en-US" sz="1012" i="1" dirty="0">
                              <a:latin typeface="Cambria Math" panose="02040503050406030204" pitchFamily="18" charset="0"/>
                            </a:rPr>
                          </m:ctrlPr>
                        </m:sSubPr>
                        <m:e>
                          <m:r>
                            <a:rPr lang="en-US" sz="1012" i="1" dirty="0">
                              <a:latin typeface="Cambria Math" panose="02040503050406030204" pitchFamily="18" charset="0"/>
                            </a:rPr>
                            <m:t>𝐼</m:t>
                          </m:r>
                        </m:e>
                        <m:sub>
                          <m:r>
                            <a:rPr lang="en-US" sz="1012" i="1" dirty="0">
                              <a:latin typeface="Cambria Math" panose="02040503050406030204" pitchFamily="18" charset="0"/>
                            </a:rPr>
                            <m:t>1</m:t>
                          </m:r>
                        </m:sub>
                      </m:sSub>
                    </m:oMath>
                  </m:oMathPara>
                </a14:m>
                <a:endParaRPr lang="en-US" sz="1012" dirty="0"/>
              </a:p>
            </p:txBody>
          </p:sp>
        </mc:Choice>
        <mc:Fallback xmlns="">
          <p:sp>
            <p:nvSpPr>
              <p:cNvPr id="57" name="Rounded Rectangle 56">
                <a:extLst>
                  <a:ext uri="{FF2B5EF4-FFF2-40B4-BE49-F238E27FC236}">
                    <a16:creationId xmlns:a16="http://schemas.microsoft.com/office/drawing/2014/main" id="{EA3D68ED-9849-A607-BB57-F4C18C6065E3}"/>
                  </a:ext>
                </a:extLst>
              </p:cNvPr>
              <p:cNvSpPr>
                <a:spLocks noRot="1" noChangeAspect="1" noMove="1" noResize="1" noEditPoints="1" noAdjustHandles="1" noChangeArrowheads="1" noChangeShapeType="1" noTextEdit="1"/>
              </p:cNvSpPr>
              <p:nvPr/>
            </p:nvSpPr>
            <p:spPr>
              <a:xfrm>
                <a:off x="2564838" y="1297901"/>
                <a:ext cx="607195" cy="419998"/>
              </a:xfrm>
              <a:prstGeom prst="roundRect">
                <a:avLst>
                  <a:gd name="adj" fmla="val 10000"/>
                </a:avLst>
              </a:prstGeom>
              <a:blipFill>
                <a:blip r:embed="rId15"/>
                <a:stretch>
                  <a:fillRect/>
                </a:stretch>
              </a:blipFill>
            </p:spPr>
            <p:txBody>
              <a:bodyPr/>
              <a:lstStyle/>
              <a:p>
                <a:r>
                  <a:rPr lang="en-US">
                    <a:noFill/>
                  </a:rPr>
                  <a:t> </a:t>
                </a:r>
              </a:p>
            </p:txBody>
          </p:sp>
        </mc:Fallback>
      </mc:AlternateContent>
      <p:cxnSp>
        <p:nvCxnSpPr>
          <p:cNvPr id="58" name="Curved Connector 57">
            <a:extLst>
              <a:ext uri="{FF2B5EF4-FFF2-40B4-BE49-F238E27FC236}">
                <a16:creationId xmlns:a16="http://schemas.microsoft.com/office/drawing/2014/main" id="{A7B97BEE-B36B-F4D4-BA88-0A6E16808D14}"/>
              </a:ext>
            </a:extLst>
          </p:cNvPr>
          <p:cNvCxnSpPr>
            <a:cxnSpLocks/>
            <a:stCxn id="57" idx="0"/>
            <a:endCxn id="38" idx="7"/>
          </p:cNvCxnSpPr>
          <p:nvPr/>
        </p:nvCxnSpPr>
        <p:spPr>
          <a:xfrm rot="16200000" flipH="1" flipV="1">
            <a:off x="2271059" y="889190"/>
            <a:ext cx="188666" cy="1006086"/>
          </a:xfrm>
          <a:prstGeom prst="curvedConnector3">
            <a:avLst>
              <a:gd name="adj1" fmla="val -65797"/>
            </a:avLst>
          </a:prstGeom>
          <a:ln>
            <a:solidFill>
              <a:schemeClr val="bg1">
                <a:lumMod val="50000"/>
              </a:schemeClr>
            </a:solidFill>
            <a:prstDash val="lgDash"/>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59" name="Rounded Rectangle 58">
                <a:extLst>
                  <a:ext uri="{FF2B5EF4-FFF2-40B4-BE49-F238E27FC236}">
                    <a16:creationId xmlns:a16="http://schemas.microsoft.com/office/drawing/2014/main" id="{9ED4C7C9-BBA2-5276-0697-F70DDB473723}"/>
                  </a:ext>
                </a:extLst>
              </p:cNvPr>
              <p:cNvSpPr/>
              <p:nvPr/>
            </p:nvSpPr>
            <p:spPr>
              <a:xfrm>
                <a:off x="4006744" y="1038560"/>
                <a:ext cx="664185" cy="419998"/>
              </a:xfrm>
              <a:prstGeom prst="roundRect">
                <a:avLst>
                  <a:gd name="adj" fmla="val 10000"/>
                </a:avLst>
              </a:prstGeom>
              <a:solidFill>
                <a:srgbClr val="7C7C7C"/>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algn="ctr"/>
                <a14:m>
                  <m:oMathPara xmlns:m="http://schemas.openxmlformats.org/officeDocument/2006/math">
                    <m:oMathParaPr>
                      <m:jc m:val="centerGroup"/>
                    </m:oMathParaPr>
                    <m:oMath xmlns:m="http://schemas.openxmlformats.org/officeDocument/2006/math">
                      <m:sSub>
                        <m:sSubPr>
                          <m:ctrlPr>
                            <a:rPr lang="en-US" sz="1012" i="1" dirty="0">
                              <a:latin typeface="Cambria Math" panose="02040503050406030204" pitchFamily="18" charset="0"/>
                            </a:rPr>
                          </m:ctrlPr>
                        </m:sSubPr>
                        <m:e>
                          <m:r>
                            <a:rPr lang="en-US" sz="1012" i="1" dirty="0">
                              <a:latin typeface="Cambria Math" panose="02040503050406030204" pitchFamily="18" charset="0"/>
                            </a:rPr>
                            <m:t>𝑅</m:t>
                          </m:r>
                        </m:e>
                        <m:sub>
                          <m:r>
                            <a:rPr lang="en-US" sz="1012" i="1" dirty="0">
                              <a:latin typeface="Cambria Math" panose="02040503050406030204" pitchFamily="18" charset="0"/>
                            </a:rPr>
                            <m:t>1</m:t>
                          </m:r>
                        </m:sub>
                      </m:sSub>
                    </m:oMath>
                  </m:oMathPara>
                </a14:m>
                <a:endParaRPr lang="en-US" sz="676" dirty="0"/>
              </a:p>
            </p:txBody>
          </p:sp>
        </mc:Choice>
        <mc:Fallback xmlns="">
          <p:sp>
            <p:nvSpPr>
              <p:cNvPr id="59" name="Rounded Rectangle 58">
                <a:extLst>
                  <a:ext uri="{FF2B5EF4-FFF2-40B4-BE49-F238E27FC236}">
                    <a16:creationId xmlns:a16="http://schemas.microsoft.com/office/drawing/2014/main" id="{9ED4C7C9-BBA2-5276-0697-F70DDB473723}"/>
                  </a:ext>
                </a:extLst>
              </p:cNvPr>
              <p:cNvSpPr>
                <a:spLocks noRot="1" noChangeAspect="1" noMove="1" noResize="1" noEditPoints="1" noAdjustHandles="1" noChangeArrowheads="1" noChangeShapeType="1" noTextEdit="1"/>
              </p:cNvSpPr>
              <p:nvPr/>
            </p:nvSpPr>
            <p:spPr>
              <a:xfrm>
                <a:off x="4006744" y="1038560"/>
                <a:ext cx="664185" cy="419998"/>
              </a:xfrm>
              <a:prstGeom prst="roundRect">
                <a:avLst>
                  <a:gd name="adj" fmla="val 10000"/>
                </a:avLst>
              </a:prstGeom>
              <a:blipFill>
                <a:blip r:embed="rId16"/>
                <a:stretch>
                  <a:fillRect/>
                </a:stretch>
              </a:blipFill>
            </p:spPr>
            <p:txBody>
              <a:bodyPr/>
              <a:lstStyle/>
              <a:p>
                <a:r>
                  <a:rPr lang="en-US">
                    <a:noFill/>
                  </a:rPr>
                  <a:t> </a:t>
                </a:r>
              </a:p>
            </p:txBody>
          </p:sp>
        </mc:Fallback>
      </mc:AlternateContent>
      <p:cxnSp>
        <p:nvCxnSpPr>
          <p:cNvPr id="61" name="Straight Arrow Connector 60">
            <a:extLst>
              <a:ext uri="{FF2B5EF4-FFF2-40B4-BE49-F238E27FC236}">
                <a16:creationId xmlns:a16="http://schemas.microsoft.com/office/drawing/2014/main" id="{B975E9F2-4140-1129-EF7B-46A6E576942D}"/>
              </a:ext>
            </a:extLst>
          </p:cNvPr>
          <p:cNvCxnSpPr>
            <a:cxnSpLocks/>
            <a:stCxn id="57" idx="3"/>
            <a:endCxn id="42" idx="1"/>
          </p:cNvCxnSpPr>
          <p:nvPr/>
        </p:nvCxnSpPr>
        <p:spPr>
          <a:xfrm>
            <a:off x="3172033" y="1507900"/>
            <a:ext cx="834712" cy="239193"/>
          </a:xfrm>
          <a:prstGeom prst="straightConnector1">
            <a:avLst/>
          </a:prstGeom>
          <a:ln>
            <a:solidFill>
              <a:schemeClr val="bg2">
                <a:lumMod val="10000"/>
              </a:schemeClr>
            </a:solidFill>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63" name="TextBox 62">
                <a:extLst>
                  <a:ext uri="{FF2B5EF4-FFF2-40B4-BE49-F238E27FC236}">
                    <a16:creationId xmlns:a16="http://schemas.microsoft.com/office/drawing/2014/main" id="{69DDBA79-5C03-E9EE-E2FF-299BA6DDF10A}"/>
                  </a:ext>
                </a:extLst>
              </p:cNvPr>
              <p:cNvSpPr txBox="1"/>
              <p:nvPr/>
            </p:nvSpPr>
            <p:spPr>
              <a:xfrm>
                <a:off x="3345978" y="2231095"/>
                <a:ext cx="269526" cy="1891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787" i="1" smtClean="0">
                              <a:latin typeface="Cambria Math" panose="02040503050406030204" pitchFamily="18" charset="0"/>
                            </a:rPr>
                          </m:ctrlPr>
                        </m:sSubPr>
                        <m:e>
                          <m:r>
                            <a:rPr lang="en-US" sz="787" b="0" i="1" smtClean="0">
                              <a:latin typeface="Cambria Math" panose="02040503050406030204" pitchFamily="18" charset="0"/>
                            </a:rPr>
                            <m:t>𝛾</m:t>
                          </m:r>
                        </m:e>
                        <m:sub>
                          <m:r>
                            <a:rPr lang="en-US" sz="787" i="1">
                              <a:latin typeface="Cambria Math" panose="02040503050406030204" pitchFamily="18" charset="0"/>
                            </a:rPr>
                            <m:t>2</m:t>
                          </m:r>
                        </m:sub>
                      </m:sSub>
                    </m:oMath>
                  </m:oMathPara>
                </a14:m>
                <a:endParaRPr lang="en-US" sz="787" dirty="0"/>
              </a:p>
            </p:txBody>
          </p:sp>
        </mc:Choice>
        <mc:Fallback xmlns="">
          <p:sp>
            <p:nvSpPr>
              <p:cNvPr id="63" name="TextBox 62">
                <a:extLst>
                  <a:ext uri="{FF2B5EF4-FFF2-40B4-BE49-F238E27FC236}">
                    <a16:creationId xmlns:a16="http://schemas.microsoft.com/office/drawing/2014/main" id="{69DDBA79-5C03-E9EE-E2FF-299BA6DDF10A}"/>
                  </a:ext>
                </a:extLst>
              </p:cNvPr>
              <p:cNvSpPr txBox="1">
                <a:spLocks noRot="1" noChangeAspect="1" noMove="1" noResize="1" noEditPoints="1" noAdjustHandles="1" noChangeArrowheads="1" noChangeShapeType="1" noTextEdit="1"/>
              </p:cNvSpPr>
              <p:nvPr/>
            </p:nvSpPr>
            <p:spPr>
              <a:xfrm>
                <a:off x="3345978" y="2231095"/>
                <a:ext cx="269526" cy="189175"/>
              </a:xfrm>
              <a:prstGeom prst="rect">
                <a:avLst/>
              </a:prstGeom>
              <a:blipFill>
                <a:blip r:embed="rId17"/>
                <a:stretch>
                  <a:fillRect b="-625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4" name="TextBox 63">
                <a:extLst>
                  <a:ext uri="{FF2B5EF4-FFF2-40B4-BE49-F238E27FC236}">
                    <a16:creationId xmlns:a16="http://schemas.microsoft.com/office/drawing/2014/main" id="{2C94ED42-8C78-6E65-7E06-C04F578935FC}"/>
                  </a:ext>
                </a:extLst>
              </p:cNvPr>
              <p:cNvSpPr txBox="1"/>
              <p:nvPr/>
            </p:nvSpPr>
            <p:spPr>
              <a:xfrm>
                <a:off x="3333911" y="1634332"/>
                <a:ext cx="226184" cy="1891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787" i="1">
                              <a:latin typeface="Cambria Math" panose="02040503050406030204" pitchFamily="18" charset="0"/>
                            </a:rPr>
                          </m:ctrlPr>
                        </m:sSubPr>
                        <m:e>
                          <m:r>
                            <a:rPr lang="en-US" sz="787" i="1">
                              <a:latin typeface="Cambria Math" panose="02040503050406030204" pitchFamily="18" charset="0"/>
                            </a:rPr>
                            <m:t>𝜇</m:t>
                          </m:r>
                        </m:e>
                        <m:sub>
                          <m:r>
                            <a:rPr lang="en-US" sz="787" i="1">
                              <a:latin typeface="Cambria Math" panose="02040503050406030204" pitchFamily="18" charset="0"/>
                            </a:rPr>
                            <m:t>1</m:t>
                          </m:r>
                        </m:sub>
                      </m:sSub>
                    </m:oMath>
                  </m:oMathPara>
                </a14:m>
                <a:endParaRPr lang="en-US" sz="787" dirty="0"/>
              </a:p>
            </p:txBody>
          </p:sp>
        </mc:Choice>
        <mc:Fallback xmlns="">
          <p:sp>
            <p:nvSpPr>
              <p:cNvPr id="64" name="TextBox 63">
                <a:extLst>
                  <a:ext uri="{FF2B5EF4-FFF2-40B4-BE49-F238E27FC236}">
                    <a16:creationId xmlns:a16="http://schemas.microsoft.com/office/drawing/2014/main" id="{2C94ED42-8C78-6E65-7E06-C04F578935FC}"/>
                  </a:ext>
                </a:extLst>
              </p:cNvPr>
              <p:cNvSpPr txBox="1">
                <a:spLocks noRot="1" noChangeAspect="1" noMove="1" noResize="1" noEditPoints="1" noAdjustHandles="1" noChangeArrowheads="1" noChangeShapeType="1" noTextEdit="1"/>
              </p:cNvSpPr>
              <p:nvPr/>
            </p:nvSpPr>
            <p:spPr>
              <a:xfrm>
                <a:off x="3333911" y="1634332"/>
                <a:ext cx="226184" cy="189175"/>
              </a:xfrm>
              <a:prstGeom prst="rect">
                <a:avLst/>
              </a:prstGeom>
              <a:blipFill>
                <a:blip r:embed="rId18"/>
                <a:stretch>
                  <a:fillRect b="-625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Rounded Rectangle 36">
                <a:extLst>
                  <a:ext uri="{FF2B5EF4-FFF2-40B4-BE49-F238E27FC236}">
                    <a16:creationId xmlns:a16="http://schemas.microsoft.com/office/drawing/2014/main" id="{B8899CDD-676C-6431-81A2-968EC440CF3F}"/>
                  </a:ext>
                </a:extLst>
              </p:cNvPr>
              <p:cNvSpPr/>
              <p:nvPr/>
            </p:nvSpPr>
            <p:spPr>
              <a:xfrm>
                <a:off x="4006742" y="2116580"/>
                <a:ext cx="664185" cy="419998"/>
              </a:xfrm>
              <a:prstGeom prst="roundRect">
                <a:avLst>
                  <a:gd name="adj" fmla="val 10000"/>
                </a:avLst>
              </a:prstGeom>
              <a:solidFill>
                <a:srgbClr val="7C7C7C"/>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algn="ctr"/>
                <a14:m>
                  <m:oMathPara xmlns:m="http://schemas.openxmlformats.org/officeDocument/2006/math">
                    <m:oMathParaPr>
                      <m:jc m:val="centerGroup"/>
                    </m:oMathParaPr>
                    <m:oMath xmlns:m="http://schemas.openxmlformats.org/officeDocument/2006/math">
                      <m:sSub>
                        <m:sSubPr>
                          <m:ctrlPr>
                            <a:rPr lang="en-US" sz="1012" i="1" dirty="0">
                              <a:latin typeface="Cambria Math" panose="02040503050406030204" pitchFamily="18" charset="0"/>
                            </a:rPr>
                          </m:ctrlPr>
                        </m:sSubPr>
                        <m:e>
                          <m:r>
                            <a:rPr lang="en-US" sz="1012" i="1" dirty="0">
                              <a:latin typeface="Cambria Math" panose="02040503050406030204" pitchFamily="18" charset="0"/>
                            </a:rPr>
                            <m:t>𝑅</m:t>
                          </m:r>
                        </m:e>
                        <m:sub>
                          <m:r>
                            <a:rPr lang="en-US" sz="1012" i="1" dirty="0">
                              <a:latin typeface="Cambria Math" panose="02040503050406030204" pitchFamily="18" charset="0"/>
                            </a:rPr>
                            <m:t>2</m:t>
                          </m:r>
                        </m:sub>
                      </m:sSub>
                    </m:oMath>
                  </m:oMathPara>
                </a14:m>
                <a:endParaRPr lang="en-US" sz="676" dirty="0"/>
              </a:p>
            </p:txBody>
          </p:sp>
        </mc:Choice>
        <mc:Fallback xmlns="">
          <p:sp>
            <p:nvSpPr>
              <p:cNvPr id="37" name="Rounded Rectangle 36">
                <a:extLst>
                  <a:ext uri="{FF2B5EF4-FFF2-40B4-BE49-F238E27FC236}">
                    <a16:creationId xmlns:a16="http://schemas.microsoft.com/office/drawing/2014/main" id="{B8899CDD-676C-6431-81A2-968EC440CF3F}"/>
                  </a:ext>
                </a:extLst>
              </p:cNvPr>
              <p:cNvSpPr>
                <a:spLocks noRot="1" noChangeAspect="1" noMove="1" noResize="1" noEditPoints="1" noAdjustHandles="1" noChangeArrowheads="1" noChangeShapeType="1" noTextEdit="1"/>
              </p:cNvSpPr>
              <p:nvPr/>
            </p:nvSpPr>
            <p:spPr>
              <a:xfrm>
                <a:off x="4006742" y="2116580"/>
                <a:ext cx="664185" cy="419998"/>
              </a:xfrm>
              <a:prstGeom prst="roundRect">
                <a:avLst>
                  <a:gd name="adj" fmla="val 10000"/>
                </a:avLst>
              </a:prstGeom>
              <a:blipFill>
                <a:blip r:embed="rId1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Rounded Rectangle 34">
                <a:extLst>
                  <a:ext uri="{FF2B5EF4-FFF2-40B4-BE49-F238E27FC236}">
                    <a16:creationId xmlns:a16="http://schemas.microsoft.com/office/drawing/2014/main" id="{297B0731-5211-7B13-3CDC-9953AA75B47C}"/>
                  </a:ext>
                </a:extLst>
              </p:cNvPr>
              <p:cNvSpPr/>
              <p:nvPr/>
            </p:nvSpPr>
            <p:spPr>
              <a:xfrm>
                <a:off x="4006741" y="2653154"/>
                <a:ext cx="664185" cy="419999"/>
              </a:xfrm>
              <a:prstGeom prst="roundRect">
                <a:avLst>
                  <a:gd name="adj" fmla="val 10000"/>
                </a:avLst>
              </a:prstGeom>
              <a:solidFill>
                <a:srgbClr val="181717"/>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algn="ctr"/>
                <a14:m>
                  <m:oMathPara xmlns:m="http://schemas.openxmlformats.org/officeDocument/2006/math">
                    <m:oMathParaPr>
                      <m:jc m:val="centerGroup"/>
                    </m:oMathParaPr>
                    <m:oMath xmlns:m="http://schemas.openxmlformats.org/officeDocument/2006/math">
                      <m:sSub>
                        <m:sSubPr>
                          <m:ctrlPr>
                            <a:rPr lang="en-US" sz="1012" i="1" dirty="0">
                              <a:latin typeface="Cambria Math" panose="02040503050406030204" pitchFamily="18" charset="0"/>
                            </a:rPr>
                          </m:ctrlPr>
                        </m:sSubPr>
                        <m:e>
                          <m:r>
                            <a:rPr lang="en-US" sz="1012" i="1" dirty="0">
                              <a:latin typeface="Cambria Math" panose="02040503050406030204" pitchFamily="18" charset="0"/>
                            </a:rPr>
                            <m:t>𝐷</m:t>
                          </m:r>
                        </m:e>
                        <m:sub>
                          <m:r>
                            <a:rPr lang="en-US" sz="1012" i="1" dirty="0">
                              <a:latin typeface="Cambria Math" panose="02040503050406030204" pitchFamily="18" charset="0"/>
                            </a:rPr>
                            <m:t>2</m:t>
                          </m:r>
                        </m:sub>
                      </m:sSub>
                    </m:oMath>
                  </m:oMathPara>
                </a14:m>
                <a:endParaRPr lang="en-US" sz="676" dirty="0"/>
              </a:p>
            </p:txBody>
          </p:sp>
        </mc:Choice>
        <mc:Fallback xmlns="">
          <p:sp>
            <p:nvSpPr>
              <p:cNvPr id="35" name="Rounded Rectangle 34">
                <a:extLst>
                  <a:ext uri="{FF2B5EF4-FFF2-40B4-BE49-F238E27FC236}">
                    <a16:creationId xmlns:a16="http://schemas.microsoft.com/office/drawing/2014/main" id="{297B0731-5211-7B13-3CDC-9953AA75B47C}"/>
                  </a:ext>
                </a:extLst>
              </p:cNvPr>
              <p:cNvSpPr>
                <a:spLocks noRot="1" noChangeAspect="1" noMove="1" noResize="1" noEditPoints="1" noAdjustHandles="1" noChangeArrowheads="1" noChangeShapeType="1" noTextEdit="1"/>
              </p:cNvSpPr>
              <p:nvPr/>
            </p:nvSpPr>
            <p:spPr>
              <a:xfrm>
                <a:off x="4006741" y="2653154"/>
                <a:ext cx="664185" cy="419999"/>
              </a:xfrm>
              <a:prstGeom prst="roundRect">
                <a:avLst>
                  <a:gd name="adj" fmla="val 10000"/>
                </a:avLst>
              </a:prstGeom>
              <a:blipFill>
                <a:blip r:embed="rId2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Rounded Rectangle 17">
                <a:extLst>
                  <a:ext uri="{FF2B5EF4-FFF2-40B4-BE49-F238E27FC236}">
                    <a16:creationId xmlns:a16="http://schemas.microsoft.com/office/drawing/2014/main" id="{DB6F2860-E704-A4E8-0606-A82D3DFF8222}"/>
                  </a:ext>
                </a:extLst>
              </p:cNvPr>
              <p:cNvSpPr/>
              <p:nvPr/>
            </p:nvSpPr>
            <p:spPr>
              <a:xfrm>
                <a:off x="1082044" y="4124030"/>
                <a:ext cx="607195" cy="419999"/>
              </a:xfrm>
              <a:prstGeom prst="roundRect">
                <a:avLst>
                  <a:gd name="adj" fmla="val 10000"/>
                </a:avLst>
              </a:prstGeom>
              <a:solidFill>
                <a:srgbClr val="174E7D"/>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algn="ctr"/>
                <a14:m>
                  <m:oMathPara xmlns:m="http://schemas.openxmlformats.org/officeDocument/2006/math">
                    <m:oMathParaPr>
                      <m:jc m:val="centerGroup"/>
                    </m:oMathParaPr>
                    <m:oMath xmlns:m="http://schemas.openxmlformats.org/officeDocument/2006/math">
                      <m:sSub>
                        <m:sSubPr>
                          <m:ctrlPr>
                            <a:rPr lang="en-US" sz="1012" i="1" dirty="0" smtClean="0">
                              <a:latin typeface="Cambria Math" panose="02040503050406030204" pitchFamily="18" charset="0"/>
                            </a:rPr>
                          </m:ctrlPr>
                        </m:sSubPr>
                        <m:e>
                          <m:r>
                            <a:rPr lang="en-US" sz="1012" i="1" dirty="0">
                              <a:latin typeface="Cambria Math" panose="02040503050406030204" pitchFamily="18" charset="0"/>
                            </a:rPr>
                            <m:t>𝑆</m:t>
                          </m:r>
                        </m:e>
                        <m:sub>
                          <m:r>
                            <a:rPr lang="en-US" sz="1012" b="0" i="1" dirty="0" smtClean="0">
                              <a:latin typeface="Cambria Math" panose="02040503050406030204" pitchFamily="18" charset="0"/>
                            </a:rPr>
                            <m:t>𝑛</m:t>
                          </m:r>
                        </m:sub>
                      </m:sSub>
                    </m:oMath>
                  </m:oMathPara>
                </a14:m>
                <a:endParaRPr lang="en-US" sz="1012" dirty="0"/>
              </a:p>
            </p:txBody>
          </p:sp>
        </mc:Choice>
        <mc:Fallback xmlns="">
          <p:sp>
            <p:nvSpPr>
              <p:cNvPr id="18" name="Rounded Rectangle 17">
                <a:extLst>
                  <a:ext uri="{FF2B5EF4-FFF2-40B4-BE49-F238E27FC236}">
                    <a16:creationId xmlns:a16="http://schemas.microsoft.com/office/drawing/2014/main" id="{DB6F2860-E704-A4E8-0606-A82D3DFF8222}"/>
                  </a:ext>
                </a:extLst>
              </p:cNvPr>
              <p:cNvSpPr>
                <a:spLocks noRot="1" noChangeAspect="1" noMove="1" noResize="1" noEditPoints="1" noAdjustHandles="1" noChangeArrowheads="1" noChangeShapeType="1" noTextEdit="1"/>
              </p:cNvSpPr>
              <p:nvPr/>
            </p:nvSpPr>
            <p:spPr>
              <a:xfrm>
                <a:off x="1082044" y="4124030"/>
                <a:ext cx="607195" cy="419999"/>
              </a:xfrm>
              <a:prstGeom prst="roundRect">
                <a:avLst>
                  <a:gd name="adj" fmla="val 10000"/>
                </a:avLst>
              </a:prstGeom>
              <a:blipFill>
                <a:blip r:embed="rId2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Rounded Rectangle 19">
                <a:extLst>
                  <a:ext uri="{FF2B5EF4-FFF2-40B4-BE49-F238E27FC236}">
                    <a16:creationId xmlns:a16="http://schemas.microsoft.com/office/drawing/2014/main" id="{69086474-01C3-1511-2722-70E37C82B096}"/>
                  </a:ext>
                </a:extLst>
              </p:cNvPr>
              <p:cNvSpPr/>
              <p:nvPr/>
            </p:nvSpPr>
            <p:spPr>
              <a:xfrm>
                <a:off x="2564836" y="4124029"/>
                <a:ext cx="607195" cy="419999"/>
              </a:xfrm>
              <a:prstGeom prst="roundRect">
                <a:avLst>
                  <a:gd name="adj" fmla="val 10000"/>
                </a:avLst>
              </a:prstGeom>
              <a:solidFill>
                <a:srgbClr val="94C4EA"/>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algn="ctr"/>
                <a14:m>
                  <m:oMathPara xmlns:m="http://schemas.openxmlformats.org/officeDocument/2006/math">
                    <m:oMathParaPr>
                      <m:jc m:val="centerGroup"/>
                    </m:oMathParaPr>
                    <m:oMath xmlns:m="http://schemas.openxmlformats.org/officeDocument/2006/math">
                      <m:sSub>
                        <m:sSubPr>
                          <m:ctrlPr>
                            <a:rPr lang="en-US" sz="1012" i="1" dirty="0" smtClean="0">
                              <a:latin typeface="Cambria Math" panose="02040503050406030204" pitchFamily="18" charset="0"/>
                            </a:rPr>
                          </m:ctrlPr>
                        </m:sSubPr>
                        <m:e>
                          <m:r>
                            <a:rPr lang="en-US" sz="1012" i="1" dirty="0">
                              <a:latin typeface="Cambria Math" panose="02040503050406030204" pitchFamily="18" charset="0"/>
                            </a:rPr>
                            <m:t>𝐼</m:t>
                          </m:r>
                        </m:e>
                        <m:sub>
                          <m:r>
                            <a:rPr lang="en-US" sz="1012" b="0" i="1" dirty="0" smtClean="0">
                              <a:latin typeface="Cambria Math" panose="02040503050406030204" pitchFamily="18" charset="0"/>
                            </a:rPr>
                            <m:t>𝑛</m:t>
                          </m:r>
                        </m:sub>
                      </m:sSub>
                    </m:oMath>
                  </m:oMathPara>
                </a14:m>
                <a:endParaRPr lang="en-US" sz="1012" dirty="0"/>
              </a:p>
            </p:txBody>
          </p:sp>
        </mc:Choice>
        <mc:Fallback xmlns="">
          <p:sp>
            <p:nvSpPr>
              <p:cNvPr id="20" name="Rounded Rectangle 19">
                <a:extLst>
                  <a:ext uri="{FF2B5EF4-FFF2-40B4-BE49-F238E27FC236}">
                    <a16:creationId xmlns:a16="http://schemas.microsoft.com/office/drawing/2014/main" id="{69086474-01C3-1511-2722-70E37C82B096}"/>
                  </a:ext>
                </a:extLst>
              </p:cNvPr>
              <p:cNvSpPr>
                <a:spLocks noRot="1" noChangeAspect="1" noMove="1" noResize="1" noEditPoints="1" noAdjustHandles="1" noChangeArrowheads="1" noChangeShapeType="1" noTextEdit="1"/>
              </p:cNvSpPr>
              <p:nvPr/>
            </p:nvSpPr>
            <p:spPr>
              <a:xfrm>
                <a:off x="2564836" y="4124029"/>
                <a:ext cx="607195" cy="419999"/>
              </a:xfrm>
              <a:prstGeom prst="roundRect">
                <a:avLst>
                  <a:gd name="adj" fmla="val 10000"/>
                </a:avLst>
              </a:prstGeom>
              <a:blipFill>
                <a:blip r:embed="rId2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ED094E8A-59EE-4EEF-109F-F30AB6FE3204}"/>
                  </a:ext>
                </a:extLst>
              </p:cNvPr>
              <p:cNvSpPr txBox="1"/>
              <p:nvPr/>
            </p:nvSpPr>
            <p:spPr>
              <a:xfrm>
                <a:off x="3345977" y="3995043"/>
                <a:ext cx="269300" cy="1891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787" i="1" smtClean="0">
                              <a:latin typeface="Cambria Math" panose="02040503050406030204" pitchFamily="18" charset="0"/>
                            </a:rPr>
                          </m:ctrlPr>
                        </m:sSubPr>
                        <m:e>
                          <m:r>
                            <a:rPr lang="en-US" sz="787" b="0" i="1" smtClean="0">
                              <a:latin typeface="Cambria Math" panose="02040503050406030204" pitchFamily="18" charset="0"/>
                            </a:rPr>
                            <m:t>𝛾</m:t>
                          </m:r>
                        </m:e>
                        <m:sub>
                          <m:r>
                            <a:rPr lang="en-US" sz="787" b="0" i="1" smtClean="0">
                              <a:latin typeface="Cambria Math" panose="02040503050406030204" pitchFamily="18" charset="0"/>
                            </a:rPr>
                            <m:t>𝑛</m:t>
                          </m:r>
                        </m:sub>
                      </m:sSub>
                    </m:oMath>
                  </m:oMathPara>
                </a14:m>
                <a:endParaRPr lang="en-US" sz="787" dirty="0"/>
              </a:p>
            </p:txBody>
          </p:sp>
        </mc:Choice>
        <mc:Fallback xmlns="">
          <p:sp>
            <p:nvSpPr>
              <p:cNvPr id="22" name="TextBox 21">
                <a:extLst>
                  <a:ext uri="{FF2B5EF4-FFF2-40B4-BE49-F238E27FC236}">
                    <a16:creationId xmlns:a16="http://schemas.microsoft.com/office/drawing/2014/main" id="{ED094E8A-59EE-4EEF-109F-F30AB6FE3204}"/>
                  </a:ext>
                </a:extLst>
              </p:cNvPr>
              <p:cNvSpPr txBox="1">
                <a:spLocks noRot="1" noChangeAspect="1" noMove="1" noResize="1" noEditPoints="1" noAdjustHandles="1" noChangeArrowheads="1" noChangeShapeType="1" noTextEdit="1"/>
              </p:cNvSpPr>
              <p:nvPr/>
            </p:nvSpPr>
            <p:spPr>
              <a:xfrm>
                <a:off x="3345977" y="3995043"/>
                <a:ext cx="269300" cy="189175"/>
              </a:xfrm>
              <a:prstGeom prst="rect">
                <a:avLst/>
              </a:prstGeom>
              <a:blipFill>
                <a:blip r:embed="rId23"/>
                <a:stretch>
                  <a:fillRect b="-625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Rounded Rectangle 22">
                <a:extLst>
                  <a:ext uri="{FF2B5EF4-FFF2-40B4-BE49-F238E27FC236}">
                    <a16:creationId xmlns:a16="http://schemas.microsoft.com/office/drawing/2014/main" id="{BCD525A2-AD58-C924-5CF5-2B081610556A}"/>
                  </a:ext>
                </a:extLst>
              </p:cNvPr>
              <p:cNvSpPr/>
              <p:nvPr/>
            </p:nvSpPr>
            <p:spPr>
              <a:xfrm>
                <a:off x="4006740" y="3873644"/>
                <a:ext cx="664185" cy="419999"/>
              </a:xfrm>
              <a:prstGeom prst="roundRect">
                <a:avLst>
                  <a:gd name="adj" fmla="val 10000"/>
                </a:avLst>
              </a:prstGeom>
              <a:solidFill>
                <a:srgbClr val="7C7C7C"/>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algn="ctr"/>
                <a14:m>
                  <m:oMathPara xmlns:m="http://schemas.openxmlformats.org/officeDocument/2006/math">
                    <m:oMathParaPr>
                      <m:jc m:val="centerGroup"/>
                    </m:oMathParaPr>
                    <m:oMath xmlns:m="http://schemas.openxmlformats.org/officeDocument/2006/math">
                      <m:sSub>
                        <m:sSubPr>
                          <m:ctrlPr>
                            <a:rPr lang="en-US" sz="1012" i="1" dirty="0" smtClean="0">
                              <a:latin typeface="Cambria Math" panose="02040503050406030204" pitchFamily="18" charset="0"/>
                            </a:rPr>
                          </m:ctrlPr>
                        </m:sSubPr>
                        <m:e>
                          <m:r>
                            <a:rPr lang="en-US" sz="1012" i="1" dirty="0">
                              <a:latin typeface="Cambria Math" panose="02040503050406030204" pitchFamily="18" charset="0"/>
                            </a:rPr>
                            <m:t>𝑅</m:t>
                          </m:r>
                        </m:e>
                        <m:sub>
                          <m:r>
                            <a:rPr lang="en-US" sz="1012" b="0" i="1" dirty="0" smtClean="0">
                              <a:latin typeface="Cambria Math" panose="02040503050406030204" pitchFamily="18" charset="0"/>
                            </a:rPr>
                            <m:t>𝑛</m:t>
                          </m:r>
                        </m:sub>
                      </m:sSub>
                    </m:oMath>
                  </m:oMathPara>
                </a14:m>
                <a:endParaRPr lang="en-US" sz="676" dirty="0"/>
              </a:p>
            </p:txBody>
          </p:sp>
        </mc:Choice>
        <mc:Fallback xmlns="">
          <p:sp>
            <p:nvSpPr>
              <p:cNvPr id="23" name="Rounded Rectangle 22">
                <a:extLst>
                  <a:ext uri="{FF2B5EF4-FFF2-40B4-BE49-F238E27FC236}">
                    <a16:creationId xmlns:a16="http://schemas.microsoft.com/office/drawing/2014/main" id="{BCD525A2-AD58-C924-5CF5-2B081610556A}"/>
                  </a:ext>
                </a:extLst>
              </p:cNvPr>
              <p:cNvSpPr>
                <a:spLocks noRot="1" noChangeAspect="1" noMove="1" noResize="1" noEditPoints="1" noAdjustHandles="1" noChangeArrowheads="1" noChangeShapeType="1" noTextEdit="1"/>
              </p:cNvSpPr>
              <p:nvPr/>
            </p:nvSpPr>
            <p:spPr>
              <a:xfrm>
                <a:off x="4006740" y="3873644"/>
                <a:ext cx="664185" cy="419999"/>
              </a:xfrm>
              <a:prstGeom prst="roundRect">
                <a:avLst>
                  <a:gd name="adj" fmla="val 10000"/>
                </a:avLst>
              </a:prstGeom>
              <a:blipFill>
                <a:blip r:embed="rId2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Rounded Rectangle 23">
                <a:extLst>
                  <a:ext uri="{FF2B5EF4-FFF2-40B4-BE49-F238E27FC236}">
                    <a16:creationId xmlns:a16="http://schemas.microsoft.com/office/drawing/2014/main" id="{D1D5FFD8-C3A7-98C9-2410-8F6480FB7DB3}"/>
                  </a:ext>
                </a:extLst>
              </p:cNvPr>
              <p:cNvSpPr/>
              <p:nvPr/>
            </p:nvSpPr>
            <p:spPr>
              <a:xfrm>
                <a:off x="4006740" y="4422630"/>
                <a:ext cx="664185" cy="419999"/>
              </a:xfrm>
              <a:prstGeom prst="roundRect">
                <a:avLst>
                  <a:gd name="adj" fmla="val 10000"/>
                </a:avLst>
              </a:prstGeom>
              <a:solidFill>
                <a:srgbClr val="181717"/>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algn="ctr"/>
                <a14:m>
                  <m:oMathPara xmlns:m="http://schemas.openxmlformats.org/officeDocument/2006/math">
                    <m:oMathParaPr>
                      <m:jc m:val="centerGroup"/>
                    </m:oMathParaPr>
                    <m:oMath xmlns:m="http://schemas.openxmlformats.org/officeDocument/2006/math">
                      <m:sSub>
                        <m:sSubPr>
                          <m:ctrlPr>
                            <a:rPr lang="en-US" sz="1012" i="1" dirty="0" smtClean="0">
                              <a:latin typeface="Cambria Math" panose="02040503050406030204" pitchFamily="18" charset="0"/>
                            </a:rPr>
                          </m:ctrlPr>
                        </m:sSubPr>
                        <m:e>
                          <m:r>
                            <a:rPr lang="en-US" sz="1012" i="1" dirty="0">
                              <a:latin typeface="Cambria Math" panose="02040503050406030204" pitchFamily="18" charset="0"/>
                            </a:rPr>
                            <m:t>𝐷</m:t>
                          </m:r>
                        </m:e>
                        <m:sub>
                          <m:r>
                            <a:rPr lang="en-US" sz="1012" b="0" i="1" dirty="0" smtClean="0">
                              <a:latin typeface="Cambria Math" panose="02040503050406030204" pitchFamily="18" charset="0"/>
                            </a:rPr>
                            <m:t>𝑛</m:t>
                          </m:r>
                        </m:sub>
                      </m:sSub>
                    </m:oMath>
                  </m:oMathPara>
                </a14:m>
                <a:endParaRPr lang="en-US" sz="676" dirty="0"/>
              </a:p>
            </p:txBody>
          </p:sp>
        </mc:Choice>
        <mc:Fallback xmlns="">
          <p:sp>
            <p:nvSpPr>
              <p:cNvPr id="24" name="Rounded Rectangle 23">
                <a:extLst>
                  <a:ext uri="{FF2B5EF4-FFF2-40B4-BE49-F238E27FC236}">
                    <a16:creationId xmlns:a16="http://schemas.microsoft.com/office/drawing/2014/main" id="{D1D5FFD8-C3A7-98C9-2410-8F6480FB7DB3}"/>
                  </a:ext>
                </a:extLst>
              </p:cNvPr>
              <p:cNvSpPr>
                <a:spLocks noRot="1" noChangeAspect="1" noMove="1" noResize="1" noEditPoints="1" noAdjustHandles="1" noChangeArrowheads="1" noChangeShapeType="1" noTextEdit="1"/>
              </p:cNvSpPr>
              <p:nvPr/>
            </p:nvSpPr>
            <p:spPr>
              <a:xfrm>
                <a:off x="4006740" y="4422630"/>
                <a:ext cx="664185" cy="419999"/>
              </a:xfrm>
              <a:prstGeom prst="roundRect">
                <a:avLst>
                  <a:gd name="adj" fmla="val 10000"/>
                </a:avLst>
              </a:prstGeom>
              <a:blipFill>
                <a:blip r:embed="rId25"/>
                <a:stretch>
                  <a:fillRect/>
                </a:stretch>
              </a:blipFill>
            </p:spPr>
            <p:txBody>
              <a:bodyPr/>
              <a:lstStyle/>
              <a:p>
                <a:r>
                  <a:rPr lang="en-US">
                    <a:noFill/>
                  </a:rPr>
                  <a:t> </a:t>
                </a:r>
              </a:p>
            </p:txBody>
          </p:sp>
        </mc:Fallback>
      </mc:AlternateContent>
      <p:sp>
        <p:nvSpPr>
          <p:cNvPr id="25" name="TextBox 24">
            <a:extLst>
              <a:ext uri="{FF2B5EF4-FFF2-40B4-BE49-F238E27FC236}">
                <a16:creationId xmlns:a16="http://schemas.microsoft.com/office/drawing/2014/main" id="{2DD0A193-6556-8A8A-D427-72530FC5BB7C}"/>
              </a:ext>
            </a:extLst>
          </p:cNvPr>
          <p:cNvSpPr txBox="1"/>
          <p:nvPr/>
        </p:nvSpPr>
        <p:spPr>
          <a:xfrm>
            <a:off x="2692187" y="3100505"/>
            <a:ext cx="409149" cy="768008"/>
          </a:xfrm>
          <a:prstGeom prst="rect">
            <a:avLst/>
          </a:prstGeom>
          <a:noFill/>
        </p:spPr>
        <p:txBody>
          <a:bodyPr vert="vert" wrap="square" rtlCol="0">
            <a:spAutoFit/>
          </a:bodyPr>
          <a:lstStyle/>
          <a:p>
            <a:r>
              <a:rPr lang="en-US" dirty="0"/>
              <a:t>. . . . . . . </a:t>
            </a:r>
          </a:p>
        </p:txBody>
      </p:sp>
      <p:cxnSp>
        <p:nvCxnSpPr>
          <p:cNvPr id="26" name="Straight Arrow Connector 25">
            <a:extLst>
              <a:ext uri="{FF2B5EF4-FFF2-40B4-BE49-F238E27FC236}">
                <a16:creationId xmlns:a16="http://schemas.microsoft.com/office/drawing/2014/main" id="{4A80744C-9EDD-0D6F-9E24-6AF38769D87B}"/>
              </a:ext>
            </a:extLst>
          </p:cNvPr>
          <p:cNvCxnSpPr>
            <a:cxnSpLocks/>
          </p:cNvCxnSpPr>
          <p:nvPr/>
        </p:nvCxnSpPr>
        <p:spPr>
          <a:xfrm>
            <a:off x="3172031" y="4340348"/>
            <a:ext cx="834708" cy="293075"/>
          </a:xfrm>
          <a:prstGeom prst="straightConnector1">
            <a:avLst/>
          </a:prstGeom>
          <a:ln>
            <a:solidFill>
              <a:schemeClr val="bg2">
                <a:lumMod val="10000"/>
              </a:schemeClr>
            </a:solidFill>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753E285C-749E-CCBC-4655-5B1F33DEB057}"/>
                  </a:ext>
                </a:extLst>
              </p:cNvPr>
              <p:cNvSpPr txBox="1"/>
              <p:nvPr/>
            </p:nvSpPr>
            <p:spPr>
              <a:xfrm>
                <a:off x="3343079" y="4545155"/>
                <a:ext cx="280666" cy="1891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787" i="1" smtClean="0">
                              <a:latin typeface="Cambria Math" panose="02040503050406030204" pitchFamily="18" charset="0"/>
                            </a:rPr>
                          </m:ctrlPr>
                        </m:sSubPr>
                        <m:e>
                          <m:r>
                            <a:rPr lang="en-US" sz="787" b="0" i="1" smtClean="0">
                              <a:latin typeface="Cambria Math" panose="02040503050406030204" pitchFamily="18" charset="0"/>
                            </a:rPr>
                            <m:t>𝜇</m:t>
                          </m:r>
                        </m:e>
                        <m:sub>
                          <m:r>
                            <a:rPr lang="en-US" sz="787" b="0" i="1" smtClean="0">
                              <a:latin typeface="Cambria Math" panose="02040503050406030204" pitchFamily="18" charset="0"/>
                            </a:rPr>
                            <m:t>𝑛</m:t>
                          </m:r>
                        </m:sub>
                      </m:sSub>
                    </m:oMath>
                  </m:oMathPara>
                </a14:m>
                <a:endParaRPr lang="en-US" sz="787" dirty="0"/>
              </a:p>
            </p:txBody>
          </p:sp>
        </mc:Choice>
        <mc:Fallback xmlns="">
          <p:sp>
            <p:nvSpPr>
              <p:cNvPr id="27" name="TextBox 26">
                <a:extLst>
                  <a:ext uri="{FF2B5EF4-FFF2-40B4-BE49-F238E27FC236}">
                    <a16:creationId xmlns:a16="http://schemas.microsoft.com/office/drawing/2014/main" id="{753E285C-749E-CCBC-4655-5B1F33DEB057}"/>
                  </a:ext>
                </a:extLst>
              </p:cNvPr>
              <p:cNvSpPr txBox="1">
                <a:spLocks noRot="1" noChangeAspect="1" noMove="1" noResize="1" noEditPoints="1" noAdjustHandles="1" noChangeArrowheads="1" noChangeShapeType="1" noTextEdit="1"/>
              </p:cNvSpPr>
              <p:nvPr/>
            </p:nvSpPr>
            <p:spPr>
              <a:xfrm>
                <a:off x="3343079" y="4545155"/>
                <a:ext cx="280666" cy="189175"/>
              </a:xfrm>
              <a:prstGeom prst="rect">
                <a:avLst/>
              </a:prstGeom>
              <a:blipFill>
                <a:blip r:embed="rId26"/>
                <a:stretch>
                  <a:fillRect b="-6667"/>
                </a:stretch>
              </a:blipFill>
            </p:spPr>
            <p:txBody>
              <a:bodyPr/>
              <a:lstStyle/>
              <a:p>
                <a:r>
                  <a:rPr lang="en-US">
                    <a:noFill/>
                  </a:rPr>
                  <a:t> </a:t>
                </a:r>
              </a:p>
            </p:txBody>
          </p:sp>
        </mc:Fallback>
      </mc:AlternateContent>
      <p:cxnSp>
        <p:nvCxnSpPr>
          <p:cNvPr id="28" name="Curved Connector 27">
            <a:extLst>
              <a:ext uri="{FF2B5EF4-FFF2-40B4-BE49-F238E27FC236}">
                <a16:creationId xmlns:a16="http://schemas.microsoft.com/office/drawing/2014/main" id="{2E789126-F0B8-BC20-A082-5AB43B8DF71D}"/>
              </a:ext>
            </a:extLst>
          </p:cNvPr>
          <p:cNvCxnSpPr>
            <a:cxnSpLocks/>
          </p:cNvCxnSpPr>
          <p:nvPr/>
        </p:nvCxnSpPr>
        <p:spPr>
          <a:xfrm rot="5400000" flipH="1">
            <a:off x="2281056" y="3955274"/>
            <a:ext cx="187299" cy="1003565"/>
          </a:xfrm>
          <a:prstGeom prst="curvedConnector3">
            <a:avLst>
              <a:gd name="adj1" fmla="val -84190"/>
            </a:avLst>
          </a:prstGeom>
          <a:ln>
            <a:solidFill>
              <a:schemeClr val="bg1">
                <a:lumMod val="50000"/>
              </a:schemeClr>
            </a:solidFill>
            <a:prstDash val="lgDash"/>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669479AC-D8FA-881D-4334-2955E28337E5}"/>
                  </a:ext>
                </a:extLst>
              </p:cNvPr>
              <p:cNvSpPr txBox="1"/>
              <p:nvPr/>
            </p:nvSpPr>
            <p:spPr>
              <a:xfrm>
                <a:off x="2244289" y="4807339"/>
                <a:ext cx="344538" cy="20468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901" i="1" smtClean="0">
                              <a:latin typeface="Cambria Math" panose="02040503050406030204" pitchFamily="18" charset="0"/>
                            </a:rPr>
                          </m:ctrlPr>
                        </m:sSubPr>
                        <m:e>
                          <m:r>
                            <a:rPr lang="en-US" sz="901" i="1">
                              <a:latin typeface="Cambria Math" panose="02040503050406030204" pitchFamily="18" charset="0"/>
                            </a:rPr>
                            <m:t>𝛽</m:t>
                          </m:r>
                        </m:e>
                        <m:sub>
                          <m:r>
                            <a:rPr lang="en-US" sz="901" b="0" i="1" smtClean="0">
                              <a:latin typeface="Cambria Math" panose="02040503050406030204" pitchFamily="18" charset="0"/>
                            </a:rPr>
                            <m:t>𝑛𝑛</m:t>
                          </m:r>
                        </m:sub>
                      </m:sSub>
                    </m:oMath>
                  </m:oMathPara>
                </a14:m>
                <a:endParaRPr lang="en-US" sz="901" dirty="0"/>
              </a:p>
            </p:txBody>
          </p:sp>
        </mc:Choice>
        <mc:Fallback xmlns="">
          <p:sp>
            <p:nvSpPr>
              <p:cNvPr id="29" name="TextBox 28">
                <a:extLst>
                  <a:ext uri="{FF2B5EF4-FFF2-40B4-BE49-F238E27FC236}">
                    <a16:creationId xmlns:a16="http://schemas.microsoft.com/office/drawing/2014/main" id="{669479AC-D8FA-881D-4334-2955E28337E5}"/>
                  </a:ext>
                </a:extLst>
              </p:cNvPr>
              <p:cNvSpPr txBox="1">
                <a:spLocks noRot="1" noChangeAspect="1" noMove="1" noResize="1" noEditPoints="1" noAdjustHandles="1" noChangeArrowheads="1" noChangeShapeType="1" noTextEdit="1"/>
              </p:cNvSpPr>
              <p:nvPr/>
            </p:nvSpPr>
            <p:spPr>
              <a:xfrm>
                <a:off x="2244289" y="4807339"/>
                <a:ext cx="344538" cy="204689"/>
              </a:xfrm>
              <a:prstGeom prst="rect">
                <a:avLst/>
              </a:prstGeom>
              <a:blipFill>
                <a:blip r:embed="rId27"/>
                <a:stretch>
                  <a:fillRect b="-11765"/>
                </a:stretch>
              </a:blipFill>
            </p:spPr>
            <p:txBody>
              <a:bodyPr/>
              <a:lstStyle/>
              <a:p>
                <a:r>
                  <a:rPr lang="en-US">
                    <a:noFill/>
                  </a:rPr>
                  <a:t> </a:t>
                </a:r>
              </a:p>
            </p:txBody>
          </p:sp>
        </mc:Fallback>
      </mc:AlternateContent>
      <p:cxnSp>
        <p:nvCxnSpPr>
          <p:cNvPr id="30" name="Curved Connector 29">
            <a:extLst>
              <a:ext uri="{FF2B5EF4-FFF2-40B4-BE49-F238E27FC236}">
                <a16:creationId xmlns:a16="http://schemas.microsoft.com/office/drawing/2014/main" id="{CB8CC017-9E14-65B6-7671-A6177EC93B92}"/>
              </a:ext>
            </a:extLst>
          </p:cNvPr>
          <p:cNvCxnSpPr>
            <a:cxnSpLocks/>
          </p:cNvCxnSpPr>
          <p:nvPr/>
        </p:nvCxnSpPr>
        <p:spPr>
          <a:xfrm rot="10800000" flipV="1">
            <a:off x="1871705" y="1717900"/>
            <a:ext cx="972462" cy="2593231"/>
          </a:xfrm>
          <a:prstGeom prst="curvedConnector2">
            <a:avLst/>
          </a:prstGeom>
          <a:ln>
            <a:solidFill>
              <a:schemeClr val="bg1">
                <a:lumMod val="50000"/>
              </a:schemeClr>
            </a:solidFill>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31" name="Curved Connector 30">
            <a:extLst>
              <a:ext uri="{FF2B5EF4-FFF2-40B4-BE49-F238E27FC236}">
                <a16:creationId xmlns:a16="http://schemas.microsoft.com/office/drawing/2014/main" id="{0679F720-F334-D54E-B411-CEF2D0402B8F}"/>
              </a:ext>
            </a:extLst>
          </p:cNvPr>
          <p:cNvCxnSpPr>
            <a:cxnSpLocks/>
          </p:cNvCxnSpPr>
          <p:nvPr/>
        </p:nvCxnSpPr>
        <p:spPr>
          <a:xfrm rot="10800000" flipV="1">
            <a:off x="2033783" y="2771983"/>
            <a:ext cx="810385" cy="1539731"/>
          </a:xfrm>
          <a:prstGeom prst="curvedConnector2">
            <a:avLst/>
          </a:prstGeom>
          <a:ln>
            <a:solidFill>
              <a:schemeClr val="bg1">
                <a:lumMod val="50000"/>
              </a:schemeClr>
            </a:solidFill>
            <a:prstDash val="lgDash"/>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87922436-568C-40A5-FC5C-07892FAFA607}"/>
                  </a:ext>
                </a:extLst>
              </p:cNvPr>
              <p:cNvSpPr txBox="1"/>
              <p:nvPr/>
            </p:nvSpPr>
            <p:spPr>
              <a:xfrm>
                <a:off x="1587330" y="3739046"/>
                <a:ext cx="337604" cy="20468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901" i="1" smtClean="0">
                              <a:latin typeface="Cambria Math" panose="02040503050406030204" pitchFamily="18" charset="0"/>
                            </a:rPr>
                          </m:ctrlPr>
                        </m:sSubPr>
                        <m:e>
                          <m:r>
                            <a:rPr lang="en-US" sz="901" i="1">
                              <a:latin typeface="Cambria Math" panose="02040503050406030204" pitchFamily="18" charset="0"/>
                            </a:rPr>
                            <m:t>𝛽</m:t>
                          </m:r>
                        </m:e>
                        <m:sub>
                          <m:r>
                            <a:rPr lang="en-US" sz="901" b="0" i="1" smtClean="0">
                              <a:latin typeface="Cambria Math" panose="02040503050406030204" pitchFamily="18" charset="0"/>
                            </a:rPr>
                            <m:t>𝑛</m:t>
                          </m:r>
                          <m:r>
                            <a:rPr lang="en-US" sz="901" b="0" i="1" smtClean="0">
                              <a:latin typeface="Cambria Math" panose="02040503050406030204" pitchFamily="18" charset="0"/>
                            </a:rPr>
                            <m:t>1</m:t>
                          </m:r>
                        </m:sub>
                      </m:sSub>
                    </m:oMath>
                  </m:oMathPara>
                </a14:m>
                <a:endParaRPr lang="en-US" sz="901" dirty="0"/>
              </a:p>
            </p:txBody>
          </p:sp>
        </mc:Choice>
        <mc:Fallback xmlns="">
          <p:sp>
            <p:nvSpPr>
              <p:cNvPr id="32" name="TextBox 31">
                <a:extLst>
                  <a:ext uri="{FF2B5EF4-FFF2-40B4-BE49-F238E27FC236}">
                    <a16:creationId xmlns:a16="http://schemas.microsoft.com/office/drawing/2014/main" id="{87922436-568C-40A5-FC5C-07892FAFA607}"/>
                  </a:ext>
                </a:extLst>
              </p:cNvPr>
              <p:cNvSpPr txBox="1">
                <a:spLocks noRot="1" noChangeAspect="1" noMove="1" noResize="1" noEditPoints="1" noAdjustHandles="1" noChangeArrowheads="1" noChangeShapeType="1" noTextEdit="1"/>
              </p:cNvSpPr>
              <p:nvPr/>
            </p:nvSpPr>
            <p:spPr>
              <a:xfrm>
                <a:off x="1587330" y="3739046"/>
                <a:ext cx="337604" cy="204689"/>
              </a:xfrm>
              <a:prstGeom prst="rect">
                <a:avLst/>
              </a:prstGeom>
              <a:blipFill>
                <a:blip r:embed="rId28"/>
                <a:stretch>
                  <a:fillRect b="-1176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8F35AC20-6FD8-C9B6-AD24-D8FFE5F2088E}"/>
                  </a:ext>
                </a:extLst>
              </p:cNvPr>
              <p:cNvSpPr txBox="1"/>
              <p:nvPr/>
            </p:nvSpPr>
            <p:spPr>
              <a:xfrm>
                <a:off x="2103069" y="3741113"/>
                <a:ext cx="337604" cy="20468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901" i="1" smtClean="0">
                              <a:latin typeface="Cambria Math" panose="02040503050406030204" pitchFamily="18" charset="0"/>
                            </a:rPr>
                          </m:ctrlPr>
                        </m:sSubPr>
                        <m:e>
                          <m:r>
                            <a:rPr lang="en-US" sz="901" i="1">
                              <a:latin typeface="Cambria Math" panose="02040503050406030204" pitchFamily="18" charset="0"/>
                            </a:rPr>
                            <m:t>𝛽</m:t>
                          </m:r>
                        </m:e>
                        <m:sub>
                          <m:r>
                            <a:rPr lang="en-US" sz="901" b="0" i="1" smtClean="0">
                              <a:latin typeface="Cambria Math" panose="02040503050406030204" pitchFamily="18" charset="0"/>
                            </a:rPr>
                            <m:t>𝑛</m:t>
                          </m:r>
                          <m:r>
                            <a:rPr lang="en-US" sz="901" i="1">
                              <a:latin typeface="Cambria Math" panose="02040503050406030204" pitchFamily="18" charset="0"/>
                            </a:rPr>
                            <m:t>2</m:t>
                          </m:r>
                        </m:sub>
                      </m:sSub>
                    </m:oMath>
                  </m:oMathPara>
                </a14:m>
                <a:endParaRPr lang="en-US" sz="901" dirty="0"/>
              </a:p>
            </p:txBody>
          </p:sp>
        </mc:Choice>
        <mc:Fallback xmlns="">
          <p:sp>
            <p:nvSpPr>
              <p:cNvPr id="33" name="TextBox 32">
                <a:extLst>
                  <a:ext uri="{FF2B5EF4-FFF2-40B4-BE49-F238E27FC236}">
                    <a16:creationId xmlns:a16="http://schemas.microsoft.com/office/drawing/2014/main" id="{8F35AC20-6FD8-C9B6-AD24-D8FFE5F2088E}"/>
                  </a:ext>
                </a:extLst>
              </p:cNvPr>
              <p:cNvSpPr txBox="1">
                <a:spLocks noRot="1" noChangeAspect="1" noMove="1" noResize="1" noEditPoints="1" noAdjustHandles="1" noChangeArrowheads="1" noChangeShapeType="1" noTextEdit="1"/>
              </p:cNvSpPr>
              <p:nvPr/>
            </p:nvSpPr>
            <p:spPr>
              <a:xfrm>
                <a:off x="2103069" y="3741113"/>
                <a:ext cx="337604" cy="204689"/>
              </a:xfrm>
              <a:prstGeom prst="rect">
                <a:avLst/>
              </a:prstGeom>
              <a:blipFill>
                <a:blip r:embed="rId29"/>
                <a:stretch>
                  <a:fillRect b="-11765"/>
                </a:stretch>
              </a:blipFill>
            </p:spPr>
            <p:txBody>
              <a:bodyPr/>
              <a:lstStyle/>
              <a:p>
                <a:r>
                  <a:rPr lang="en-US">
                    <a:noFill/>
                  </a:rPr>
                  <a:t> </a:t>
                </a:r>
              </a:p>
            </p:txBody>
          </p:sp>
        </mc:Fallback>
      </mc:AlternateContent>
      <p:cxnSp>
        <p:nvCxnSpPr>
          <p:cNvPr id="48" name="Straight Arrow Connector 47">
            <a:extLst>
              <a:ext uri="{FF2B5EF4-FFF2-40B4-BE49-F238E27FC236}">
                <a16:creationId xmlns:a16="http://schemas.microsoft.com/office/drawing/2014/main" id="{3DE2506E-EA6D-7302-46FA-4B047F1B256D}"/>
              </a:ext>
            </a:extLst>
          </p:cNvPr>
          <p:cNvCxnSpPr>
            <a:cxnSpLocks/>
            <a:stCxn id="57" idx="3"/>
            <a:endCxn id="59" idx="1"/>
          </p:cNvCxnSpPr>
          <p:nvPr/>
        </p:nvCxnSpPr>
        <p:spPr>
          <a:xfrm flipV="1">
            <a:off x="3172033" y="1248559"/>
            <a:ext cx="834711" cy="259341"/>
          </a:xfrm>
          <a:prstGeom prst="straightConnector1">
            <a:avLst/>
          </a:prstGeom>
          <a:ln>
            <a:solidFill>
              <a:schemeClr val="accent3">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60" name="Straight Arrow Connector 59">
            <a:extLst>
              <a:ext uri="{FF2B5EF4-FFF2-40B4-BE49-F238E27FC236}">
                <a16:creationId xmlns:a16="http://schemas.microsoft.com/office/drawing/2014/main" id="{4AD5CAEC-0417-EC74-BE81-1FD1D2BEDED2}"/>
              </a:ext>
            </a:extLst>
          </p:cNvPr>
          <p:cNvCxnSpPr>
            <a:cxnSpLocks/>
            <a:stCxn id="47" idx="3"/>
            <a:endCxn id="37" idx="1"/>
          </p:cNvCxnSpPr>
          <p:nvPr/>
        </p:nvCxnSpPr>
        <p:spPr>
          <a:xfrm flipV="1">
            <a:off x="3172033" y="2326580"/>
            <a:ext cx="834709" cy="243500"/>
          </a:xfrm>
          <a:prstGeom prst="straightConnector1">
            <a:avLst/>
          </a:prstGeom>
          <a:ln>
            <a:solidFill>
              <a:schemeClr val="accent3">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21" name="Straight Arrow Connector 20">
            <a:extLst>
              <a:ext uri="{FF2B5EF4-FFF2-40B4-BE49-F238E27FC236}">
                <a16:creationId xmlns:a16="http://schemas.microsoft.com/office/drawing/2014/main" id="{3ACD8BFC-F516-98C7-B27E-8124E872D0F0}"/>
              </a:ext>
            </a:extLst>
          </p:cNvPr>
          <p:cNvCxnSpPr>
            <a:cxnSpLocks/>
            <a:stCxn id="20" idx="3"/>
            <a:endCxn id="23" idx="1"/>
          </p:cNvCxnSpPr>
          <p:nvPr/>
        </p:nvCxnSpPr>
        <p:spPr>
          <a:xfrm flipV="1">
            <a:off x="3172031" y="4083644"/>
            <a:ext cx="834709" cy="250385"/>
          </a:xfrm>
          <a:prstGeom prst="straightConnector1">
            <a:avLst/>
          </a:prstGeom>
          <a:ln>
            <a:solidFill>
              <a:schemeClr val="accent3">
                <a:lumMod val="75000"/>
              </a:schemeClr>
            </a:solidFill>
            <a:tailEnd type="triangle"/>
          </a:ln>
        </p:spPr>
        <p:style>
          <a:lnRef idx="1">
            <a:schemeClr val="dk1"/>
          </a:lnRef>
          <a:fillRef idx="0">
            <a:schemeClr val="dk1"/>
          </a:fillRef>
          <a:effectRef idx="0">
            <a:schemeClr val="dk1"/>
          </a:effectRef>
          <a:fontRef idx="minor">
            <a:schemeClr val="tx1"/>
          </a:fontRef>
        </p:style>
      </p:cxnSp>
      <p:pic>
        <p:nvPicPr>
          <p:cNvPr id="36" name="Picture 35">
            <a:extLst>
              <a:ext uri="{FF2B5EF4-FFF2-40B4-BE49-F238E27FC236}">
                <a16:creationId xmlns:a16="http://schemas.microsoft.com/office/drawing/2014/main" id="{203BB5D2-55E7-6927-C3E6-0FC3D293D9FF}"/>
              </a:ext>
            </a:extLst>
          </p:cNvPr>
          <p:cNvPicPr>
            <a:picLocks noChangeAspect="1"/>
          </p:cNvPicPr>
          <p:nvPr/>
        </p:nvPicPr>
        <p:blipFill>
          <a:blip r:embed="rId30"/>
          <a:stretch>
            <a:fillRect/>
          </a:stretch>
        </p:blipFill>
        <p:spPr>
          <a:xfrm>
            <a:off x="6293735" y="1411156"/>
            <a:ext cx="2596738" cy="2074347"/>
          </a:xfrm>
          <a:prstGeom prst="rect">
            <a:avLst/>
          </a:prstGeom>
        </p:spPr>
      </p:pic>
      <p:sp>
        <p:nvSpPr>
          <p:cNvPr id="65" name="Rounded Rectangle 64">
            <a:extLst>
              <a:ext uri="{FF2B5EF4-FFF2-40B4-BE49-F238E27FC236}">
                <a16:creationId xmlns:a16="http://schemas.microsoft.com/office/drawing/2014/main" id="{4141497A-8A2E-DC2D-72E1-02186D11D84E}"/>
              </a:ext>
            </a:extLst>
          </p:cNvPr>
          <p:cNvSpPr/>
          <p:nvPr/>
        </p:nvSpPr>
        <p:spPr>
          <a:xfrm>
            <a:off x="7147284" y="1342830"/>
            <a:ext cx="882958" cy="649526"/>
          </a:xfrm>
          <a:prstGeom prst="roundRect">
            <a:avLst/>
          </a:prstGeom>
          <a:solidFill>
            <a:srgbClr val="FFC000">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6" name="TextBox 65">
            <a:extLst>
              <a:ext uri="{FF2B5EF4-FFF2-40B4-BE49-F238E27FC236}">
                <a16:creationId xmlns:a16="http://schemas.microsoft.com/office/drawing/2014/main" id="{9672CEB5-E9F3-DEB0-E9E8-FB09816D8A78}"/>
              </a:ext>
            </a:extLst>
          </p:cNvPr>
          <p:cNvSpPr txBox="1"/>
          <p:nvPr/>
        </p:nvSpPr>
        <p:spPr>
          <a:xfrm>
            <a:off x="7929663" y="1372722"/>
            <a:ext cx="1128205" cy="523220"/>
          </a:xfrm>
          <a:prstGeom prst="rect">
            <a:avLst/>
          </a:prstGeom>
          <a:noFill/>
        </p:spPr>
        <p:txBody>
          <a:bodyPr wrap="square" rtlCol="0">
            <a:spAutoFit/>
          </a:bodyPr>
          <a:lstStyle/>
          <a:p>
            <a:pPr algn="ctr"/>
            <a:r>
              <a:rPr lang="en-US" sz="1400" dirty="0">
                <a:solidFill>
                  <a:schemeClr val="bg2"/>
                </a:solidFill>
                <a:latin typeface="Arial" panose="020B0604020202020204" pitchFamily="34" charset="0"/>
                <a:cs typeface="Arial" panose="020B0604020202020204" pitchFamily="34" charset="0"/>
              </a:rPr>
              <a:t>Force of </a:t>
            </a:r>
          </a:p>
          <a:p>
            <a:pPr algn="ctr"/>
            <a:r>
              <a:rPr lang="en-US" sz="1400" dirty="0">
                <a:solidFill>
                  <a:schemeClr val="bg2"/>
                </a:solidFill>
                <a:latin typeface="Arial" panose="020B0604020202020204" pitchFamily="34" charset="0"/>
                <a:cs typeface="Arial" panose="020B0604020202020204" pitchFamily="34" charset="0"/>
              </a:rPr>
              <a:t>infection</a:t>
            </a:r>
            <a:endParaRPr lang="en-US" sz="1600" dirty="0">
              <a:solidFill>
                <a:schemeClr val="bg2"/>
              </a:solidFill>
              <a:latin typeface="Arial" panose="020B0604020202020204" pitchFamily="34" charset="0"/>
              <a:cs typeface="Arial" panose="020B0604020202020204" pitchFamily="34" charset="0"/>
            </a:endParaRPr>
          </a:p>
        </p:txBody>
      </p:sp>
      <p:sp>
        <p:nvSpPr>
          <p:cNvPr id="69" name="TextBox 68">
            <a:extLst>
              <a:ext uri="{FF2B5EF4-FFF2-40B4-BE49-F238E27FC236}">
                <a16:creationId xmlns:a16="http://schemas.microsoft.com/office/drawing/2014/main" id="{67171516-5B0B-70FC-8FB6-E395DF7A5F48}"/>
              </a:ext>
            </a:extLst>
          </p:cNvPr>
          <p:cNvSpPr txBox="1"/>
          <p:nvPr/>
        </p:nvSpPr>
        <p:spPr>
          <a:xfrm>
            <a:off x="4725987" y="1586146"/>
            <a:ext cx="612667" cy="307777"/>
          </a:xfrm>
          <a:prstGeom prst="rect">
            <a:avLst/>
          </a:prstGeom>
          <a:noFill/>
        </p:spPr>
        <p:txBody>
          <a:bodyPr wrap="none" rtlCol="0">
            <a:spAutoFit/>
          </a:bodyPr>
          <a:lstStyle/>
          <a:p>
            <a:pPr algn="ctr"/>
            <a:r>
              <a:rPr lang="en-US" sz="1400" dirty="0">
                <a:solidFill>
                  <a:schemeClr val="bg2"/>
                </a:solidFill>
                <a:latin typeface="Arial" panose="020B0604020202020204" pitchFamily="34" charset="0"/>
                <a:cs typeface="Arial" panose="020B0604020202020204" pitchFamily="34" charset="0"/>
              </a:rPr>
              <a:t>Dead</a:t>
            </a:r>
            <a:endParaRPr lang="en-US" dirty="0">
              <a:solidFill>
                <a:schemeClr val="bg2"/>
              </a:solidFill>
              <a:latin typeface="Arial" panose="020B0604020202020204" pitchFamily="34" charset="0"/>
              <a:cs typeface="Arial" panose="020B0604020202020204" pitchFamily="34" charset="0"/>
            </a:endParaRPr>
          </a:p>
        </p:txBody>
      </p:sp>
      <p:sp>
        <p:nvSpPr>
          <p:cNvPr id="70" name="TextBox 69">
            <a:extLst>
              <a:ext uri="{FF2B5EF4-FFF2-40B4-BE49-F238E27FC236}">
                <a16:creationId xmlns:a16="http://schemas.microsoft.com/office/drawing/2014/main" id="{A53B2201-B9BE-E24E-98DB-AACE5FCE73AC}"/>
              </a:ext>
            </a:extLst>
          </p:cNvPr>
          <p:cNvSpPr txBox="1"/>
          <p:nvPr/>
        </p:nvSpPr>
        <p:spPr>
          <a:xfrm>
            <a:off x="4725987" y="1093645"/>
            <a:ext cx="1050288" cy="307777"/>
          </a:xfrm>
          <a:prstGeom prst="rect">
            <a:avLst/>
          </a:prstGeom>
          <a:noFill/>
        </p:spPr>
        <p:txBody>
          <a:bodyPr wrap="none" rtlCol="0">
            <a:spAutoFit/>
          </a:bodyPr>
          <a:lstStyle/>
          <a:p>
            <a:pPr algn="ctr"/>
            <a:r>
              <a:rPr lang="en-US" sz="1400" dirty="0">
                <a:solidFill>
                  <a:schemeClr val="bg2"/>
                </a:solidFill>
                <a:latin typeface="Arial" panose="020B0604020202020204" pitchFamily="34" charset="0"/>
                <a:cs typeface="Arial" panose="020B0604020202020204" pitchFamily="34" charset="0"/>
              </a:rPr>
              <a:t>Recovered</a:t>
            </a:r>
            <a:endParaRPr lang="en-US" sz="1600" dirty="0">
              <a:solidFill>
                <a:schemeClr val="bg2"/>
              </a:solidFill>
              <a:latin typeface="Arial" panose="020B0604020202020204" pitchFamily="34" charset="0"/>
              <a:cs typeface="Arial" panose="020B0604020202020204" pitchFamily="34" charset="0"/>
            </a:endParaRPr>
          </a:p>
        </p:txBody>
      </p:sp>
      <p:sp>
        <p:nvSpPr>
          <p:cNvPr id="72" name="Content Placeholder 2">
            <a:extLst>
              <a:ext uri="{FF2B5EF4-FFF2-40B4-BE49-F238E27FC236}">
                <a16:creationId xmlns:a16="http://schemas.microsoft.com/office/drawing/2014/main" id="{10278D0E-4DC8-7CEC-B520-13485EC63665}"/>
              </a:ext>
            </a:extLst>
          </p:cNvPr>
          <p:cNvSpPr txBox="1">
            <a:spLocks/>
          </p:cNvSpPr>
          <p:nvPr/>
        </p:nvSpPr>
        <p:spPr>
          <a:xfrm>
            <a:off x="5919974" y="889179"/>
            <a:ext cx="3224026" cy="3661527"/>
          </a:xfrm>
          <a:prstGeom prst="rect">
            <a:avLst/>
          </a:prstGeom>
        </p:spPr>
        <p:txBody>
          <a:bodyPr vert="horz" lIns="0" tIns="45720" rIns="0" bIns="45720" rtlCol="0">
            <a:normAutofit/>
          </a:bodyPr>
          <a:lstStyle>
            <a:lvl1pPr marL="342900" indent="-342900" algn="l" defTabSz="457200" rtl="0" eaLnBrk="1" fontAlgn="base" hangingPunct="1">
              <a:spcBef>
                <a:spcPct val="20000"/>
              </a:spcBef>
              <a:spcAft>
                <a:spcPct val="0"/>
              </a:spcAft>
              <a:buClr>
                <a:schemeClr val="bg2"/>
              </a:buClr>
              <a:buFont typeface="Wingdings" pitchFamily="2" charset="2"/>
              <a:defRPr kern="1200" spc="20">
                <a:solidFill>
                  <a:schemeClr val="tx1"/>
                </a:solidFill>
                <a:latin typeface="Arial"/>
                <a:ea typeface="ＭＳ Ｐゴシック" charset="0"/>
                <a:cs typeface="ＭＳ Ｐゴシック" charset="0"/>
              </a:defRPr>
            </a:lvl1pPr>
            <a:lvl2pPr marL="288925" indent="-288925" algn="l" defTabSz="457200" rtl="0" eaLnBrk="1" fontAlgn="base" hangingPunct="1">
              <a:spcBef>
                <a:spcPct val="20000"/>
              </a:spcBef>
              <a:spcAft>
                <a:spcPct val="0"/>
              </a:spcAft>
              <a:buClr>
                <a:schemeClr val="bg2"/>
              </a:buClr>
              <a:buFont typeface="Wingdings" pitchFamily="2" charset="2"/>
              <a:buChar char="§"/>
              <a:defRPr kern="1200">
                <a:solidFill>
                  <a:srgbClr val="595959"/>
                </a:solidFill>
                <a:latin typeface="Arial"/>
                <a:ea typeface="ＭＳ Ｐゴシック" charset="0"/>
                <a:cs typeface="+mn-cs"/>
              </a:defRPr>
            </a:lvl2pPr>
            <a:lvl3pPr marL="569913" indent="-225425" algn="l" defTabSz="457200" rtl="0" eaLnBrk="1" fontAlgn="base" hangingPunct="1">
              <a:spcBef>
                <a:spcPct val="20000"/>
              </a:spcBef>
              <a:spcAft>
                <a:spcPct val="0"/>
              </a:spcAft>
              <a:buClr>
                <a:schemeClr val="bg2"/>
              </a:buClr>
              <a:buSzPct val="102000"/>
              <a:buFont typeface="Source Sans Pro" panose="020F0502020204030204" pitchFamily="34" charset="0"/>
              <a:buChar char="›"/>
              <a:defRPr kern="1200">
                <a:solidFill>
                  <a:srgbClr val="595959"/>
                </a:solidFill>
                <a:latin typeface="Arial"/>
                <a:ea typeface="ＭＳ Ｐゴシック" charset="0"/>
                <a:cs typeface="+mn-cs"/>
              </a:defRPr>
            </a:lvl3pPr>
            <a:lvl4pPr marL="914400" indent="-227013" algn="l" defTabSz="457200" rtl="0" eaLnBrk="1" fontAlgn="base" hangingPunct="1">
              <a:spcBef>
                <a:spcPct val="20000"/>
              </a:spcBef>
              <a:spcAft>
                <a:spcPct val="0"/>
              </a:spcAft>
              <a:buClr>
                <a:schemeClr val="bg2"/>
              </a:buClr>
              <a:buFont typeface="Arial" panose="020B0604020202020204" pitchFamily="34" charset="0"/>
              <a:buChar char="•"/>
              <a:defRPr kern="1200">
                <a:solidFill>
                  <a:srgbClr val="595959"/>
                </a:solidFill>
                <a:latin typeface="Arial"/>
                <a:ea typeface="ＭＳ Ｐゴシック" charset="0"/>
                <a:cs typeface="+mn-cs"/>
              </a:defRPr>
            </a:lvl4pPr>
            <a:lvl5pPr marL="1258888" indent="-227013" algn="l" defTabSz="457200" rtl="0" eaLnBrk="1" fontAlgn="base" hangingPunct="1">
              <a:spcBef>
                <a:spcPct val="20000"/>
              </a:spcBef>
              <a:spcAft>
                <a:spcPct val="0"/>
              </a:spcAft>
              <a:buClr>
                <a:schemeClr val="bg2"/>
              </a:buClr>
              <a:buFont typeface="Source Sans Pro" panose="020F0502020204030204" pitchFamily="34" charset="0"/>
              <a:buChar char="–"/>
              <a:defRPr kern="1200">
                <a:solidFill>
                  <a:srgbClr val="595959"/>
                </a:solidFill>
                <a:latin typeface="Arial"/>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64592" lvl="1">
              <a:spcBef>
                <a:spcPts val="0"/>
              </a:spcBef>
              <a:spcAft>
                <a:spcPts val="600"/>
              </a:spcAft>
              <a:buClr>
                <a:srgbClr val="25355A"/>
              </a:buClr>
              <a:buFont typeface="Arial" panose="020B0604020202020204" pitchFamily="34" charset="0"/>
              <a:buChar char="•"/>
            </a:pPr>
            <a:r>
              <a:rPr lang="en-US" dirty="0">
                <a:solidFill>
                  <a:schemeClr val="tx1"/>
                </a:solidFill>
              </a:rPr>
              <a:t>Differential equations</a:t>
            </a:r>
          </a:p>
          <a:p>
            <a:pPr marL="164592" lvl="1">
              <a:spcBef>
                <a:spcPts val="0"/>
              </a:spcBef>
              <a:spcAft>
                <a:spcPts val="600"/>
              </a:spcAft>
              <a:buClr>
                <a:srgbClr val="25355A"/>
              </a:buClr>
              <a:buFont typeface="Arial" panose="020B0604020202020204" pitchFamily="34" charset="0"/>
              <a:buChar char="•"/>
            </a:pPr>
            <a:endParaRPr lang="en-US" dirty="0">
              <a:solidFill>
                <a:schemeClr val="tx1"/>
              </a:solidFill>
            </a:endParaRPr>
          </a:p>
          <a:p>
            <a:pPr marL="164592" lvl="1">
              <a:spcBef>
                <a:spcPts val="0"/>
              </a:spcBef>
              <a:spcAft>
                <a:spcPts val="600"/>
              </a:spcAft>
              <a:buClr>
                <a:srgbClr val="25355A"/>
              </a:buClr>
              <a:buFont typeface="Arial" panose="020B0604020202020204" pitchFamily="34" charset="0"/>
              <a:buChar char="•"/>
            </a:pPr>
            <a:endParaRPr lang="en-US" dirty="0">
              <a:solidFill>
                <a:schemeClr val="tx1"/>
              </a:solidFill>
            </a:endParaRPr>
          </a:p>
          <a:p>
            <a:pPr marL="164592" lvl="1">
              <a:spcBef>
                <a:spcPts val="0"/>
              </a:spcBef>
              <a:spcAft>
                <a:spcPts val="600"/>
              </a:spcAft>
              <a:buClr>
                <a:srgbClr val="25355A"/>
              </a:buClr>
              <a:buFont typeface="Arial" panose="020B0604020202020204" pitchFamily="34" charset="0"/>
              <a:buChar char="•"/>
            </a:pPr>
            <a:endParaRPr lang="en-US" dirty="0">
              <a:solidFill>
                <a:schemeClr val="tx1"/>
              </a:solidFill>
            </a:endParaRPr>
          </a:p>
          <a:p>
            <a:pPr marL="164592" lvl="1">
              <a:spcBef>
                <a:spcPts val="0"/>
              </a:spcBef>
              <a:spcAft>
                <a:spcPts val="600"/>
              </a:spcAft>
              <a:buClr>
                <a:srgbClr val="25355A"/>
              </a:buClr>
              <a:buFont typeface="Arial" panose="020B0604020202020204" pitchFamily="34" charset="0"/>
              <a:buChar char="•"/>
            </a:pPr>
            <a:endParaRPr lang="en-US" dirty="0">
              <a:solidFill>
                <a:schemeClr val="tx1"/>
              </a:solidFill>
            </a:endParaRPr>
          </a:p>
          <a:p>
            <a:pPr marL="164592" lvl="1">
              <a:spcBef>
                <a:spcPts val="0"/>
              </a:spcBef>
              <a:spcAft>
                <a:spcPts val="600"/>
              </a:spcAft>
              <a:buClr>
                <a:srgbClr val="25355A"/>
              </a:buClr>
              <a:buFont typeface="Arial" panose="020B0604020202020204" pitchFamily="34" charset="0"/>
              <a:buChar char="•"/>
            </a:pPr>
            <a:endParaRPr lang="en-US" dirty="0">
              <a:solidFill>
                <a:schemeClr val="tx1"/>
              </a:solidFill>
            </a:endParaRPr>
          </a:p>
          <a:p>
            <a:pPr marL="164592" lvl="1">
              <a:spcBef>
                <a:spcPts val="0"/>
              </a:spcBef>
              <a:spcAft>
                <a:spcPts val="600"/>
              </a:spcAft>
              <a:buClr>
                <a:srgbClr val="25355A"/>
              </a:buClr>
              <a:buFont typeface="Arial" panose="020B0604020202020204" pitchFamily="34" charset="0"/>
              <a:buChar char="•"/>
            </a:pPr>
            <a:endParaRPr lang="en-US" dirty="0">
              <a:solidFill>
                <a:schemeClr val="tx1"/>
              </a:solidFill>
            </a:endParaRPr>
          </a:p>
          <a:p>
            <a:pPr marL="164592" lvl="1">
              <a:spcBef>
                <a:spcPts val="0"/>
              </a:spcBef>
              <a:spcAft>
                <a:spcPts val="600"/>
              </a:spcAft>
              <a:buClr>
                <a:srgbClr val="25355A"/>
              </a:buClr>
              <a:buFont typeface="Arial" panose="020B0604020202020204" pitchFamily="34" charset="0"/>
              <a:buChar char="•"/>
            </a:pPr>
            <a:endParaRPr lang="en-US" dirty="0">
              <a:solidFill>
                <a:schemeClr val="tx1"/>
              </a:solidFill>
            </a:endParaRPr>
          </a:p>
          <a:p>
            <a:pPr marL="164592" lvl="1">
              <a:spcBef>
                <a:spcPts val="0"/>
              </a:spcBef>
              <a:spcAft>
                <a:spcPts val="600"/>
              </a:spcAft>
              <a:buClr>
                <a:srgbClr val="25355A"/>
              </a:buClr>
              <a:buFont typeface="Arial" panose="020B0604020202020204" pitchFamily="34" charset="0"/>
              <a:buChar char="•"/>
            </a:pPr>
            <a:r>
              <a:rPr lang="en-US" dirty="0">
                <a:solidFill>
                  <a:schemeClr val="tx1"/>
                </a:solidFill>
              </a:rPr>
              <a:t>Nonlinear system</a:t>
            </a:r>
          </a:p>
        </p:txBody>
      </p:sp>
      <p:cxnSp>
        <p:nvCxnSpPr>
          <p:cNvPr id="44" name="Straight Arrow Connector 43">
            <a:extLst>
              <a:ext uri="{FF2B5EF4-FFF2-40B4-BE49-F238E27FC236}">
                <a16:creationId xmlns:a16="http://schemas.microsoft.com/office/drawing/2014/main" id="{E947D653-A07D-3505-FB53-43D6AE0CD1F2}"/>
              </a:ext>
            </a:extLst>
          </p:cNvPr>
          <p:cNvCxnSpPr>
            <a:cxnSpLocks/>
            <a:stCxn id="40" idx="3"/>
            <a:endCxn id="57" idx="1"/>
          </p:cNvCxnSpPr>
          <p:nvPr/>
        </p:nvCxnSpPr>
        <p:spPr>
          <a:xfrm>
            <a:off x="1689241" y="1507900"/>
            <a:ext cx="875598"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5" name="Straight Arrow Connector 44">
            <a:extLst>
              <a:ext uri="{FF2B5EF4-FFF2-40B4-BE49-F238E27FC236}">
                <a16:creationId xmlns:a16="http://schemas.microsoft.com/office/drawing/2014/main" id="{BAB0C19B-86F2-23C3-3579-74E7D7C6E4C1}"/>
              </a:ext>
            </a:extLst>
          </p:cNvPr>
          <p:cNvCxnSpPr>
            <a:cxnSpLocks/>
            <a:stCxn id="41" idx="3"/>
            <a:endCxn id="47" idx="1"/>
          </p:cNvCxnSpPr>
          <p:nvPr/>
        </p:nvCxnSpPr>
        <p:spPr>
          <a:xfrm flipV="1">
            <a:off x="1689241" y="2570079"/>
            <a:ext cx="875598" cy="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2" name="Straight Arrow Connector 61">
            <a:extLst>
              <a:ext uri="{FF2B5EF4-FFF2-40B4-BE49-F238E27FC236}">
                <a16:creationId xmlns:a16="http://schemas.microsoft.com/office/drawing/2014/main" id="{89156F2E-43B8-9236-6FC4-129711F3FF4F}"/>
              </a:ext>
            </a:extLst>
          </p:cNvPr>
          <p:cNvCxnSpPr>
            <a:cxnSpLocks/>
            <a:stCxn id="47" idx="3"/>
            <a:endCxn id="35" idx="1"/>
          </p:cNvCxnSpPr>
          <p:nvPr/>
        </p:nvCxnSpPr>
        <p:spPr>
          <a:xfrm>
            <a:off x="3172033" y="2570079"/>
            <a:ext cx="834708" cy="293075"/>
          </a:xfrm>
          <a:prstGeom prst="straightConnector1">
            <a:avLst/>
          </a:prstGeom>
          <a:ln>
            <a:solidFill>
              <a:schemeClr val="bg2">
                <a:lumMod val="10000"/>
              </a:schemeClr>
            </a:solidFill>
            <a:tailEnd type="triangle"/>
          </a:ln>
        </p:spPr>
        <p:style>
          <a:lnRef idx="1">
            <a:schemeClr val="dk1"/>
          </a:lnRef>
          <a:fillRef idx="0">
            <a:schemeClr val="dk1"/>
          </a:fillRef>
          <a:effectRef idx="0">
            <a:schemeClr val="dk1"/>
          </a:effectRef>
          <a:fontRef idx="minor">
            <a:schemeClr val="tx1"/>
          </a:fontRef>
        </p:style>
      </p:cxnSp>
      <p:cxnSp>
        <p:nvCxnSpPr>
          <p:cNvPr id="19" name="Straight Arrow Connector 18">
            <a:extLst>
              <a:ext uri="{FF2B5EF4-FFF2-40B4-BE49-F238E27FC236}">
                <a16:creationId xmlns:a16="http://schemas.microsoft.com/office/drawing/2014/main" id="{B150993A-E447-9329-CA7D-99549DE75FF3}"/>
              </a:ext>
            </a:extLst>
          </p:cNvPr>
          <p:cNvCxnSpPr>
            <a:cxnSpLocks/>
            <a:stCxn id="18" idx="3"/>
            <a:endCxn id="20" idx="1"/>
          </p:cNvCxnSpPr>
          <p:nvPr/>
        </p:nvCxnSpPr>
        <p:spPr>
          <a:xfrm flipV="1">
            <a:off x="1689239" y="4334029"/>
            <a:ext cx="875598" cy="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7741092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30"/>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53"/>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31"/>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28"/>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50"/>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52"/>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33"/>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56"/>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51"/>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54"/>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72">
                                            <p:txEl>
                                              <p:pRg st="0" end="0"/>
                                            </p:txEl>
                                          </p:spTgt>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36"/>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65"/>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66"/>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7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6" grpId="0"/>
      <p:bldP spid="47" grpId="0" animBg="1"/>
      <p:bldP spid="51" grpId="0"/>
      <p:bldP spid="52" grpId="0"/>
      <p:bldP spid="56" grpId="0"/>
      <p:bldP spid="63" grpId="0"/>
      <p:bldP spid="37" grpId="0" animBg="1"/>
      <p:bldP spid="35" grpId="0" animBg="1"/>
      <p:bldP spid="18" grpId="0" animBg="1"/>
      <p:bldP spid="20" grpId="0" animBg="1"/>
      <p:bldP spid="22" grpId="0"/>
      <p:bldP spid="23" grpId="0" animBg="1"/>
      <p:bldP spid="24" grpId="0" animBg="1"/>
      <p:bldP spid="25" grpId="0"/>
      <p:bldP spid="27" grpId="0"/>
      <p:bldP spid="29" grpId="0"/>
      <p:bldP spid="32" grpId="0"/>
      <p:bldP spid="33" grpId="0"/>
      <p:bldP spid="65" grpId="0" animBg="1"/>
      <p:bldP spid="66" grpId="0"/>
    </p:bldLst>
  </p:timing>
</p:sld>
</file>

<file path=ppt/theme/theme1.xml><?xml version="1.0" encoding="utf-8"?>
<a:theme xmlns:a="http://schemas.openxmlformats.org/drawingml/2006/main" name="SU_Preso_16x9_v6">
  <a:themeElements>
    <a:clrScheme name="Stanford2">
      <a:dk1>
        <a:srgbClr val="000000"/>
      </a:dk1>
      <a:lt1>
        <a:srgbClr val="FFFFFF"/>
      </a:lt1>
      <a:dk2>
        <a:srgbClr val="DAD7CB"/>
      </a:dk2>
      <a:lt2>
        <a:srgbClr val="8C1515"/>
      </a:lt2>
      <a:accent1>
        <a:srgbClr val="8D3C1E"/>
      </a:accent1>
      <a:accent2>
        <a:srgbClr val="00505C"/>
      </a:accent2>
      <a:accent3>
        <a:srgbClr val="53284F"/>
      </a:accent3>
      <a:accent4>
        <a:srgbClr val="175E54"/>
      </a:accent4>
      <a:accent5>
        <a:srgbClr val="4D4F53"/>
      </a:accent5>
      <a:accent6>
        <a:srgbClr val="D2C295"/>
      </a:accent6>
      <a:hlink>
        <a:srgbClr val="A4001D"/>
      </a:hlink>
      <a:folHlink>
        <a:srgbClr val="000000"/>
      </a:folHlink>
    </a:clrScheme>
    <a:fontScheme name="Stanford">
      <a:majorFont>
        <a:latin typeface="Source Sans Pro Semibold"/>
        <a:ea typeface=""/>
        <a:cs typeface=""/>
      </a:majorFont>
      <a:minorFont>
        <a:latin typeface="Source Sans Pro"/>
        <a:ea typeface=""/>
        <a:cs typeface=""/>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SU_Template_TopBar">
  <a:themeElements>
    <a:clrScheme name="Stanford2">
      <a:dk1>
        <a:srgbClr val="000000"/>
      </a:dk1>
      <a:lt1>
        <a:srgbClr val="FFFFFF"/>
      </a:lt1>
      <a:dk2>
        <a:srgbClr val="DAD7CB"/>
      </a:dk2>
      <a:lt2>
        <a:srgbClr val="8C1515"/>
      </a:lt2>
      <a:accent1>
        <a:srgbClr val="8D3C1E"/>
      </a:accent1>
      <a:accent2>
        <a:srgbClr val="00505C"/>
      </a:accent2>
      <a:accent3>
        <a:srgbClr val="53284F"/>
      </a:accent3>
      <a:accent4>
        <a:srgbClr val="175E54"/>
      </a:accent4>
      <a:accent5>
        <a:srgbClr val="4D4F53"/>
      </a:accent5>
      <a:accent6>
        <a:srgbClr val="D2C295"/>
      </a:accent6>
      <a:hlink>
        <a:srgbClr val="A4001D"/>
      </a:hlink>
      <a:folHlink>
        <a:srgbClr val="000000"/>
      </a:folHlink>
    </a:clrScheme>
    <a:fontScheme name="Stanford">
      <a:majorFont>
        <a:latin typeface="Source Sans Pro Semibold"/>
        <a:ea typeface=""/>
        <a:cs typeface=""/>
      </a:majorFont>
      <a:minorFont>
        <a:latin typeface="Source Sans Pro"/>
        <a:ea typeface=""/>
        <a:cs typeface=""/>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53727</TotalTime>
  <Words>8618</Words>
  <Application>Microsoft Macintosh PowerPoint</Application>
  <PresentationFormat>On-screen Show (16:9)</PresentationFormat>
  <Paragraphs>705</Paragraphs>
  <Slides>41</Slides>
  <Notes>41</Notes>
  <HiddenSlides>1</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41</vt:i4>
      </vt:variant>
    </vt:vector>
  </HeadingPairs>
  <TitlesOfParts>
    <vt:vector size="52" baseType="lpstr">
      <vt:lpstr>Times</vt:lpstr>
      <vt:lpstr>Arial</vt:lpstr>
      <vt:lpstr>Calibri</vt:lpstr>
      <vt:lpstr>Cambria Math</vt:lpstr>
      <vt:lpstr>Helvetica</vt:lpstr>
      <vt:lpstr>Merriweather</vt:lpstr>
      <vt:lpstr>Source Sans Pro</vt:lpstr>
      <vt:lpstr>Source Sans Pro Semibold</vt:lpstr>
      <vt:lpstr>Wingdings</vt:lpstr>
      <vt:lpstr>SU_Preso_16x9_v6</vt:lpstr>
      <vt:lpstr>SU_Template_TopBar</vt:lpstr>
      <vt:lpstr>Optimal Allocation of Limited Vaccines</vt:lpstr>
      <vt:lpstr>Twin epidemics of COVID-19 and opioid use disorder</vt:lpstr>
      <vt:lpstr>Today’s talk</vt:lpstr>
      <vt:lpstr>Allocating COVID-19 vaccines</vt:lpstr>
      <vt:lpstr>Research goals</vt:lpstr>
      <vt:lpstr>Literature on vaccine allocation</vt:lpstr>
      <vt:lpstr>Research goals</vt:lpstr>
      <vt:lpstr>Susceptible-Infected-Removed (SIR) model</vt:lpstr>
      <vt:lpstr>SIR model – n groups</vt:lpstr>
      <vt:lpstr>Effect of vaccination</vt:lpstr>
      <vt:lpstr>Objective functions</vt:lpstr>
      <vt:lpstr>Optimization problem</vt:lpstr>
      <vt:lpstr>Solution approach</vt:lpstr>
      <vt:lpstr>Taylor expansions</vt:lpstr>
      <vt:lpstr>Linear programming problem</vt:lpstr>
      <vt:lpstr>Approximated optimal solution</vt:lpstr>
      <vt:lpstr>Example: COVID vaccination</vt:lpstr>
      <vt:lpstr>Calibration results</vt:lpstr>
      <vt:lpstr>Optimal vaccine allocation</vt:lpstr>
      <vt:lpstr>Endemic setting: initial vs. booster vaccine doses</vt:lpstr>
      <vt:lpstr>Multiple time periods setting</vt:lpstr>
      <vt:lpstr>Optimization problem</vt:lpstr>
      <vt:lpstr>Sequential approach </vt:lpstr>
      <vt:lpstr>Sequential approach </vt:lpstr>
      <vt:lpstr>Example: COVID vaccination</vt:lpstr>
      <vt:lpstr>Results</vt:lpstr>
      <vt:lpstr>Benefits of our vaccination rules</vt:lpstr>
      <vt:lpstr>Conclusions</vt:lpstr>
      <vt:lpstr>Thank you! </vt:lpstr>
      <vt:lpstr>Appendix</vt:lpstr>
      <vt:lpstr>My research</vt:lpstr>
      <vt:lpstr>Complexities of vaccine allocation problem</vt:lpstr>
      <vt:lpstr>Extensions to the model</vt:lpstr>
      <vt:lpstr>Quality of decisions</vt:lpstr>
      <vt:lpstr>Multiple time periods setting</vt:lpstr>
      <vt:lpstr>Taylor expansions</vt:lpstr>
      <vt:lpstr>Optimization problem</vt:lpstr>
      <vt:lpstr>Example: COVID vaccination</vt:lpstr>
      <vt:lpstr>Results</vt:lpstr>
      <vt:lpstr>Quality of decisions</vt:lpstr>
      <vt:lpstr>Quality of decisions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Optimal Allocation of Limited Vaccine to Control an Infectious Disease:  The Example of COVID-19</dc:title>
  <dc:creator>Isabelle Rao</dc:creator>
  <cp:lastModifiedBy>Isabelle Rao</cp:lastModifiedBy>
  <cp:revision>2383</cp:revision>
  <cp:lastPrinted>2022-11-23T03:14:14Z</cp:lastPrinted>
  <dcterms:created xsi:type="dcterms:W3CDTF">2020-11-17T21:20:55Z</dcterms:created>
  <dcterms:modified xsi:type="dcterms:W3CDTF">2026-02-02T17:30:16Z</dcterms:modified>
</cp:coreProperties>
</file>